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57" r:id="rId4"/>
  </p:sldMasterIdLst>
  <p:notesMasterIdLst>
    <p:notesMasterId r:id="rId43"/>
  </p:notesMasterIdLst>
  <p:handoutMasterIdLst>
    <p:handoutMasterId r:id="rId44"/>
  </p:handoutMasterIdLst>
  <p:sldIdLst>
    <p:sldId id="908" r:id="rId5"/>
    <p:sldId id="297" r:id="rId6"/>
    <p:sldId id="2147375573" r:id="rId7"/>
    <p:sldId id="8148" r:id="rId8"/>
    <p:sldId id="759" r:id="rId9"/>
    <p:sldId id="2284" r:id="rId10"/>
    <p:sldId id="2196" r:id="rId11"/>
    <p:sldId id="2147375566" r:id="rId12"/>
    <p:sldId id="8311" r:id="rId13"/>
    <p:sldId id="8310" r:id="rId14"/>
    <p:sldId id="8308" r:id="rId15"/>
    <p:sldId id="2147375401" r:id="rId16"/>
    <p:sldId id="3858" r:id="rId17"/>
    <p:sldId id="2147375597" r:id="rId18"/>
    <p:sldId id="2147375598" r:id="rId19"/>
    <p:sldId id="2147375567" r:id="rId20"/>
    <p:sldId id="2147375568" r:id="rId21"/>
    <p:sldId id="3837" r:id="rId22"/>
    <p:sldId id="2147375569" r:id="rId23"/>
    <p:sldId id="2147375398" r:id="rId24"/>
    <p:sldId id="2147375411" r:id="rId25"/>
    <p:sldId id="2147375397" r:id="rId26"/>
    <p:sldId id="2147375577" r:id="rId27"/>
    <p:sldId id="2147472227" r:id="rId28"/>
    <p:sldId id="265" r:id="rId29"/>
    <p:sldId id="302" r:id="rId30"/>
    <p:sldId id="2147308161" r:id="rId31"/>
    <p:sldId id="2147472073" r:id="rId32"/>
    <p:sldId id="2147472218" r:id="rId33"/>
    <p:sldId id="2147472216" r:id="rId34"/>
    <p:sldId id="2147472195" r:id="rId35"/>
    <p:sldId id="2147472226" r:id="rId36"/>
    <p:sldId id="8305" r:id="rId37"/>
    <p:sldId id="8304" r:id="rId38"/>
    <p:sldId id="8306" r:id="rId39"/>
    <p:sldId id="8155" r:id="rId40"/>
    <p:sldId id="2147308456" r:id="rId41"/>
    <p:sldId id="2147308469" r:id="rId42"/>
  </p:sldIdLst>
  <p:sldSz cx="14630400" cy="8229600"/>
  <p:notesSz cx="7315200" cy="9601200"/>
  <p:defaultTex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p:defaultTextStyle>
  <p:extLst>
    <p:ext uri="{521415D9-36F7-43E2-AB2F-B90AF26B5E84}">
      <p14:sectionLst xmlns:p14="http://schemas.microsoft.com/office/powerpoint/2010/main">
        <p14:section name="New Deck" id="{0E79A5E5-7868-404D-B17E-D4558CB5520E}">
          <p14:sldIdLst>
            <p14:sldId id="908"/>
            <p14:sldId id="297"/>
          </p14:sldIdLst>
        </p14:section>
        <p14:section name="Layouts" id="{73AD64F1-4C0A-4275-94F2-FCF32CE464FB}">
          <p14:sldIdLst>
            <p14:sldId id="2147375573"/>
            <p14:sldId id="8148"/>
            <p14:sldId id="759"/>
            <p14:sldId id="2284"/>
            <p14:sldId id="2196"/>
            <p14:sldId id="2147375566"/>
            <p14:sldId id="8311"/>
            <p14:sldId id="8310"/>
            <p14:sldId id="8308"/>
            <p14:sldId id="2147375401"/>
            <p14:sldId id="3858"/>
            <p14:sldId id="2147375597"/>
            <p14:sldId id="2147375598"/>
            <p14:sldId id="2147375567"/>
            <p14:sldId id="2147375568"/>
            <p14:sldId id="3837"/>
            <p14:sldId id="2147375569"/>
            <p14:sldId id="2147375398"/>
            <p14:sldId id="2147375411"/>
            <p14:sldId id="2147375397"/>
            <p14:sldId id="2147375577"/>
            <p14:sldId id="2147472227"/>
            <p14:sldId id="265"/>
            <p14:sldId id="302"/>
            <p14:sldId id="2147308161"/>
            <p14:sldId id="2147472073"/>
            <p14:sldId id="2147472218"/>
            <p14:sldId id="2147472216"/>
            <p14:sldId id="2147472195"/>
            <p14:sldId id="2147472226"/>
            <p14:sldId id="8305"/>
            <p14:sldId id="8304"/>
            <p14:sldId id="8306"/>
            <p14:sldId id="8155"/>
            <p14:sldId id="2147308456"/>
            <p14:sldId id="2147308469"/>
          </p14:sldIdLst>
        </p14:section>
        <p14:section name="Default Section" id="{B003EA24-66FF-4DED-853E-21810758E9D2}">
          <p14:sldIdLst/>
        </p14:section>
      </p14:sectionLst>
    </p:ext>
    <p:ext uri="{EFAFB233-063F-42B5-8137-9DF3F51BA10A}">
      <p15:sldGuideLst xmlns:p15="http://schemas.microsoft.com/office/powerpoint/2012/main">
        <p15:guide id="8" orient="horz" pos="2592">
          <p15:clr>
            <a:srgbClr val="A4A3A4"/>
          </p15:clr>
        </p15:guide>
        <p15:guide id="9" pos="4608">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4B4AEA-FAC6-5630-17A8-AAF699DD8FBA}" name="Megan Overton (SILVER FOX PRODUCTIONS INC)" initials="MO(FPI" userId="Megan Overton (SILVER FOX PRODUCTIONS INC)"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ku Uchikawa" initials="" lastIdx="11" clrIdx="0"/>
  <p:cmAuthor id="2" name="Alyssa Jones" initials="" lastIdx="17" clrIdx="7"/>
  <p:cmAuthor id="3" name="Unknown User2" initials="Unknown User2" lastIdx="43" clrIdx="1"/>
  <p:cmAuthor id="4" name="Patton, Sara" initials="PS" lastIdx="75" clrIdx="8"/>
  <p:cmAuthor id="5" name="Monica Lueder" initials="" lastIdx="22" clrIdx="2"/>
  <p:cmAuthor id="6" name="Lowe, Ashley" initials="" lastIdx="17" clrIdx="9"/>
  <p:cmAuthor id="7" name="Mary Feil-Jacobs" initials="" lastIdx="22" clrIdx="3"/>
  <p:cmAuthor id="8" name="Mitchell Derrey" initials="" lastIdx="28" clrIdx="4"/>
  <p:cmAuthor id="9" name="Unknown User1" initials="Unknown User1" lastIdx="8" clrIdx="5"/>
  <p:cmAuthor id="10" name="Unknown User3" initials="Unknown User3" lastIdx="14" clrIdx="6"/>
  <p:cmAuthor id="11" name="Lowe, Ashley" initials="LA" lastIdx="7" clrIdx="10">
    <p:extLst>
      <p:ext uri="{19B8F6BF-5375-455C-9EA6-DF929625EA0E}">
        <p15:presenceInfo xmlns:p15="http://schemas.microsoft.com/office/powerpoint/2012/main" userId="S-1-5-21-1407069837-2091007605-538272213-35251140" providerId="AD"/>
      </p:ext>
    </p:extLst>
  </p:cmAuthor>
  <p:cmAuthor id="12" name="Microsoft Office User" initials="MOU" lastIdx="1" clrIdx="11">
    <p:extLst>
      <p:ext uri="{19B8F6BF-5375-455C-9EA6-DF929625EA0E}">
        <p15:presenceInfo xmlns:p15="http://schemas.microsoft.com/office/powerpoint/2012/main" userId="Microsoft Office User" providerId="None"/>
      </p:ext>
    </p:extLst>
  </p:cmAuthor>
  <p:cmAuthor id="13" name="Nelson, Ruth" initials="NR" lastIdx="62" clrIdx="12">
    <p:extLst>
      <p:ext uri="{19B8F6BF-5375-455C-9EA6-DF929625EA0E}">
        <p15:presenceInfo xmlns:p15="http://schemas.microsoft.com/office/powerpoint/2012/main" userId="S-1-5-21-1407069837-2091007605-538272213-36477465" providerId="AD"/>
      </p:ext>
    </p:extLst>
  </p:cmAuthor>
  <p:cmAuthor id="14" name="Ruth Nelson" initials="RN" lastIdx="36" clrIdx="13">
    <p:extLst>
      <p:ext uri="{19B8F6BF-5375-455C-9EA6-DF929625EA0E}">
        <p15:presenceInfo xmlns:p15="http://schemas.microsoft.com/office/powerpoint/2012/main" userId="Ruth Nelson" providerId="None"/>
      </p:ext>
    </p:extLst>
  </p:cmAuthor>
  <p:cmAuthor id="15" name="Ratchford, Melanie" initials="RM" lastIdx="3" clrIdx="14">
    <p:extLst>
      <p:ext uri="{19B8F6BF-5375-455C-9EA6-DF929625EA0E}">
        <p15:presenceInfo xmlns:p15="http://schemas.microsoft.com/office/powerpoint/2012/main" userId="S-1-5-21-1407069837-2091007605-538272213-28119478" providerId="AD"/>
      </p:ext>
    </p:extLst>
  </p:cmAuthor>
  <p:cmAuthor id="16" name="Madison Nelson" initials="MN" lastIdx="5" clrIdx="15">
    <p:extLst>
      <p:ext uri="{19B8F6BF-5375-455C-9EA6-DF929625EA0E}">
        <p15:presenceInfo xmlns:p15="http://schemas.microsoft.com/office/powerpoint/2012/main" userId="S::madisonn@silverfoxprod.com::42b3b2d2-0ecf-461b-9f3d-bc69d218e48f" providerId="AD"/>
      </p:ext>
    </p:extLst>
  </p:cmAuthor>
  <p:cmAuthor id="17" name="David Griffith" initials="DG" lastIdx="1" clrIdx="16">
    <p:extLst>
      <p:ext uri="{19B8F6BF-5375-455C-9EA6-DF929625EA0E}">
        <p15:presenceInfo xmlns:p15="http://schemas.microsoft.com/office/powerpoint/2012/main" userId="David Griffith" providerId="None"/>
      </p:ext>
    </p:extLst>
  </p:cmAuthor>
  <p:cmAuthor id="18" name="Priscila Croxall" initials="PC" lastIdx="8" clrIdx="17">
    <p:extLst>
      <p:ext uri="{19B8F6BF-5375-455C-9EA6-DF929625EA0E}">
        <p15:presenceInfo xmlns:p15="http://schemas.microsoft.com/office/powerpoint/2012/main" userId="S::priscilac@silverfoxprod.com::2de501d8-af24-445a-b1d7-0e7f67d67108" providerId="AD"/>
      </p:ext>
    </p:extLst>
  </p:cmAuthor>
  <p:cmAuthor id="19" name="Taylor Rozek" initials="TR" lastIdx="8" clrIdx="18">
    <p:extLst>
      <p:ext uri="{19B8F6BF-5375-455C-9EA6-DF929625EA0E}">
        <p15:presenceInfo xmlns:p15="http://schemas.microsoft.com/office/powerpoint/2012/main" userId="S::taylorr@silverfoxprod.com::07d3a2ec-d343-419f-932b-51bf9a70720d" providerId="AD"/>
      </p:ext>
    </p:extLst>
  </p:cmAuthor>
  <p:cmAuthor id="20" name="Jimish Shah" initials="JS" lastIdx="3" clrIdx="19">
    <p:extLst>
      <p:ext uri="{19B8F6BF-5375-455C-9EA6-DF929625EA0E}">
        <p15:presenceInfo xmlns:p15="http://schemas.microsoft.com/office/powerpoint/2012/main" userId="Jimish Sha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F2A"/>
    <a:srgbClr val="161A1A"/>
    <a:srgbClr val="222E3E"/>
    <a:srgbClr val="040508"/>
    <a:srgbClr val="E783A5"/>
    <a:srgbClr val="BF69AE"/>
    <a:srgbClr val="1D2F49"/>
    <a:srgbClr val="2775D4"/>
    <a:srgbClr val="FFFFFF"/>
    <a:srgbClr val="161E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5" autoAdjust="0"/>
    <p:restoredTop sz="71410" autoAdjust="0"/>
  </p:normalViewPr>
  <p:slideViewPr>
    <p:cSldViewPr snapToGrid="0">
      <p:cViewPr varScale="1">
        <p:scale>
          <a:sx n="66" d="100"/>
          <a:sy n="66" d="100"/>
        </p:scale>
        <p:origin x="48" y="48"/>
      </p:cViewPr>
      <p:guideLst>
        <p:guide orient="horz" pos="2592"/>
        <p:guide pos="4608"/>
      </p:guideLst>
    </p:cSldViewPr>
  </p:slideViewPr>
  <p:outlineViewPr>
    <p:cViewPr>
      <p:scale>
        <a:sx n="33" d="100"/>
        <a:sy n="33" d="100"/>
      </p:scale>
      <p:origin x="0" y="0"/>
    </p:cViewPr>
    <p:sldLst>
      <p:sld r:id="rId1" collapse="1"/>
    </p:sldLst>
  </p:outlineViewPr>
  <p:notesTextViewPr>
    <p:cViewPr>
      <p:scale>
        <a:sx n="140" d="100"/>
        <a:sy n="140" d="100"/>
      </p:scale>
      <p:origin x="0" y="0"/>
    </p:cViewPr>
  </p:notesTextViewPr>
  <p:sorterViewPr>
    <p:cViewPr>
      <p:scale>
        <a:sx n="200" d="100"/>
        <a:sy n="200" d="100"/>
      </p:scale>
      <p:origin x="0" y="-58120"/>
    </p:cViewPr>
  </p:sorterViewPr>
  <p:notesViewPr>
    <p:cSldViewPr snapToGrid="0">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s>
</file>

<file path=ppt/_rels/viewProps.xml.rels><?xml version="1.0" encoding="UTF-8" standalone="yes"?>
<Relationships xmlns="http://schemas.openxmlformats.org/package/2006/relationships"><Relationship Id="rId1"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Without Autoscaling</c:v>
                </c:pt>
              </c:strCache>
            </c:strRef>
          </c:tx>
          <c:spPr>
            <a:solidFill>
              <a:schemeClr val="accent6"/>
            </a:solidFill>
            <a:ln>
              <a:noFill/>
            </a:ln>
            <a:effectLst/>
          </c:spPr>
          <c:cat>
            <c:strRef>
              <c:f>Sheet1!$A$2:$A$12</c:f>
              <c:strCache>
                <c:ptCount val="11"/>
                <c:pt idx="0">
                  <c:v>t1</c:v>
                </c:pt>
                <c:pt idx="1">
                  <c:v>t2</c:v>
                </c:pt>
                <c:pt idx="2">
                  <c:v>t3</c:v>
                </c:pt>
                <c:pt idx="3">
                  <c:v>t4</c:v>
                </c:pt>
                <c:pt idx="4">
                  <c:v>t5</c:v>
                </c:pt>
                <c:pt idx="5">
                  <c:v>t6</c:v>
                </c:pt>
                <c:pt idx="6">
                  <c:v>t7</c:v>
                </c:pt>
                <c:pt idx="7">
                  <c:v>t8</c:v>
                </c:pt>
                <c:pt idx="8">
                  <c:v>t9</c:v>
                </c:pt>
                <c:pt idx="9">
                  <c:v>t10</c:v>
                </c:pt>
                <c:pt idx="10">
                  <c:v>t11</c:v>
                </c:pt>
              </c:strCache>
            </c:strRef>
          </c:cat>
          <c:val>
            <c:numRef>
              <c:f>Sheet1!$B$2:$B$12</c:f>
              <c:numCache>
                <c:formatCode>General</c:formatCode>
                <c:ptCount val="11"/>
                <c:pt idx="0">
                  <c:v>4</c:v>
                </c:pt>
                <c:pt idx="1">
                  <c:v>4</c:v>
                </c:pt>
                <c:pt idx="2">
                  <c:v>4</c:v>
                </c:pt>
                <c:pt idx="3">
                  <c:v>4</c:v>
                </c:pt>
                <c:pt idx="4">
                  <c:v>4</c:v>
                </c:pt>
                <c:pt idx="5">
                  <c:v>4</c:v>
                </c:pt>
                <c:pt idx="6">
                  <c:v>4</c:v>
                </c:pt>
                <c:pt idx="7">
                  <c:v>4</c:v>
                </c:pt>
                <c:pt idx="8">
                  <c:v>4</c:v>
                </c:pt>
                <c:pt idx="9">
                  <c:v>4</c:v>
                </c:pt>
                <c:pt idx="10">
                  <c:v>4</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6BEB-4692-9E0A-3D43A1FBE0A3}"/>
            </c:ext>
          </c:extLst>
        </c:ser>
        <c:ser>
          <c:idx val="1"/>
          <c:order val="1"/>
          <c:tx>
            <c:strRef>
              <c:f>Sheet1!$C$1</c:f>
              <c:strCache>
                <c:ptCount val="1"/>
                <c:pt idx="0">
                  <c:v>With Autoscaling</c:v>
                </c:pt>
              </c:strCache>
            </c:strRef>
          </c:tx>
          <c:spPr>
            <a:solidFill>
              <a:schemeClr val="accent5"/>
            </a:solidFill>
            <a:ln>
              <a:noFill/>
            </a:ln>
            <a:effectLst/>
          </c:spPr>
          <c:cat>
            <c:strRef>
              <c:f>Sheet1!$A$2:$A$12</c:f>
              <c:strCache>
                <c:ptCount val="11"/>
                <c:pt idx="0">
                  <c:v>t1</c:v>
                </c:pt>
                <c:pt idx="1">
                  <c:v>t2</c:v>
                </c:pt>
                <c:pt idx="2">
                  <c:v>t3</c:v>
                </c:pt>
                <c:pt idx="3">
                  <c:v>t4</c:v>
                </c:pt>
                <c:pt idx="4">
                  <c:v>t5</c:v>
                </c:pt>
                <c:pt idx="5">
                  <c:v>t6</c:v>
                </c:pt>
                <c:pt idx="6">
                  <c:v>t7</c:v>
                </c:pt>
                <c:pt idx="7">
                  <c:v>t8</c:v>
                </c:pt>
                <c:pt idx="8">
                  <c:v>t9</c:v>
                </c:pt>
                <c:pt idx="9">
                  <c:v>t10</c:v>
                </c:pt>
                <c:pt idx="10">
                  <c:v>t11</c:v>
                </c:pt>
              </c:strCache>
            </c:strRef>
          </c:cat>
          <c:val>
            <c:numRef>
              <c:f>Sheet1!$C$2:$C$12</c:f>
              <c:numCache>
                <c:formatCode>General</c:formatCode>
                <c:ptCount val="11"/>
                <c:pt idx="0">
                  <c:v>1</c:v>
                </c:pt>
                <c:pt idx="1">
                  <c:v>1</c:v>
                </c:pt>
                <c:pt idx="2">
                  <c:v>4</c:v>
                </c:pt>
                <c:pt idx="3">
                  <c:v>4</c:v>
                </c:pt>
                <c:pt idx="4">
                  <c:v>3</c:v>
                </c:pt>
                <c:pt idx="5">
                  <c:v>3</c:v>
                </c:pt>
                <c:pt idx="6">
                  <c:v>2</c:v>
                </c:pt>
                <c:pt idx="7">
                  <c:v>2</c:v>
                </c:pt>
                <c:pt idx="8">
                  <c:v>2</c:v>
                </c:pt>
                <c:pt idx="9">
                  <c:v>1</c:v>
                </c:pt>
                <c:pt idx="10">
                  <c:v>1</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6BEB-4692-9E0A-3D43A1FBE0A3}"/>
            </c:ext>
          </c:extLst>
        </c:ser>
        <c:dLbls>
          <c:showLegendKey val="0"/>
          <c:showVal val="0"/>
          <c:showCatName val="0"/>
          <c:showSerName val="0"/>
          <c:showPercent val="0"/>
          <c:showBubbleSize val="0"/>
        </c:dLbls>
        <c:axId val="562435336"/>
        <c:axId val="562436976"/>
      </c:areaChart>
      <c:catAx>
        <c:axId val="56243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436976"/>
        <c:crosses val="autoZero"/>
        <c:auto val="1"/>
        <c:lblAlgn val="ctr"/>
        <c:lblOffset val="100"/>
        <c:noMultiLvlLbl val="0"/>
      </c:catAx>
      <c:valAx>
        <c:axId val="562436976"/>
        <c:scaling>
          <c:orientation val="minMax"/>
        </c:scaling>
        <c:delete val="1"/>
        <c:axPos val="l"/>
        <c:majorGridlines>
          <c:spPr>
            <a:ln w="3175" cap="flat" cmpd="sng" algn="ctr">
              <a:solidFill>
                <a:schemeClr val="tx1">
                  <a:lumMod val="15000"/>
                  <a:lumOff val="85000"/>
                </a:schemeClr>
              </a:solidFill>
              <a:round/>
            </a:ln>
            <a:effectLst/>
          </c:spPr>
        </c:majorGridlines>
        <c:numFmt formatCode="General" sourceLinked="1"/>
        <c:majorTickMark val="none"/>
        <c:minorTickMark val="none"/>
        <c:tickLblPos val="nextTo"/>
        <c:crossAx val="5624353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1D9D9DA3-1EC6-4105-AB8F-55620CA59B5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defTabSz="1159863" eaLnBrk="1" fontAlgn="auto" hangingPunct="1">
              <a:spcBef>
                <a:spcPts val="0"/>
              </a:spcBef>
              <a:spcAft>
                <a:spcPts val="0"/>
              </a:spcAft>
              <a:defRPr sz="1300" dirty="0">
                <a:latin typeface="Amazon Ember" panose="020B0603020204020204" pitchFamily="34" charset="0"/>
                <a:ea typeface="Amazon Ember" panose="020B0603020204020204" pitchFamily="34" charset="0"/>
                <a:cs typeface="Amazon Ember" panose="020B0603020204020204" pitchFamily="34" charset="0"/>
              </a:defRPr>
            </a:lvl1pPr>
          </a:lstStyle>
          <a:p>
            <a:pPr>
              <a:defRPr/>
            </a:pPr>
            <a:endParaRPr lang="en-US" dirty="0"/>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10" name="Footer Placeholder 9"/>
          <p:cNvSpPr>
            <a:spLocks noGrp="1"/>
          </p:cNvSpPr>
          <p:nvPr>
            <p:ph type="ftr" sz="quarter" idx="4"/>
          </p:nvPr>
        </p:nvSpPr>
        <p:spPr>
          <a:xfrm>
            <a:off x="1" y="9121140"/>
            <a:ext cx="6316133" cy="373380"/>
          </a:xfrm>
          <a:prstGeom prst="rect">
            <a:avLst/>
          </a:prstGeom>
        </p:spPr>
        <p:txBody>
          <a:bodyPr vert="horz" lIns="96661" tIns="48331" rIns="96661" bIns="48331" rtlCol="0" anchor="b"/>
          <a:lstStyle>
            <a:lvl1pPr marL="0" marR="0" indent="0" algn="l" defTabSz="1159863" rtl="0" eaLnBrk="1" fontAlgn="auto" latinLnBrk="0" hangingPunct="1">
              <a:lnSpc>
                <a:spcPct val="100000"/>
              </a:lnSpc>
              <a:spcBef>
                <a:spcPts val="0"/>
              </a:spcBef>
              <a:spcAft>
                <a:spcPts val="0"/>
              </a:spcAft>
              <a:buClrTx/>
              <a:buSzTx/>
              <a:buFontTx/>
              <a:buNone/>
              <a:tabLst/>
              <a:defRPr sz="700" dirty="0">
                <a:solidFill>
                  <a:srgbClr val="282828"/>
                </a:solidFill>
                <a:latin typeface="Amazon Ember" charset="0"/>
                <a:ea typeface="Amazon Ember" charset="0"/>
                <a:cs typeface="Amazon Ember" charset="0"/>
              </a:defRPr>
            </a:lvl1pPr>
          </a:lstStyle>
          <a:p>
            <a:pPr>
              <a:defRPr/>
            </a:pPr>
            <a:endParaRPr lang="en-US" altLang="x-none" dirty="0"/>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defTabSz="1159863" eaLnBrk="1" fontAlgn="auto" hangingPunct="1">
              <a:spcBef>
                <a:spcPts val="0"/>
              </a:spcBef>
              <a:spcAft>
                <a:spcPts val="0"/>
              </a:spcAft>
              <a:defRPr sz="1300" smtClean="0">
                <a:latin typeface="Amazon Ember" panose="020B0603020204020204" pitchFamily="34" charset="0"/>
                <a:ea typeface="Amazon Ember" panose="020B0603020204020204" pitchFamily="34" charset="0"/>
                <a:cs typeface="Amazon Ember" panose="020B0603020204020204" pitchFamily="34" charset="0"/>
              </a:defRPr>
            </a:lvl1pPr>
          </a:lstStyle>
          <a:p>
            <a:pPr>
              <a:defRPr/>
            </a:pPr>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Slide Number Placeholder 12"/>
          <p:cNvSpPr>
            <a:spLocks noGrp="1"/>
          </p:cNvSpPr>
          <p:nvPr>
            <p:ph type="sldNum" sz="quarter" idx="5"/>
          </p:nvPr>
        </p:nvSpPr>
        <p:spPr>
          <a:xfrm>
            <a:off x="6302586" y="9119474"/>
            <a:ext cx="1010921" cy="480060"/>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atin typeface="Amazon Ember" panose="020B0603020204020204" pitchFamily="34" charset="0"/>
              </a:defRPr>
            </a:lvl1pPr>
          </a:lstStyle>
          <a:p>
            <a:fld id="{1B0DC58B-5992-482F-B691-240AC7B4D8C3}" type="slidenum">
              <a:rPr lang="en-US" altLang="en-US" smtClean="0"/>
              <a:pPr/>
              <a:t>‹#›</a:t>
            </a:fld>
            <a:endParaRPr lang="en-US" altLang="en-US" dirty="0"/>
          </a:p>
        </p:txBody>
      </p:sp>
    </p:spTree>
    <p:extLst>
      <p:ext uri="{BB962C8B-B14F-4D97-AF65-F5344CB8AC3E}">
        <p14:creationId xmlns:p14="http://schemas.microsoft.com/office/powerpoint/2010/main" val="3279208876"/>
      </p:ext>
    </p:extLst>
  </p:cSld>
  <p:clrMap bg1="lt1" tx1="dk1" bg2="lt2" tx2="dk2" accent1="accent1" accent2="accent2" accent3="accent3" accent4="accent4" accent5="accent5" accent6="accent6" hlink="hlink" folHlink="folHlink"/>
  <p:hf hdr="0" ftr="0" dt="0"/>
  <p:notesStyle>
    <a:lvl1pPr algn="l" defTabSz="1096963" rtl="0" fontAlgn="base">
      <a:lnSpc>
        <a:spcPct val="90000"/>
      </a:lnSpc>
      <a:spcBef>
        <a:spcPct val="30000"/>
      </a:spcBef>
      <a:spcAft>
        <a:spcPts val="400"/>
      </a:spcAft>
      <a:buFont typeface="Amazon Ember" panose="020B0603020204020204" pitchFamily="34" charset="0"/>
      <a:defRPr sz="1100" kern="1200">
        <a:solidFill>
          <a:schemeClr val="tx1"/>
        </a:solidFill>
        <a:latin typeface="Amazon Ember" panose="020B0603020204020204" pitchFamily="34" charset="0"/>
        <a:ea typeface="+mn-ea"/>
        <a:cs typeface="+mn-cs"/>
      </a:defRPr>
    </a:lvl1pPr>
    <a:lvl2pPr marL="254000" indent="-125413" algn="l" defTabSz="1096963" rtl="0" fontAlgn="base">
      <a:lnSpc>
        <a:spcPct val="90000"/>
      </a:lnSpc>
      <a:spcBef>
        <a:spcPct val="30000"/>
      </a:spcBef>
      <a:spcAft>
        <a:spcPts val="400"/>
      </a:spcAft>
      <a:buFont typeface="Amazon Ember" panose="020B0603020204020204" pitchFamily="34" charset="0"/>
      <a:buChar char="•"/>
      <a:defRPr sz="1100" kern="1200">
        <a:solidFill>
          <a:schemeClr val="tx1"/>
        </a:solidFill>
        <a:latin typeface="Amazon Ember" panose="020B0603020204020204" pitchFamily="34" charset="0"/>
        <a:ea typeface="+mn-ea"/>
        <a:cs typeface="+mn-cs"/>
      </a:defRPr>
    </a:lvl2pPr>
    <a:lvl3pPr marL="392113" indent="-136525" algn="l" defTabSz="1096963" rtl="0" fontAlgn="base">
      <a:lnSpc>
        <a:spcPct val="90000"/>
      </a:lnSpc>
      <a:spcBef>
        <a:spcPct val="30000"/>
      </a:spcBef>
      <a:spcAft>
        <a:spcPts val="400"/>
      </a:spcAft>
      <a:buFont typeface="Amazon Ember" panose="020B0603020204020204" pitchFamily="34" charset="0"/>
      <a:buChar char="•"/>
      <a:defRPr sz="1100" kern="1200">
        <a:solidFill>
          <a:schemeClr val="tx1"/>
        </a:solidFill>
        <a:latin typeface="Amazon Ember" panose="020B0603020204020204" pitchFamily="34" charset="0"/>
        <a:ea typeface="+mn-ea"/>
        <a:cs typeface="+mn-cs"/>
      </a:defRPr>
    </a:lvl3pPr>
    <a:lvl4pPr marL="577850" indent="-174625" algn="l" defTabSz="1096963" rtl="0" fontAlgn="base">
      <a:lnSpc>
        <a:spcPct val="90000"/>
      </a:lnSpc>
      <a:spcBef>
        <a:spcPct val="30000"/>
      </a:spcBef>
      <a:spcAft>
        <a:spcPts val="400"/>
      </a:spcAft>
      <a:buFont typeface="Amazon Ember" panose="020B0603020204020204" pitchFamily="34" charset="0"/>
      <a:buChar char="•"/>
      <a:defRPr sz="1100" kern="1200">
        <a:solidFill>
          <a:schemeClr val="tx1"/>
        </a:solidFill>
        <a:latin typeface="Amazon Ember" panose="020B0603020204020204" pitchFamily="34" charset="0"/>
        <a:ea typeface="+mn-ea"/>
        <a:cs typeface="+mn-cs"/>
      </a:defRPr>
    </a:lvl4pPr>
    <a:lvl5pPr marL="736600" indent="-136525" algn="l" defTabSz="1096963" rtl="0" fontAlgn="base">
      <a:lnSpc>
        <a:spcPct val="90000"/>
      </a:lnSpc>
      <a:spcBef>
        <a:spcPct val="30000"/>
      </a:spcBef>
      <a:spcAft>
        <a:spcPts val="400"/>
      </a:spcAft>
      <a:buFont typeface="Amazon Ember" panose="020B0603020204020204" pitchFamily="34" charset="0"/>
      <a:buChar char="•"/>
      <a:defRPr sz="1100" kern="1200">
        <a:solidFill>
          <a:schemeClr val="tx1"/>
        </a:solidFill>
        <a:latin typeface="Amazon Ember" panose="020B0603020204020204" pitchFamily="34" charset="0"/>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extLst>
    <p:ext uri="{620B2872-D7B9-4A21-9093-7833F8D536E1}">
      <p15:sldGuideLst xmlns:p15="http://schemas.microsoft.com/office/powerpoint/2012/main">
        <p15:guide id="1" pos="4352" userDrawn="1">
          <p15:clr>
            <a:srgbClr val="F26B43"/>
          </p15:clr>
        </p15:guide>
        <p15:guide id="3" pos="256" userDrawn="1">
          <p15:clr>
            <a:srgbClr val="F26B43"/>
          </p15:clr>
        </p15:guide>
        <p15:guide id="4" orient="horz" pos="454" userDrawn="1">
          <p15:clr>
            <a:srgbClr val="F26B43"/>
          </p15:clr>
        </p15:guide>
        <p15:guide id="5" pos="2304" userDrawn="1">
          <p15:clr>
            <a:srgbClr val="F26B43"/>
          </p15:clr>
        </p15:guide>
        <p15:guide id="6" orient="horz" pos="2873" userDrawn="1">
          <p15:clr>
            <a:srgbClr val="F26B43"/>
          </p15:clr>
        </p15:guide>
        <p15:guide id="7" orient="horz" pos="272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ws.amazon.com/glue/feature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aws.amazon.com/glue/"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glue/feature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aws.amazon.com/glue/latest/dg/add-job-python.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aws.amazon.com/glue/?whats-new-cards.sort-by=item.additionalFields.postDateTime&amp;whats-new-cards.sort-order=desc" TargetMode="External"/><Relationship Id="rId3" Type="http://schemas.openxmlformats.org/officeDocument/2006/relationships/hyperlink" Target="https://www.engie.com/" TargetMode="External"/><Relationship Id="rId7" Type="http://schemas.openxmlformats.org/officeDocument/2006/relationships/hyperlink" Target="https://aws.amazon.com/kinesis/data-stream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aws.amazon.com/redshift/latest/dg/c-getting-started-using-spectrum.html" TargetMode="External"/><Relationship Id="rId5" Type="http://schemas.openxmlformats.org/officeDocument/2006/relationships/hyperlink" Target="https://aws.amazon.com/redshift/?whats-new-cards.sort-by=item.additionalFields.postDateTime&amp;whats-new-cards.sort-order=desc" TargetMode="External"/><Relationship Id="rId10" Type="http://schemas.openxmlformats.org/officeDocument/2006/relationships/hyperlink" Target="https://aws.amazon.com/sagemaker/" TargetMode="External"/><Relationship Id="rId4" Type="http://schemas.openxmlformats.org/officeDocument/2006/relationships/hyperlink" Target="https://aws.amazon.com/professional-services/" TargetMode="External"/><Relationship Id="rId9" Type="http://schemas.openxmlformats.org/officeDocument/2006/relationships/hyperlink" Target="https://aws.amazon.com/athena/?whats-new-cards.sort-by=item.additionalFields.postDateTime&amp;whats-new-cards.sort-order=desc"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park.apache.org/releases/spark-release-3-3-0.html"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ocs.python.org/3/whatsnew/3.10.html"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glue/feature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ws.amazon.com/glu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a:spcAft>
                <a:spcPts val="1920"/>
              </a:spcAft>
            </a:pPr>
            <a:r>
              <a:rPr lang="en-US" sz="1100" b="1" dirty="0">
                <a:solidFill>
                  <a:schemeClr val="accent1"/>
                </a:solidFill>
              </a:rPr>
              <a:t>Include:</a:t>
            </a:r>
          </a:p>
          <a:p>
            <a:pPr marL="457200" indent="-457200">
              <a:spcAft>
                <a:spcPts val="1920"/>
              </a:spcAft>
              <a:buFont typeface="Arial" panose="020B0604020202020204" pitchFamily="34" charset="0"/>
              <a:buChar char="•"/>
            </a:pPr>
            <a:r>
              <a:rPr lang="en-US" sz="1100" b="1" dirty="0"/>
              <a:t>Intended presentation length</a:t>
            </a:r>
            <a:r>
              <a:rPr lang="en-US" sz="1100" dirty="0"/>
              <a:t>: ~30-45 mins</a:t>
            </a:r>
          </a:p>
          <a:p>
            <a:pPr marL="457200" marR="0" lvl="0" indent="-457200" algn="l" defTabSz="1096963" rtl="0" eaLnBrk="1" fontAlgn="base" latinLnBrk="0" hangingPunct="1">
              <a:lnSpc>
                <a:spcPct val="90000"/>
              </a:lnSpc>
              <a:spcBef>
                <a:spcPct val="30000"/>
              </a:spcBef>
              <a:spcAft>
                <a:spcPts val="1920"/>
              </a:spcAft>
              <a:buClrTx/>
              <a:buSzTx/>
              <a:buFont typeface="Arial" panose="020B0604020202020204" pitchFamily="34" charset="0"/>
              <a:buChar char="•"/>
              <a:tabLst/>
              <a:defRPr/>
            </a:pPr>
            <a:r>
              <a:rPr lang="en-US" sz="1100" b="1" dirty="0"/>
              <a:t>Intended audience</a:t>
            </a:r>
            <a:r>
              <a:rPr lang="en-US" sz="1100" dirty="0"/>
              <a:t>: D</a:t>
            </a:r>
            <a:r>
              <a:rPr lang="en-US" dirty="0"/>
              <a:t>ata stewards, developers and administrators responsible for securing and governing their organization’s data lakes </a:t>
            </a:r>
            <a:endParaRPr lang="en-US" sz="1100" dirty="0"/>
          </a:p>
          <a:p>
            <a:pPr marL="457200" indent="-457200">
              <a:spcAft>
                <a:spcPts val="1920"/>
              </a:spcAft>
              <a:buFont typeface="Arial" panose="020B0604020202020204" pitchFamily="34" charset="0"/>
              <a:buChar char="•"/>
            </a:pPr>
            <a:r>
              <a:rPr lang="en-US" sz="1100" b="1" dirty="0"/>
              <a:t>How seller should modify the deck:</a:t>
            </a:r>
            <a:r>
              <a:rPr lang="en-US" sz="1100" dirty="0"/>
              <a:t> Tailor to the audience based on their level of knowledge of Lake Formation, Data Lakes, and other AWS products. </a:t>
            </a:r>
          </a:p>
          <a:p>
            <a:pPr marL="457200" indent="-457200">
              <a:spcAft>
                <a:spcPts val="1920"/>
              </a:spcAft>
              <a:buFont typeface="Arial" panose="020B0604020202020204" pitchFamily="34" charset="0"/>
              <a:buChar char="•"/>
            </a:pPr>
            <a:r>
              <a:rPr lang="en-US" sz="1100" b="1" dirty="0"/>
              <a:t>Link to Mindtickle training on how to present the deck:</a:t>
            </a:r>
            <a:r>
              <a:rPr lang="en-US" sz="1100" dirty="0"/>
              <a:t> TBD</a:t>
            </a:r>
          </a:p>
          <a:p>
            <a:pPr marL="457200" indent="-457200">
              <a:spcAft>
                <a:spcPts val="1920"/>
              </a:spcAft>
              <a:buFont typeface="Arial" panose="020B0604020202020204" pitchFamily="34" charset="0"/>
              <a:buChar char="•"/>
            </a:pPr>
            <a:r>
              <a:rPr lang="en-US" sz="1100" dirty="0"/>
              <a:t>Link to Wisdom page</a:t>
            </a:r>
          </a:p>
          <a:p>
            <a:pPr marL="457200" indent="-457200">
              <a:spcAft>
                <a:spcPts val="1920"/>
              </a:spcAft>
              <a:buFont typeface="Arial" panose="020B0604020202020204" pitchFamily="34" charset="0"/>
              <a:buChar char="•"/>
            </a:pPr>
            <a:r>
              <a:rPr lang="en-US" sz="1100" dirty="0"/>
              <a:t>Link to other decks with additional product slides, customer refs, industry reference architectures</a:t>
            </a:r>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871754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AWS Glue is AWS’ data integration service.</a:t>
            </a:r>
          </a:p>
          <a:p>
            <a:pPr marL="171450" lvl="0" indent="-171450">
              <a:buFont typeface="Arial" panose="020B0604020202020204" pitchFamily="34" charset="0"/>
              <a:buChar char="•"/>
            </a:pPr>
            <a:r>
              <a:rPr lang="en-US" dirty="0"/>
              <a:t>When we launched Glue in 2017, we knew customers needed a scalable, serverless tool that addressed their ETL needs in one place. Since then, we’ve expanded to be a full-fledged Data Integration service for many kinds of users and every data preparation workload.</a:t>
            </a:r>
          </a:p>
          <a:p>
            <a:pPr marL="171450" lvl="0" indent="-171450">
              <a:buFont typeface="Arial" panose="020B0604020202020204" pitchFamily="34" charset="0"/>
              <a:buChar char="•"/>
            </a:pPr>
            <a:r>
              <a:rPr lang="en-US" dirty="0"/>
              <a:t>Glue simplifies complex, manual, and expensive traditional data integration processes and it supports the increased data volumes and data diversity encountered by customers in recent years. It scales automatically, and has </a:t>
            </a:r>
            <a:r>
              <a:rPr lang="en-US" b="1" dirty="0"/>
              <a:t>pay-as-you-go billing </a:t>
            </a:r>
            <a:r>
              <a:rPr lang="en-US" dirty="0"/>
              <a:t>to increase agility and optimize costs.</a:t>
            </a:r>
          </a:p>
          <a:p>
            <a:pPr marL="171450" lvl="0" indent="-171450">
              <a:buFont typeface="Arial" panose="020B0604020202020204" pitchFamily="34" charset="0"/>
              <a:buChar char="•"/>
            </a:pPr>
            <a:r>
              <a:rPr lang="en-US" dirty="0"/>
              <a:t>Glue supports users with varying technical skill sets with has integration interfaces and job-authoring tools that are easy to use for all user types, from developer to business user.</a:t>
            </a:r>
          </a:p>
          <a:p>
            <a:pPr marL="171450" lvl="0" indent="-171450">
              <a:buFont typeface="Arial" panose="020B0604020202020204" pitchFamily="34" charset="0"/>
              <a:buChar char="•"/>
            </a:pPr>
            <a:r>
              <a:rPr lang="en-US" dirty="0"/>
              <a:t>Transition: Let’s dive deeper into Glue’s functionality.</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50F74E25-A557-45B7-A614-AD8C8D22B6B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664851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09700" y="684213"/>
            <a:ext cx="4038600" cy="2273300"/>
          </a:xfrm>
        </p:spPr>
      </p:sp>
      <p:sp>
        <p:nvSpPr>
          <p:cNvPr id="3" name="Notes Placeholder 2"/>
          <p:cNvSpPr>
            <a:spLocks noGrp="1"/>
          </p:cNvSpPr>
          <p:nvPr>
            <p:ph type="body" idx="1"/>
          </p:nvPr>
        </p:nvSpPr>
        <p:spPr/>
        <p:txBody>
          <a:bodyPr>
            <a:normAutofit/>
          </a:bodyPr>
          <a:lstStyle/>
          <a:p>
            <a:r>
              <a:rPr lang="en-US" sz="1000" kern="1200" dirty="0">
                <a:solidFill>
                  <a:schemeClr val="tx1"/>
                </a:solidFill>
                <a:effectLst/>
                <a:latin typeface="Amazon Ember" panose="020B0603020204020204" pitchFamily="34" charset="0"/>
                <a:ea typeface="+mn-ea"/>
                <a:cs typeface="+mn-cs"/>
              </a:rPr>
              <a:t>1/AWS Glue is a serverless data integration service that makes it easy to prepare data for analytics, machine learning, and application development. AWS Glue provides all of the capabilities needed for data integration, so you can gain insights and put your data to use in minutes instead of months.</a:t>
            </a:r>
          </a:p>
          <a:p>
            <a:r>
              <a:rPr lang="en-US" sz="1000" kern="1200" dirty="0">
                <a:solidFill>
                  <a:schemeClr val="tx1"/>
                </a:solidFill>
                <a:effectLst/>
                <a:latin typeface="Amazon Ember" panose="020B0603020204020204" pitchFamily="34" charset="0"/>
                <a:ea typeface="+mn-ea"/>
                <a:cs typeface="+mn-cs"/>
              </a:rPr>
              <a:t> </a:t>
            </a:r>
          </a:p>
          <a:p>
            <a:r>
              <a:rPr lang="en-US" sz="1000" kern="1200" dirty="0">
                <a:solidFill>
                  <a:schemeClr val="tx1"/>
                </a:solidFill>
                <a:effectLst/>
                <a:latin typeface="Amazon Ember" panose="020B0603020204020204" pitchFamily="34" charset="0"/>
                <a:ea typeface="+mn-ea"/>
                <a:cs typeface="+mn-cs"/>
              </a:rPr>
              <a:t>2/Traditional data integration is a complex and iterative process that involves multiple tasks such as extracting data from various sources; enriching, cleaning, normalizing, and combining data; and loading and organizing data in databases, data warehouses, and data lakes. These tasks are often handled by different types of users that each use different products.</a:t>
            </a:r>
          </a:p>
          <a:p>
            <a:r>
              <a:rPr lang="en-US" sz="1000" kern="1200" dirty="0">
                <a:solidFill>
                  <a:schemeClr val="tx1"/>
                </a:solidFill>
                <a:effectLst/>
                <a:latin typeface="Amazon Ember" panose="020B0603020204020204" pitchFamily="34" charset="0"/>
                <a:ea typeface="+mn-ea"/>
                <a:cs typeface="+mn-cs"/>
              </a:rPr>
              <a:t> </a:t>
            </a:r>
          </a:p>
          <a:p>
            <a:r>
              <a:rPr lang="en-US" sz="1000" kern="1200" dirty="0">
                <a:solidFill>
                  <a:schemeClr val="tx1"/>
                </a:solidFill>
                <a:effectLst/>
                <a:latin typeface="Amazon Ember" panose="020B0603020204020204" pitchFamily="34" charset="0"/>
                <a:ea typeface="+mn-ea"/>
                <a:cs typeface="+mn-cs"/>
              </a:rPr>
              <a:t>3/AWS Glue provides both visual and code-based interfaces to make data integration easy. Users can easily find and access data via the AWS Glue Data Catalog. Data engineers and ETL (extract, transform, and load) developers can visually create, run, and monitor ETL workflows with a few clicks in AWS Glue Studio. Data analysts and data scientists can use AWS Glue DataBrew to visually enrich, clean, and normalize data without writing code. </a:t>
            </a:r>
          </a:p>
          <a:p>
            <a:r>
              <a:rPr lang="en-US" sz="1000" kern="1200" dirty="0">
                <a:solidFill>
                  <a:schemeClr val="tx1"/>
                </a:solidFill>
                <a:effectLst/>
                <a:latin typeface="Amazon Ember" panose="020B0603020204020204" pitchFamily="34" charset="0"/>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1367474"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367474"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3292478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1" dirty="0">
                <a:latin typeface="Amazon Ember" panose="02000000000000000000" pitchFamily="2" charset="0"/>
                <a:ea typeface="Amazon Ember" panose="02000000000000000000" pitchFamily="2" charset="0"/>
              </a:rPr>
              <a:t>TRANSITION:</a:t>
            </a:r>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445951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09700" y="684213"/>
            <a:ext cx="4038600" cy="2271712"/>
          </a:xfrm>
        </p:spPr>
      </p:sp>
      <p:sp>
        <p:nvSpPr>
          <p:cNvPr id="3" name="Notes Placeholder 2"/>
          <p:cNvSpPr>
            <a:spLocks noGrp="1"/>
          </p:cNvSpPr>
          <p:nvPr>
            <p:ph type="body" idx="1"/>
          </p:nvPr>
        </p:nvSpPr>
        <p:spPr/>
        <p:txBody>
          <a:bodyPr>
            <a:normAutofit fontScale="70000" lnSpcReduction="20000"/>
          </a:bodyPr>
          <a:lstStyle/>
          <a:p>
            <a:pPr rtl="0"/>
            <a:r>
              <a:rPr lang="en-US" sz="1100" u="sng" dirty="0">
                <a:hlinkClick r:id="rId3"/>
              </a:rPr>
              <a:t>1/</a:t>
            </a:r>
            <a:r>
              <a:rPr lang="en-US" sz="1100" dirty="0">
                <a:hlinkClick r:id="rId3"/>
              </a:rPr>
              <a:t>AWS Glue Studio</a:t>
            </a:r>
            <a:r>
              <a:rPr lang="en-US" sz="1100" dirty="0"/>
              <a:t> is a new visual interface for </a:t>
            </a:r>
            <a:r>
              <a:rPr lang="en-US" sz="1100" dirty="0">
                <a:hlinkClick r:id="rId4"/>
              </a:rPr>
              <a:t>AWS Glue</a:t>
            </a:r>
            <a:r>
              <a:rPr lang="en-US" sz="1100" dirty="0"/>
              <a:t> that makes it easy for extract-transform-and-load (ETL) developers to author, run, and monitor AWS Glue ETL jobs.</a:t>
            </a:r>
          </a:p>
          <a:p>
            <a:pPr rtl="0"/>
            <a:endParaRPr lang="en-US" sz="1100" dirty="0"/>
          </a:p>
          <a:p>
            <a:pPr rtl="0"/>
            <a:r>
              <a:rPr lang="en-US" sz="1100" dirty="0"/>
              <a:t>2/You can now use a simple visual interface to compose jobs that move and transform data and run them on AWS Glue. You can then use AWS Glue Studio’s job run dashboard to monitor ETL execution and ensure that your jobs are operating as intended.</a:t>
            </a:r>
          </a:p>
          <a:p>
            <a:pPr rtl="0"/>
            <a:endParaRPr lang="en-US" sz="1100" dirty="0"/>
          </a:p>
          <a:p>
            <a:pPr rtl="0"/>
            <a:r>
              <a:rPr lang="en-US" sz="1100" dirty="0"/>
              <a:t>3/AWS Glue Studio makes ETL accessible to the many users who are new to Apache Spark programming and to users who are accustomed to ETL tools with boxes-and-arrows interfaces. Without writing code, users of all experience levels can now take advantage of big data processing on AWS Glue’s serverless Apache Spark-based ETL platform. </a:t>
            </a:r>
          </a:p>
          <a:p>
            <a:pPr rtl="0"/>
            <a:endParaRPr lang="en-US" sz="1100" dirty="0"/>
          </a:p>
          <a:p>
            <a:pPr rtl="0"/>
            <a:r>
              <a:rPr lang="en-US" sz="1100" dirty="0"/>
              <a:t>4/They can also use the AWS Glue Studio job monitoring dashboard to get a global view of their ETL execution and resource usage.</a:t>
            </a:r>
          </a:p>
          <a:p>
            <a:pPr rtl="0"/>
            <a:endParaRPr lang="en-US" sz="1100" dirty="0"/>
          </a:p>
          <a:p>
            <a:r>
              <a:rPr lang="en-US" sz="1100" dirty="0"/>
              <a:t>5/Over the last 20 years, the users for data analytics have grown as a result of a surge in the variety and volume of data that companies can collect. To prepare data for analytics or machine learning projects, data scientists and analysts have to either use spreadsheets to explore and experiment with data, or rely on data engineers and ETL developers to transform data into the required format. This often delays the process for weeks or months, as customers can spend up to 80% of their time in data preparation tasks rather than actually analyzing the data.</a:t>
            </a:r>
          </a:p>
          <a:p>
            <a:pPr defTabSz="1159600">
              <a:spcAft>
                <a:spcPts val="423"/>
              </a:spcAft>
              <a:defRPr/>
            </a:pPr>
            <a:br>
              <a:rPr lang="en-US" sz="1100" dirty="0"/>
            </a:br>
            <a:r>
              <a:rPr lang="en-US" sz="1100" dirty="0"/>
              <a:t>6/AWS Glue DataBrew makes it easy for data scientists and data analysts to clean and normalize data using a visual interface, reducing the time it takes to prepare data by up to 80%.</a:t>
            </a:r>
            <a:r>
              <a:rPr lang="en-US" sz="1100" baseline="0" dirty="0"/>
              <a:t> </a:t>
            </a:r>
            <a:r>
              <a:rPr lang="en-US" sz="1100" dirty="0"/>
              <a:t>With Glue DataBrew, you can visualize, clean, and normalize data directly from your data lake, data warehouses, and databases. You can choose from over 250 built-in transformations to automate data cleaning and normalization tasks, and save these transformation steps so they’re applied to new data as it comes in. You can evaluate the quality of your data by profiling it to understand data patterns and detect anomalies, all without writing a single line of code. </a:t>
            </a:r>
          </a:p>
          <a:p>
            <a:pPr defTabSz="1159600">
              <a:spcAft>
                <a:spcPts val="423"/>
              </a:spcAft>
            </a:pPr>
            <a:endParaRPr lang="en-US" sz="1100" baseline="0" dirty="0"/>
          </a:p>
          <a:p>
            <a:pPr defTabSz="1159600">
              <a:spcAft>
                <a:spcPts val="423"/>
              </a:spcAft>
            </a:pPr>
            <a:r>
              <a:rPr lang="en-US" sz="1100" baseline="0" dirty="0"/>
              <a:t>7/As part of AWS Glue, Glue DataBrew is serverless so you don’t need to manage the infrastructure. You pay only for what you use, with no upfront commitment. You can check out the Glue DataBrew page on the AWS website today, and learn more from our re:Invent session “</a:t>
            </a:r>
            <a:r>
              <a:rPr lang="en-US" sz="11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Zero-code data preparation with AWS Glue DataBrew”. </a:t>
            </a:r>
            <a:endParaRPr lang="en-US" sz="1100" dirty="0">
              <a:latin typeface="Amazon Ember" panose="02000000000000000000" pitchFamily="2" charset="0"/>
              <a:ea typeface="Amazon Ember" panose="02000000000000000000" pitchFamily="2" charset="0"/>
            </a:endParaRPr>
          </a:p>
          <a:p>
            <a:pPr rtl="0"/>
            <a:endParaRPr lang="en-US" sz="1100" dirty="0"/>
          </a:p>
          <a:p>
            <a:pPr defTabSz="5181960" fontAlgn="auto">
              <a:spcBef>
                <a:spcPts val="0"/>
              </a:spcBef>
              <a:spcAft>
                <a:spcPts val="423"/>
              </a:spcAft>
              <a:defRPr/>
            </a:pPr>
            <a:r>
              <a:rPr lang="en-US" b="1" dirty="0"/>
              <a:t>TRANSITION:</a:t>
            </a:r>
            <a:r>
              <a:rPr lang="en-US" b="1" baseline="0" dirty="0"/>
              <a:t> </a:t>
            </a:r>
            <a:r>
              <a:rPr lang="en-US" baseline="0" dirty="0"/>
              <a:t>Let’s take a closer look with a demo of AWS Glue DataBrew.</a:t>
            </a:r>
            <a:endParaRPr lang="en-US" dirty="0"/>
          </a:p>
          <a:p>
            <a:pPr rtl="0"/>
            <a:endParaRPr lang="en-US" dirty="0"/>
          </a:p>
        </p:txBody>
      </p:sp>
      <p:sp>
        <p:nvSpPr>
          <p:cNvPr id="4" name="Slide Number Placeholder 3"/>
          <p:cNvSpPr>
            <a:spLocks noGrp="1"/>
          </p:cNvSpPr>
          <p:nvPr>
            <p:ph type="sldNum" sz="quarter" idx="10"/>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3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53282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09700" y="684213"/>
            <a:ext cx="4038600" cy="2273300"/>
          </a:xfrm>
        </p:spPr>
      </p:sp>
      <p:sp>
        <p:nvSpPr>
          <p:cNvPr id="3" name="Notes Placeholder 2"/>
          <p:cNvSpPr>
            <a:spLocks noGrp="1"/>
          </p:cNvSpPr>
          <p:nvPr>
            <p:ph type="body" idx="1"/>
          </p:nvPr>
        </p:nvSpPr>
        <p:spPr/>
        <p:txBody>
          <a:bodyPr>
            <a:normAutofit fontScale="55000" lnSpcReduction="20000"/>
          </a:bodyPr>
          <a:lstStyle/>
          <a:p>
            <a:r>
              <a:rPr lang="en-US" sz="1100" kern="1200" dirty="0">
                <a:solidFill>
                  <a:schemeClr val="tx1"/>
                </a:solidFill>
                <a:effectLst/>
                <a:latin typeface="Amazon Ember" panose="020B0603020204020204" pitchFamily="34" charset="0"/>
                <a:ea typeface="+mn-ea"/>
                <a:cs typeface="+mn-cs"/>
              </a:rPr>
              <a:t>AWS Glue offers multiple data integration engines to support all of your users and workloads. AWS Glue makes it easy to use the best engine for any workload, based on the characteristics of your workload and the preferences of your developers and analysts.</a:t>
            </a:r>
          </a:p>
          <a:p>
            <a:r>
              <a:rPr lang="en-US" sz="1100" kern="1200" dirty="0">
                <a:solidFill>
                  <a:schemeClr val="tx1"/>
                </a:solidFill>
                <a:effectLst/>
                <a:latin typeface="Amazon Ember" panose="020B0603020204020204" pitchFamily="34" charset="0"/>
                <a:ea typeface="+mn-ea"/>
                <a:cs typeface="+mn-cs"/>
              </a:rPr>
              <a:t> </a:t>
            </a:r>
          </a:p>
          <a:p>
            <a:r>
              <a:rPr lang="en-US" sz="1100" b="1" kern="1200" dirty="0">
                <a:solidFill>
                  <a:schemeClr val="tx1"/>
                </a:solidFill>
                <a:effectLst/>
                <a:latin typeface="Amazon Ember" panose="020B0603020204020204" pitchFamily="34" charset="0"/>
                <a:ea typeface="+mn-ea"/>
                <a:cs typeface="+mn-cs"/>
              </a:rPr>
              <a:t>AWS Glue with Apache Spark</a:t>
            </a:r>
          </a:p>
          <a:p>
            <a:r>
              <a:rPr lang="en-US" sz="1100" kern="1200" dirty="0">
                <a:solidFill>
                  <a:schemeClr val="tx1"/>
                </a:solidFill>
                <a:effectLst/>
                <a:latin typeface="Amazon Ember" panose="020B0603020204020204" pitchFamily="34" charset="0"/>
                <a:ea typeface="+mn-ea"/>
                <a:cs typeface="+mn-cs"/>
              </a:rPr>
              <a:t>AWS Glue provides a performance-optimized, serverless infrastructure for running Apache Spark for data integration and ETL (extract, transform, and load) jobs. </a:t>
            </a:r>
            <a:r>
              <a:rPr lang="en-US" sz="1100" u="sng" kern="1200" dirty="0">
                <a:solidFill>
                  <a:schemeClr val="tx1"/>
                </a:solidFill>
                <a:effectLst/>
                <a:latin typeface="Amazon Ember" panose="020B0603020204020204" pitchFamily="34" charset="0"/>
                <a:ea typeface="+mn-ea"/>
                <a:cs typeface="+mn-cs"/>
                <a:hlinkClick r:id="rId3"/>
              </a:rPr>
              <a:t>AWS Glue</a:t>
            </a:r>
            <a:r>
              <a:rPr lang="en-US" sz="1100" u="sng" kern="1200" dirty="0">
                <a:solidFill>
                  <a:schemeClr val="tx1"/>
                </a:solidFill>
                <a:effectLst/>
                <a:latin typeface="Amazon Ember" panose="020B0603020204020204" pitchFamily="34" charset="0"/>
                <a:ea typeface="+mn-ea"/>
                <a:cs typeface="+mn-cs"/>
              </a:rPr>
              <a:t> with Apache Spark</a:t>
            </a:r>
            <a:r>
              <a:rPr lang="en-US" sz="1100" kern="1200" dirty="0">
                <a:solidFill>
                  <a:schemeClr val="tx1"/>
                </a:solidFill>
                <a:effectLst/>
                <a:latin typeface="Amazon Ember" panose="020B0603020204020204" pitchFamily="34" charset="0"/>
                <a:ea typeface="+mn-ea"/>
                <a:cs typeface="+mn-cs"/>
              </a:rPr>
              <a:t> supports batch and stream processing, and speeds up data ingestion, processing, and integration allowing you to hydrate your data lake and extract insights from data quicker. </a:t>
            </a:r>
          </a:p>
          <a:p>
            <a:r>
              <a:rPr lang="en-US" sz="1100" b="1" kern="1200" dirty="0">
                <a:solidFill>
                  <a:schemeClr val="tx1"/>
                </a:solidFill>
                <a:effectLst/>
                <a:latin typeface="Amazon Ember" panose="020B0603020204020204" pitchFamily="34" charset="0"/>
                <a:ea typeface="+mn-ea"/>
                <a:cs typeface="+mn-cs"/>
              </a:rPr>
              <a:t> </a:t>
            </a:r>
            <a:endParaRPr lang="en-US" sz="1100" kern="1200" dirty="0">
              <a:solidFill>
                <a:schemeClr val="tx1"/>
              </a:solidFill>
              <a:effectLst/>
              <a:latin typeface="Amazon Ember" panose="020B0603020204020204" pitchFamily="34" charset="0"/>
              <a:ea typeface="+mn-ea"/>
              <a:cs typeface="+mn-cs"/>
            </a:endParaRPr>
          </a:p>
          <a:p>
            <a:r>
              <a:rPr lang="en-US" sz="1100" b="1" kern="1200" dirty="0">
                <a:solidFill>
                  <a:schemeClr val="tx1"/>
                </a:solidFill>
                <a:effectLst/>
                <a:latin typeface="Amazon Ember" panose="020B0603020204020204" pitchFamily="34" charset="0"/>
                <a:ea typeface="+mn-ea"/>
                <a:cs typeface="+mn-cs"/>
              </a:rPr>
              <a:t>AWS Glue with Ray (Preview)</a:t>
            </a:r>
          </a:p>
          <a:p>
            <a:r>
              <a:rPr lang="en-US" sz="1100" kern="1200" dirty="0">
                <a:solidFill>
                  <a:schemeClr val="tx1"/>
                </a:solidFill>
                <a:effectLst/>
                <a:latin typeface="Amazon Ember" panose="020B0603020204020204" pitchFamily="34" charset="0"/>
                <a:ea typeface="+mn-ea"/>
                <a:cs typeface="+mn-cs"/>
              </a:rPr>
              <a:t>AWS Glue with Ray makes it easy to scale Python code to process large scale data in AWS Glue. AWS Glue with Ray lets data analysts and engineers run their existing Python code at scale with pay-as-you go pricing. It simplifies and streamlines your ability to use Ray.io, an open-source unified compute framework that makes it easy to scale AI and Python workloads. Ray offers a simple programming model, and AWS Glue with Ray includes Ray-enabled versions of popular Python data processing libraries that you already use. </a:t>
            </a:r>
          </a:p>
          <a:p>
            <a:r>
              <a:rPr lang="en-US" sz="1100" b="1" kern="1200" dirty="0">
                <a:solidFill>
                  <a:schemeClr val="tx1"/>
                </a:solidFill>
                <a:effectLst/>
                <a:latin typeface="Amazon Ember" panose="020B0603020204020204" pitchFamily="34" charset="0"/>
                <a:ea typeface="+mn-ea"/>
                <a:cs typeface="+mn-cs"/>
              </a:rPr>
              <a:t> </a:t>
            </a:r>
            <a:endParaRPr lang="en-US" sz="1100" kern="1200" dirty="0">
              <a:solidFill>
                <a:schemeClr val="tx1"/>
              </a:solidFill>
              <a:effectLst/>
              <a:latin typeface="Amazon Ember" panose="020B0603020204020204" pitchFamily="34" charset="0"/>
              <a:ea typeface="+mn-ea"/>
              <a:cs typeface="+mn-cs"/>
            </a:endParaRPr>
          </a:p>
          <a:p>
            <a:r>
              <a:rPr lang="en-US" sz="1100" kern="1200" dirty="0">
                <a:solidFill>
                  <a:schemeClr val="tx1"/>
                </a:solidFill>
                <a:effectLst/>
                <a:latin typeface="Amazon Ember" panose="020B0603020204020204" pitchFamily="34" charset="0"/>
                <a:ea typeface="+mn-ea"/>
                <a:cs typeface="+mn-cs"/>
              </a:rPr>
              <a:t>AWS Glue with Python Shell </a:t>
            </a:r>
          </a:p>
          <a:p>
            <a:r>
              <a:rPr lang="en-US" sz="1100" kern="1200" dirty="0">
                <a:solidFill>
                  <a:schemeClr val="tx1"/>
                </a:solidFill>
                <a:effectLst/>
                <a:latin typeface="Amazon Ember" panose="020B0603020204020204" pitchFamily="34" charset="0"/>
                <a:ea typeface="+mn-ea"/>
                <a:cs typeface="+mn-cs"/>
              </a:rPr>
              <a:t>AWS Glue with Python Shell lets you use a </a:t>
            </a:r>
            <a:r>
              <a:rPr lang="en-US" sz="1100" u="sng" kern="1200" dirty="0">
                <a:solidFill>
                  <a:schemeClr val="tx1"/>
                </a:solidFill>
                <a:effectLst/>
                <a:latin typeface="Amazon Ember" panose="020B0603020204020204" pitchFamily="34" charset="0"/>
                <a:ea typeface="+mn-ea"/>
                <a:cs typeface="+mn-cs"/>
                <a:hlinkClick r:id="rId4"/>
              </a:rPr>
              <a:t>Python Shell job</a:t>
            </a:r>
            <a:r>
              <a:rPr lang="en-US" sz="1100" kern="1200" dirty="0">
                <a:solidFill>
                  <a:schemeClr val="tx1"/>
                </a:solidFill>
                <a:effectLst/>
                <a:latin typeface="Amazon Ember" panose="020B0603020204020204" pitchFamily="34" charset="0"/>
                <a:ea typeface="+mn-ea"/>
                <a:cs typeface="+mn-cs"/>
              </a:rPr>
              <a:t> to run Python scripts as a shell in AWS Glue. These jobs allow you to write complex data integration and analytics jobs in pure Python. AWS Glue with Python Shell jobs now offer 19+ common analytics libraries out of the box, including Pandas, NumPy, and AWS Data Wrangler. You can use the bundled functionality to connect to a variety of databases, data warehouses, and AWS services. </a:t>
            </a:r>
          </a:p>
          <a:p>
            <a:r>
              <a:rPr lang="en-US" sz="1100" b="1" kern="1200" dirty="0">
                <a:solidFill>
                  <a:schemeClr val="tx1"/>
                </a:solidFill>
                <a:effectLst/>
                <a:latin typeface="Amazon Ember" panose="020B0603020204020204" pitchFamily="34" charset="0"/>
                <a:ea typeface="+mn-ea"/>
                <a:cs typeface="+mn-cs"/>
              </a:rPr>
              <a:t> </a:t>
            </a:r>
            <a:endParaRPr lang="en-US" sz="1100" kern="1200" dirty="0">
              <a:solidFill>
                <a:schemeClr val="tx1"/>
              </a:solidFill>
              <a:effectLst/>
              <a:latin typeface="Amazon Ember" panose="020B0603020204020204" pitchFamily="34" charset="0"/>
              <a:ea typeface="+mn-ea"/>
              <a:cs typeface="+mn-cs"/>
            </a:endParaRPr>
          </a:p>
          <a:p>
            <a:r>
              <a:rPr lang="en-US" sz="1000" kern="1200" dirty="0">
                <a:solidFill>
                  <a:schemeClr val="tx1"/>
                </a:solidFill>
                <a:effectLst/>
                <a:latin typeface="Amazon Ember" panose="020B0603020204020204" pitchFamily="34" charset="0"/>
                <a:ea typeface="+mn-ea"/>
                <a:cs typeface="+mn-cs"/>
              </a:rPr>
              <a:t>AWS Glue Flexible Execution </a:t>
            </a:r>
          </a:p>
          <a:p>
            <a:pPr marL="0" marR="0" lvl="0" indent="0" algn="l" defTabSz="2164293" rtl="0" eaLnBrk="1" fontAlgn="auto" latinLnBrk="0" hangingPunct="1">
              <a:lnSpc>
                <a:spcPct val="100000"/>
              </a:lnSpc>
              <a:spcBef>
                <a:spcPts val="0"/>
              </a:spcBef>
              <a:spcAft>
                <a:spcPts val="710"/>
              </a:spcAft>
              <a:buClrTx/>
              <a:buSzTx/>
              <a:buFontTx/>
              <a:buNone/>
              <a:tabLst/>
              <a:defRPr/>
            </a:pPr>
            <a:r>
              <a:rPr lang="en-US" sz="1000" kern="1200" dirty="0">
                <a:solidFill>
                  <a:schemeClr val="tx1"/>
                </a:solidFill>
                <a:effectLst/>
                <a:latin typeface="Amazon Ember" panose="020B0603020204020204" pitchFamily="34" charset="0"/>
                <a:ea typeface="+mn-ea"/>
                <a:cs typeface="+mn-cs"/>
              </a:rPr>
              <a:t>AWS Glue Flexible Job Execution lets ETL development teams choose the right-sized execution class for the right job.  </a:t>
            </a:r>
          </a:p>
          <a:p>
            <a:pPr marL="0" marR="0" lvl="0" indent="0" algn="l" defTabSz="2164293" rtl="0" eaLnBrk="1" fontAlgn="auto" latinLnBrk="0" hangingPunct="1">
              <a:lnSpc>
                <a:spcPct val="100000"/>
              </a:lnSpc>
              <a:spcBef>
                <a:spcPts val="0"/>
              </a:spcBef>
              <a:spcAft>
                <a:spcPts val="710"/>
              </a:spcAft>
              <a:buClrTx/>
              <a:buSzTx/>
              <a:buFontTx/>
              <a:buNone/>
              <a:tabLst/>
              <a:defRPr/>
            </a:pPr>
            <a:endParaRPr lang="en-US" sz="1000" kern="1200" dirty="0">
              <a:solidFill>
                <a:schemeClr val="tx1"/>
              </a:solidFill>
              <a:effectLst/>
              <a:latin typeface="Amazon Ember" panose="020B0603020204020204" pitchFamily="34" charset="0"/>
              <a:ea typeface="+mn-ea"/>
              <a:cs typeface="+mn-cs"/>
            </a:endParaRPr>
          </a:p>
          <a:p>
            <a:pPr marL="0" marR="0" lvl="0" indent="0" algn="l" defTabSz="2164293" rtl="0" eaLnBrk="1" fontAlgn="auto" latinLnBrk="0" hangingPunct="1">
              <a:lnSpc>
                <a:spcPct val="100000"/>
              </a:lnSpc>
              <a:spcBef>
                <a:spcPts val="0"/>
              </a:spcBef>
              <a:spcAft>
                <a:spcPts val="710"/>
              </a:spcAft>
              <a:buClrTx/>
              <a:buSzTx/>
              <a:buFontTx/>
              <a:buNone/>
              <a:tabLst/>
              <a:defRPr/>
            </a:pPr>
            <a:r>
              <a:rPr lang="en-US" sz="1000" kern="1200" dirty="0">
                <a:solidFill>
                  <a:schemeClr val="tx1"/>
                </a:solidFill>
                <a:effectLst/>
                <a:latin typeface="Amazon Ember" panose="020B0603020204020204" pitchFamily="34" charset="0"/>
                <a:ea typeface="+mn-ea"/>
                <a:cs typeface="+mn-cs"/>
              </a:rPr>
              <a:t>1/ Flexible Job Execution is ideal for workloads that aren’t time sensitive. It’s simple to set-up- you just simply change the default setting of the execution-class from</a:t>
            </a:r>
          </a:p>
          <a:p>
            <a:pPr marL="0" marR="0" lvl="0" indent="0" algn="l" defTabSz="2164293" rtl="0" eaLnBrk="1" fontAlgn="auto" latinLnBrk="0" hangingPunct="1">
              <a:lnSpc>
                <a:spcPct val="100000"/>
              </a:lnSpc>
              <a:spcBef>
                <a:spcPts val="0"/>
              </a:spcBef>
              <a:spcAft>
                <a:spcPts val="710"/>
              </a:spcAft>
              <a:buClrTx/>
              <a:buSzTx/>
              <a:buFontTx/>
              <a:buNone/>
              <a:tabLst/>
              <a:defRPr/>
            </a:pPr>
            <a:r>
              <a:rPr lang="en-US" sz="1000" kern="1200" dirty="0">
                <a:solidFill>
                  <a:schemeClr val="tx1"/>
                </a:solidFill>
                <a:effectLst/>
                <a:latin typeface="Amazon Ember" panose="020B0603020204020204" pitchFamily="34" charset="0"/>
                <a:ea typeface="+mn-ea"/>
                <a:cs typeface="+mn-cs"/>
              </a:rPr>
              <a:t>Standard (our fast and dedicated class) to “flexible.” Glue then monitors the available spare capacity in AWS and starts the job when it  can acquire the needed capacity.</a:t>
            </a:r>
          </a:p>
          <a:p>
            <a:pPr marL="0" marR="0" lvl="0" indent="0" algn="l" defTabSz="2164293" rtl="0" eaLnBrk="1" fontAlgn="auto" latinLnBrk="0" hangingPunct="1">
              <a:lnSpc>
                <a:spcPct val="100000"/>
              </a:lnSpc>
              <a:spcBef>
                <a:spcPts val="0"/>
              </a:spcBef>
              <a:spcAft>
                <a:spcPts val="710"/>
              </a:spcAft>
              <a:buClrTx/>
              <a:buSzTx/>
              <a:buFontTx/>
              <a:buNone/>
              <a:tabLst/>
              <a:defRPr/>
            </a:pPr>
            <a:endParaRPr lang="en-US" sz="1000" kern="1200" dirty="0">
              <a:solidFill>
                <a:schemeClr val="tx1"/>
              </a:solidFill>
              <a:effectLst/>
              <a:latin typeface="Amazon Ember" panose="020B0603020204020204" pitchFamily="34" charset="0"/>
              <a:ea typeface="+mn-ea"/>
              <a:cs typeface="+mn-cs"/>
            </a:endParaRPr>
          </a:p>
          <a:p>
            <a:pPr marL="0" marR="0" lvl="0" indent="0" algn="l" defTabSz="2164293" rtl="0" eaLnBrk="1" fontAlgn="auto" latinLnBrk="0" hangingPunct="1">
              <a:lnSpc>
                <a:spcPct val="100000"/>
              </a:lnSpc>
              <a:spcBef>
                <a:spcPts val="0"/>
              </a:spcBef>
              <a:spcAft>
                <a:spcPts val="710"/>
              </a:spcAft>
              <a:buClrTx/>
              <a:buSzTx/>
              <a:buFontTx/>
              <a:buNone/>
              <a:tabLst/>
              <a:defRPr/>
            </a:pPr>
            <a:r>
              <a:rPr lang="en-US" sz="1000" kern="1200" dirty="0">
                <a:solidFill>
                  <a:schemeClr val="tx1"/>
                </a:solidFill>
                <a:effectLst/>
                <a:latin typeface="Amazon Ember" panose="020B0603020204020204" pitchFamily="34" charset="0"/>
                <a:ea typeface="+mn-ea"/>
                <a:cs typeface="+mn-cs"/>
              </a:rPr>
              <a:t>2/ It’s much more cost-effective than our time-sensitive standard execution class. In fact, when using AWS Glue Flexible Job Execution, you can </a:t>
            </a:r>
            <a:r>
              <a:rPr lang="en-US" sz="1000" kern="1200" spc="0" dirty="0">
                <a:solidFill>
                  <a:srgbClr val="FFFFFF"/>
                </a:solidFill>
                <a:effectLst/>
                <a:latin typeface="Amazon Ember" panose="020B0603020204020204" pitchFamily="34" charset="0"/>
                <a:ea typeface="+mn-ea"/>
                <a:cs typeface="+mn-cs"/>
              </a:rPr>
              <a:t>s</a:t>
            </a:r>
            <a:r>
              <a:rPr lang="en-US" sz="1000" spc="0" dirty="0">
                <a:solidFill>
                  <a:srgbClr val="FFFFFF"/>
                </a:solidFill>
              </a:rPr>
              <a:t>ave up to 35% on pre-production, test, and non-urgent data integration workloads.</a:t>
            </a:r>
          </a:p>
          <a:p>
            <a:pPr marL="0" marR="0" lvl="0" indent="0" algn="l" defTabSz="2164293" rtl="0" eaLnBrk="1" fontAlgn="auto" latinLnBrk="0" hangingPunct="1">
              <a:lnSpc>
                <a:spcPct val="100000"/>
              </a:lnSpc>
              <a:spcBef>
                <a:spcPts val="0"/>
              </a:spcBef>
              <a:spcAft>
                <a:spcPts val="710"/>
              </a:spcAft>
              <a:buClrTx/>
              <a:buSzTx/>
              <a:buFontTx/>
              <a:buNone/>
              <a:tabLst/>
              <a:defRPr/>
            </a:pPr>
            <a:endParaRPr lang="en-US" sz="1000" spc="0" dirty="0">
              <a:solidFill>
                <a:srgbClr val="FFFFFF"/>
              </a:solidFill>
            </a:endParaRPr>
          </a:p>
          <a:p>
            <a:pPr marL="0" marR="0" lvl="0" indent="0" algn="l" defTabSz="2164293" rtl="0" eaLnBrk="1" fontAlgn="auto" latinLnBrk="0" hangingPunct="1">
              <a:lnSpc>
                <a:spcPct val="100000"/>
              </a:lnSpc>
              <a:spcBef>
                <a:spcPts val="0"/>
              </a:spcBef>
              <a:spcAft>
                <a:spcPts val="710"/>
              </a:spcAft>
              <a:buClrTx/>
              <a:buSzTx/>
              <a:buFontTx/>
              <a:buNone/>
              <a:tabLst/>
              <a:defRPr/>
            </a:pPr>
            <a:r>
              <a:rPr lang="en-US" sz="1000" spc="0" dirty="0">
                <a:solidFill>
                  <a:srgbClr val="FFFFFF"/>
                </a:solidFill>
              </a:rPr>
              <a:t>3/This makes it easier to manage and reduce data integration spend when workloads aren’t time-sensitive.  And, </a:t>
            </a:r>
            <a:r>
              <a:rPr lang="en-US" sz="1000" kern="1200" spc="0" dirty="0">
                <a:solidFill>
                  <a:schemeClr val="tx1"/>
                </a:solidFill>
                <a:effectLst/>
                <a:latin typeface="Amazon Ember" panose="020B0603020204020204" pitchFamily="34" charset="0"/>
                <a:ea typeface="+mn-ea"/>
                <a:cs typeface="+mn-cs"/>
              </a:rPr>
              <a:t>regardless</a:t>
            </a:r>
            <a:r>
              <a:rPr lang="en-US" sz="1000" spc="0" dirty="0">
                <a:solidFill>
                  <a:srgbClr val="FFFFFF"/>
                </a:solidFill>
              </a:rPr>
              <a:t> of the execution-class you choose, all Glue jobs have the same capabilities, including access to custom connectors, zero-code job definition, automatic schema detection, and job scheduling. </a:t>
            </a:r>
          </a:p>
          <a:p>
            <a:pPr marL="0" marR="0" lvl="0" indent="0" algn="l" defTabSz="2164293" rtl="0" eaLnBrk="1" fontAlgn="auto" latinLnBrk="0" hangingPunct="1">
              <a:lnSpc>
                <a:spcPct val="100000"/>
              </a:lnSpc>
              <a:spcBef>
                <a:spcPts val="0"/>
              </a:spcBef>
              <a:spcAft>
                <a:spcPts val="710"/>
              </a:spcAft>
              <a:buClrTx/>
              <a:buSzTx/>
              <a:buFontTx/>
              <a:buNone/>
              <a:tabLst/>
              <a:defRPr/>
            </a:pPr>
            <a:endParaRPr lang="en-US" sz="1000" spc="0" dirty="0">
              <a:solidFill>
                <a:srgbClr val="FFFFFF"/>
              </a:solidFill>
            </a:endParaRPr>
          </a:p>
          <a:p>
            <a:pPr marL="0" marR="0" lvl="0" indent="0" algn="l" defTabSz="2164293" rtl="0" eaLnBrk="1" fontAlgn="auto" latinLnBrk="0" hangingPunct="1">
              <a:lnSpc>
                <a:spcPct val="100000"/>
              </a:lnSpc>
              <a:spcBef>
                <a:spcPts val="0"/>
              </a:spcBef>
              <a:spcAft>
                <a:spcPts val="710"/>
              </a:spcAft>
              <a:buClrTx/>
              <a:buSzTx/>
              <a:buFontTx/>
              <a:buNone/>
              <a:tabLst/>
              <a:defRPr/>
            </a:pPr>
            <a:r>
              <a:rPr lang="en-US" sz="1000" spc="0" dirty="0">
                <a:solidFill>
                  <a:srgbClr val="FFFFFF"/>
                </a:solidFill>
              </a:rPr>
              <a:t>4/ And, as always with AWS Glue, the service is serverless, so there’s no infrastructure to build, scale, or manage. </a:t>
            </a:r>
          </a:p>
          <a:p>
            <a:pPr marL="0" marR="0" lvl="0" indent="0" algn="l" defTabSz="2164293" rtl="0" eaLnBrk="1" fontAlgn="auto" latinLnBrk="0" hangingPunct="1">
              <a:lnSpc>
                <a:spcPct val="100000"/>
              </a:lnSpc>
              <a:spcBef>
                <a:spcPts val="0"/>
              </a:spcBef>
              <a:spcAft>
                <a:spcPts val="710"/>
              </a:spcAft>
              <a:buClrTx/>
              <a:buSzTx/>
              <a:buFontTx/>
              <a:buNone/>
              <a:tabLst/>
              <a:defRPr/>
            </a:pPr>
            <a:endParaRPr lang="en-US" sz="1000" spc="0" dirty="0">
              <a:solidFill>
                <a:srgbClr val="FFFFFF"/>
              </a:solidFill>
            </a:endParaRPr>
          </a:p>
          <a:p>
            <a:pPr marL="0" marR="0" lvl="0" indent="0" algn="l" defTabSz="2164293" rtl="0" eaLnBrk="1" fontAlgn="auto" latinLnBrk="0" hangingPunct="1">
              <a:lnSpc>
                <a:spcPct val="100000"/>
              </a:lnSpc>
              <a:spcBef>
                <a:spcPts val="0"/>
              </a:spcBef>
              <a:spcAft>
                <a:spcPts val="710"/>
              </a:spcAft>
              <a:buClrTx/>
              <a:buSzTx/>
              <a:buFontTx/>
              <a:buNone/>
              <a:tabLst/>
              <a:defRPr/>
            </a:pPr>
            <a:endParaRPr lang="en-US" sz="1000" spc="0" dirty="0">
              <a:solidFill>
                <a:srgbClr val="FFFFFF"/>
              </a:solidFill>
            </a:endParaRPr>
          </a:p>
          <a:p>
            <a:pPr marL="0" marR="0" lvl="0" indent="0" algn="l" defTabSz="2164293" rtl="0" eaLnBrk="1" fontAlgn="auto" latinLnBrk="0" hangingPunct="1">
              <a:lnSpc>
                <a:spcPct val="100000"/>
              </a:lnSpc>
              <a:spcBef>
                <a:spcPts val="0"/>
              </a:spcBef>
              <a:spcAft>
                <a:spcPts val="710"/>
              </a:spcAft>
              <a:buClrTx/>
              <a:buSzTx/>
              <a:buFontTx/>
              <a:buNone/>
              <a:tabLst/>
              <a:defRPr/>
            </a:pPr>
            <a:endParaRPr lang="en-US" sz="1000" spc="0" dirty="0">
              <a:solidFill>
                <a:srgbClr val="FFFFFF"/>
              </a:solidFill>
            </a:endParaRPr>
          </a:p>
          <a:p>
            <a:endParaRPr lang="en-GB" sz="1000" kern="1200" dirty="0">
              <a:solidFill>
                <a:schemeClr val="tx1"/>
              </a:solidFill>
              <a:effectLst/>
              <a:latin typeface="Amazon Ember" panose="020B0603020204020204" pitchFamily="34" charset="0"/>
              <a:ea typeface="+mn-ea"/>
              <a:cs typeface="+mn-cs"/>
            </a:endParaRPr>
          </a:p>
          <a:p>
            <a:endParaRPr lang="en-US" sz="1000" kern="1200" dirty="0">
              <a:solidFill>
                <a:schemeClr val="tx1"/>
              </a:solidFill>
              <a:effectLst/>
              <a:latin typeface="Amazon Ember" panose="020B0603020204020204"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1367474"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367474"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461338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Shorter / punchier – outcome </a:t>
            </a:r>
          </a:p>
          <a:p>
            <a:pPr marL="0" indent="0">
              <a:buFont typeface="Arial" panose="020B0604020202020204" pitchFamily="34" charset="0"/>
              <a:buNone/>
            </a:pPr>
            <a:r>
              <a:rPr lang="en-US" dirty="0"/>
              <a:t>Andy</a:t>
            </a:r>
          </a:p>
          <a:p>
            <a:pPr marL="171450" indent="-171450">
              <a:buFont typeface="Arial" panose="020B0604020202020204" pitchFamily="34" charset="0"/>
              <a:buChar char="•"/>
            </a:pPr>
            <a:r>
              <a:rPr lang="en-US" dirty="0"/>
              <a:t>Quantify adoption  + More detail in solution</a:t>
            </a:r>
          </a:p>
        </p:txBody>
      </p:sp>
      <p:sp>
        <p:nvSpPr>
          <p:cNvPr id="4" name="Slide Number Placeholder 3"/>
          <p:cNvSpPr>
            <a:spLocks noGrp="1"/>
          </p:cNvSpPr>
          <p:nvPr>
            <p:ph type="sldNum" sz="quarter" idx="5"/>
          </p:nvPr>
        </p:nvSpPr>
        <p:spPr/>
        <p:txBody>
          <a:bodyPr/>
          <a:lstStyle/>
          <a:p>
            <a:fld id="{72F4E750-4A8C-4255-B8EE-26052AA718E6}" type="slidenum">
              <a:rPr lang="en-US" smtClean="0"/>
              <a:pPr/>
              <a:t>16</a:t>
            </a:fld>
            <a:endParaRPr lang="en-US"/>
          </a:p>
        </p:txBody>
      </p:sp>
    </p:spTree>
    <p:extLst>
      <p:ext uri="{BB962C8B-B14F-4D97-AF65-F5344CB8AC3E}">
        <p14:creationId xmlns:p14="http://schemas.microsoft.com/office/powerpoint/2010/main" val="3118102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200" dirty="0"/>
              <a:t>Jack in the Box Inc. (NASDAQ: JACK), based in San Diego, is a restaurant company that operates and franchises Jack in the Box® restaurants, one of the nation’s largest hamburger chains.  Jack in the Box opened its first restaurant in 1951, and has since become one of the nation’s largest hamburger chains.  At of the end of their fiscal year on October 1, 2017, the Jack in the Box system included 2,251 restaurants in 21 states and Guam, of which 276 were company-operated and 1,975 were franchise-operated. Jack in the Box revenues were $1.5Billion in 2017.</a:t>
            </a:r>
          </a:p>
          <a:p>
            <a:endParaRPr lang="en-US" sz="1200" b="1" dirty="0"/>
          </a:p>
          <a:p>
            <a:r>
              <a:rPr lang="en-US" sz="1200" dirty="0"/>
              <a:t>JITB Applications built on Oracle and SQL had complex data integration challenges. Data sizes were expected to increase rapidly, and JITB was forced with the challenge of keeping-up with performance requirements. Additionally, managing baseline software and hosting costs, and maintenance, was becoming a huge challenge. Additionally, JITB needed to keep track of an expanding set of external vendor data (SSRS, SSIS, </a:t>
            </a:r>
            <a:r>
              <a:rPr lang="en-US" sz="1200" dirty="0" err="1"/>
              <a:t>Informatica</a:t>
            </a:r>
            <a:r>
              <a:rPr lang="en-US" sz="1200" dirty="0"/>
              <a:t>, Pre processors, Oracle, SQL, Service Bus, OBIEE, etc.), which created a challenging master data issue. JITB also needed to improve the Franchisee's UX for standard/operational reporting, while also empowering JITB analysts with easy ad hoc &amp; advanced analytics tools, to track sales and food/labor costs.</a:t>
            </a:r>
          </a:p>
          <a:p>
            <a:endParaRPr lang="en-US" sz="1200" dirty="0"/>
          </a:p>
          <a:p>
            <a:r>
              <a:rPr lang="en-US" sz="1200" dirty="0"/>
              <a:t>To meet these challenges, JITB made four major infrastructure decisions to: 1) Migrate from Microsoft SQL Server/ Oracle to Redshift, 2) Leverage Glue to transform their ETL load, 3) Use Lambda for all their file processing, and 4) Move to Tableau for a visualization tool for their franchisee and performance data.</a:t>
            </a:r>
          </a:p>
          <a:p>
            <a:endParaRPr lang="en-US" sz="1200" b="1" dirty="0"/>
          </a:p>
          <a:p>
            <a:r>
              <a:rPr lang="en-US" sz="1200" dirty="0"/>
              <a:t>Moving to Redshift significantly improved dashboard query performance. JITB ran a test on their current database vs. Redshift cluster before building any aggregates. Redshift performed ~200% faster than SQL Server/Oracle. JITB could easily test the cost/benefit tradeoffs by simply adding additional processing capacity when needed and building additional aggregates take less time, which took time and significant labor to build and complete. These changes enabled JITB to cut their baseline software and hosting costs in half, while improving their flexibility, performance and scalability. Most importantly, they have set up the capabilities they need to dramatically grow their </a:t>
            </a:r>
          </a:p>
          <a:p>
            <a:r>
              <a:rPr lang="en-US" sz="1200" dirty="0"/>
              <a:t>business while staying focused on their core business value.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570814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Amazon Ember" panose="020B0603020204020204" pitchFamily="34" charset="0"/>
                <a:ea typeface="+mn-ea"/>
                <a:cs typeface="+mn-cs"/>
              </a:rPr>
              <a:t>ENGIE is a global energy company with 25 business units operating worldwide. The company powers millions of customers and develops integrated solutions throughout the value chain to support corporations’ and local authorities’ zero-carbon transition.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Amazon Ember" panose="020B0603020204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Case Study: </a:t>
            </a:r>
            <a:r>
              <a:rPr lang="en-US" sz="1200" b="0" i="0" kern="1200" dirty="0">
                <a:solidFill>
                  <a:schemeClr val="tx1"/>
                </a:solidFill>
                <a:effectLst/>
                <a:latin typeface="Amazon Ember Regular" charset="0"/>
                <a:ea typeface="+mn-ea"/>
                <a:cs typeface="+mn-cs"/>
              </a:rPr>
              <a:t>https://</a:t>
            </a:r>
            <a:r>
              <a:rPr lang="en-US" sz="1200" b="0" i="0" kern="1200" dirty="0" err="1">
                <a:solidFill>
                  <a:schemeClr val="tx1"/>
                </a:solidFill>
                <a:effectLst/>
                <a:latin typeface="Amazon Ember Regular" charset="0"/>
                <a:ea typeface="+mn-ea"/>
                <a:cs typeface="+mn-cs"/>
              </a:rPr>
              <a:t>aws.amazon.com</a:t>
            </a:r>
            <a:r>
              <a:rPr lang="en-US" sz="1200" b="0" i="0" kern="1200" dirty="0">
                <a:solidFill>
                  <a:schemeClr val="tx1"/>
                </a:solidFill>
                <a:effectLst/>
                <a:latin typeface="Amazon Ember Regular" charset="0"/>
                <a:ea typeface="+mn-ea"/>
                <a:cs typeface="+mn-cs"/>
              </a:rPr>
              <a:t>/solutions/case-studies/</a:t>
            </a:r>
            <a:r>
              <a:rPr lang="en-US" sz="1200" b="0" i="0" kern="1200" dirty="0" err="1">
                <a:solidFill>
                  <a:schemeClr val="tx1"/>
                </a:solidFill>
                <a:effectLst/>
                <a:latin typeface="Amazon Ember Regular" charset="0"/>
                <a:ea typeface="+mn-ea"/>
                <a:cs typeface="+mn-cs"/>
              </a:rPr>
              <a:t>engie</a:t>
            </a:r>
            <a:r>
              <a:rPr lang="en-US" sz="1200" b="0" i="0" kern="1200" dirty="0">
                <a:solidFill>
                  <a:schemeClr val="tx1"/>
                </a:solidFill>
                <a:effectLst/>
                <a:latin typeface="Amazon Ember Regular" charset="0"/>
                <a:ea typeface="+mn-ea"/>
                <a:cs typeface="+mn-cs"/>
              </a:rPr>
              <a:t>-</a:t>
            </a:r>
            <a:r>
              <a:rPr lang="en-US" sz="1200" b="0" i="0" kern="1200" dirty="0" err="1">
                <a:solidFill>
                  <a:schemeClr val="tx1"/>
                </a:solidFill>
                <a:effectLst/>
                <a:latin typeface="Amazon Ember Regular" charset="0"/>
                <a:ea typeface="+mn-ea"/>
                <a:cs typeface="+mn-cs"/>
              </a:rPr>
              <a:t>aws</a:t>
            </a:r>
            <a:r>
              <a:rPr lang="en-US" sz="1200" b="0" i="0" kern="1200" dirty="0">
                <a:solidFill>
                  <a:schemeClr val="tx1"/>
                </a:solidFill>
                <a:effectLst/>
                <a:latin typeface="Amazon Ember Regular" charset="0"/>
                <a:ea typeface="+mn-ea"/>
                <a:cs typeface="+mn-cs"/>
              </a:rPr>
              <a:t>-analytics-case-study/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Challenge: </a:t>
            </a:r>
            <a:r>
              <a:rPr lang="en-US" sz="1100" b="0" i="0" u="none" strike="noStrike" kern="1200" dirty="0">
                <a:solidFill>
                  <a:schemeClr val="tx1"/>
                </a:solidFill>
                <a:effectLst/>
                <a:latin typeface="Amazon Ember" panose="020B0603020204020204" pitchFamily="34" charset="0"/>
                <a:ea typeface="+mn-ea"/>
                <a:cs typeface="+mn-cs"/>
                <a:hlinkClick r:id="rId3"/>
              </a:rPr>
              <a:t>ENGIE</a:t>
            </a:r>
            <a:r>
              <a:rPr lang="en-US" sz="1100" b="0" i="0" kern="1200" dirty="0">
                <a:solidFill>
                  <a:schemeClr val="tx1"/>
                </a:solidFill>
                <a:effectLst/>
                <a:latin typeface="Amazon Ember" panose="020B0603020204020204" pitchFamily="34" charset="0"/>
                <a:ea typeface="+mn-ea"/>
                <a:cs typeface="+mn-cs"/>
              </a:rPr>
              <a:t>—one of the largest utility providers in France and a global player in the zero-carbon energy transition—produces, transports, and deals electricity, gas, and energy services. With 160,000 employees worldwide, ENGIE is a decentralized organization and operates 25 business units with a high level of delegation and empowerment. ENGIE’s decentralized global customer base had accumulated lots of data, and it required a smarter, unique approach and solution to align its initiatives and provide data that is ingestible, organizable, governable, sharable, and actionable across its global business units.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Amazon Ember" panose="020B0603020204020204" pitchFamily="34" charset="0"/>
              <a:ea typeface="+mn-ea"/>
              <a:cs typeface="+mn-cs"/>
            </a:endParaRPr>
          </a:p>
          <a:p>
            <a:r>
              <a:rPr lang="en-US" sz="1100" b="1" i="0" kern="1200" dirty="0">
                <a:solidFill>
                  <a:schemeClr val="tx1"/>
                </a:solidFill>
                <a:effectLst/>
                <a:latin typeface="Amazon Ember" panose="020B0603020204020204" pitchFamily="34" charset="0"/>
                <a:ea typeface="+mn-ea"/>
                <a:cs typeface="+mn-cs"/>
              </a:rPr>
              <a:t>Solution: </a:t>
            </a:r>
            <a:r>
              <a:rPr lang="en-US" sz="1100" b="0" i="0" kern="1200" dirty="0">
                <a:solidFill>
                  <a:schemeClr val="tx1"/>
                </a:solidFill>
                <a:effectLst/>
                <a:latin typeface="Amazon Ember" panose="020B0603020204020204" pitchFamily="34" charset="0"/>
                <a:ea typeface="+mn-ea"/>
                <a:cs typeface="+mn-cs"/>
              </a:rPr>
              <a:t>In 2018, ENGIE decided to accelerate its digital transformation through data and innovation by becoming a data-driven company. First, ENGIE wanted to build an enterprise data repository named the Common Data Hub to align its customers and business units around the same solution. The Common Data Hub helped ENGIE’s business units easily ingest, store, share, and consume datasets through a unified platform and highly secured environment, ultimately enabling the company to increase productivity, make accurate energy-production predictions, and bring new services to customers. </a:t>
            </a:r>
          </a:p>
          <a:p>
            <a:endParaRPr lang="en-US" sz="1100" b="0" i="0" kern="1200" dirty="0">
              <a:solidFill>
                <a:schemeClr val="tx1"/>
              </a:solidFill>
              <a:effectLst/>
              <a:latin typeface="Amazon Ember" panose="020B0603020204020204" pitchFamily="34" charset="0"/>
              <a:ea typeface="+mn-ea"/>
              <a:cs typeface="+mn-cs"/>
            </a:endParaRPr>
          </a:p>
          <a:p>
            <a:r>
              <a:rPr lang="en-US" sz="1100" b="0" i="0" kern="1200" dirty="0">
                <a:solidFill>
                  <a:schemeClr val="tx1"/>
                </a:solidFill>
                <a:effectLst/>
                <a:latin typeface="Amazon Ember" panose="020B0603020204020204" pitchFamily="34" charset="0"/>
                <a:ea typeface="+mn-ea"/>
                <a:cs typeface="+mn-cs"/>
              </a:rPr>
              <a:t>ENGIE used AWS to create the Common Data Hub, a custom solution built using a globally distributed data lake and analytics solutions on AWS. The Common Data Hub empowers teams to innovate by simplifying data access and delivering a comprehensive set of analytics tools. </a:t>
            </a:r>
            <a:r>
              <a:rPr lang="en-US" sz="1100" b="0" i="0" u="none" strike="noStrike" kern="1200" dirty="0">
                <a:solidFill>
                  <a:schemeClr val="tx1"/>
                </a:solidFill>
                <a:effectLst/>
                <a:latin typeface="Amazon Ember" panose="020B0603020204020204" pitchFamily="34" charset="0"/>
                <a:ea typeface="+mn-ea"/>
                <a:cs typeface="+mn-cs"/>
                <a:hlinkClick r:id="rId4"/>
              </a:rPr>
              <a:t>AWS Professional Services</a:t>
            </a:r>
            <a:r>
              <a:rPr lang="en-US" sz="1100" b="0" i="0" kern="1200" dirty="0">
                <a:solidFill>
                  <a:schemeClr val="tx1"/>
                </a:solidFill>
                <a:effectLst/>
                <a:latin typeface="Amazon Ember" panose="020B0603020204020204" pitchFamily="34" charset="0"/>
                <a:ea typeface="+mn-ea"/>
                <a:cs typeface="+mn-cs"/>
              </a:rPr>
              <a:t> supported ENGIE in designing and implementing the solution and putting in place an internal service team (called the </a:t>
            </a:r>
            <a:r>
              <a:rPr lang="en-US" sz="1100" b="0" i="0" kern="1200" dirty="0" err="1">
                <a:solidFill>
                  <a:schemeClr val="tx1"/>
                </a:solidFill>
                <a:effectLst/>
                <a:latin typeface="Amazon Ember" panose="020B0603020204020204" pitchFamily="34" charset="0"/>
                <a:ea typeface="+mn-ea"/>
                <a:cs typeface="+mn-cs"/>
              </a:rPr>
              <a:t>data@ENGIE</a:t>
            </a:r>
            <a:r>
              <a:rPr lang="en-US" sz="1100" b="0" i="0" kern="1200" dirty="0">
                <a:solidFill>
                  <a:schemeClr val="tx1"/>
                </a:solidFill>
                <a:effectLst/>
                <a:latin typeface="Amazon Ember" panose="020B0603020204020204" pitchFamily="34" charset="0"/>
                <a:ea typeface="+mn-ea"/>
                <a:cs typeface="+mn-cs"/>
              </a:rPr>
              <a:t> team) that is in charge of evolving and operating the Common Data Hub platform.</a:t>
            </a:r>
          </a:p>
          <a:p>
            <a:endParaRPr lang="en-US" sz="1100" b="0" i="0" kern="1200" dirty="0">
              <a:solidFill>
                <a:schemeClr val="tx1"/>
              </a:solidFill>
              <a:effectLst/>
              <a:latin typeface="Amazon Ember" panose="020B0603020204020204" pitchFamily="34" charset="0"/>
              <a:ea typeface="+mn-ea"/>
              <a:cs typeface="+mn-cs"/>
            </a:endParaRPr>
          </a:p>
          <a:p>
            <a:r>
              <a:rPr lang="en-US" sz="1100" b="0" i="0" kern="1200" dirty="0">
                <a:solidFill>
                  <a:schemeClr val="tx1"/>
                </a:solidFill>
                <a:effectLst/>
                <a:latin typeface="Amazon Ember" panose="020B0603020204020204" pitchFamily="34" charset="0"/>
                <a:ea typeface="+mn-ea"/>
                <a:cs typeface="+mn-cs"/>
              </a:rPr>
              <a:t>The Common Data Hub was built using </a:t>
            </a:r>
            <a:r>
              <a:rPr lang="en-US" sz="1100" b="0" i="0" u="none" strike="noStrike" kern="1200" dirty="0">
                <a:solidFill>
                  <a:schemeClr val="tx1"/>
                </a:solidFill>
                <a:effectLst/>
                <a:latin typeface="Amazon Ember" panose="020B0603020204020204" pitchFamily="34" charset="0"/>
                <a:ea typeface="+mn-ea"/>
                <a:cs typeface="+mn-cs"/>
              </a:rPr>
              <a:t>Amazon S3, </a:t>
            </a:r>
            <a:r>
              <a:rPr lang="en-US" sz="1100" b="0" i="0" kern="1200" dirty="0">
                <a:solidFill>
                  <a:schemeClr val="tx1"/>
                </a:solidFill>
                <a:effectLst/>
                <a:latin typeface="Amazon Ember" panose="020B0603020204020204" pitchFamily="34" charset="0"/>
                <a:ea typeface="+mn-ea"/>
                <a:cs typeface="+mn-cs"/>
              </a:rPr>
              <a:t>an object storage service that offers industry-leading scalability, data availability, security, and performance. The solution also uses </a:t>
            </a:r>
            <a:r>
              <a:rPr lang="en-US" sz="1100" b="0" i="0" u="none" strike="noStrike" kern="1200" dirty="0">
                <a:solidFill>
                  <a:schemeClr val="tx1"/>
                </a:solidFill>
                <a:effectLst/>
                <a:latin typeface="Amazon Ember" panose="020B0603020204020204" pitchFamily="34" charset="0"/>
                <a:ea typeface="+mn-ea"/>
                <a:cs typeface="+mn-cs"/>
                <a:hlinkClick r:id="rId5"/>
              </a:rPr>
              <a:t>Amazon Redshift</a:t>
            </a:r>
            <a:r>
              <a:rPr lang="en-US" sz="1100" b="0" i="0" kern="1200" dirty="0">
                <a:solidFill>
                  <a:schemeClr val="tx1"/>
                </a:solidFill>
                <a:effectLst/>
                <a:latin typeface="Amazon Ember" panose="020B0603020204020204" pitchFamily="34" charset="0"/>
                <a:ea typeface="+mn-ea"/>
                <a:cs typeface="+mn-cs"/>
              </a:rPr>
              <a:t>, a fully managed, petabyte-scale data warehouse service in the cloud that can query </a:t>
            </a:r>
            <a:r>
              <a:rPr lang="en-US" sz="1100" b="0" i="0" kern="1200" dirty="0" err="1">
                <a:solidFill>
                  <a:schemeClr val="tx1"/>
                </a:solidFill>
                <a:effectLst/>
                <a:latin typeface="Amazon Ember" panose="020B0603020204020204" pitchFamily="34" charset="0"/>
                <a:ea typeface="+mn-ea"/>
                <a:cs typeface="+mn-cs"/>
              </a:rPr>
              <a:t>semistructured</a:t>
            </a:r>
            <a:r>
              <a:rPr lang="en-US" sz="1100" b="0" i="0" kern="1200" dirty="0">
                <a:solidFill>
                  <a:schemeClr val="tx1"/>
                </a:solidFill>
                <a:effectLst/>
                <a:latin typeface="Amazon Ember" panose="020B0603020204020204" pitchFamily="34" charset="0"/>
                <a:ea typeface="+mn-ea"/>
                <a:cs typeface="+mn-cs"/>
              </a:rPr>
              <a:t> data in the Amazon S3 data lake, demonstrating the </a:t>
            </a:r>
            <a:r>
              <a:rPr lang="en-US" sz="1100" b="0" i="0" u="none" strike="noStrike" kern="1200" dirty="0">
                <a:solidFill>
                  <a:schemeClr val="tx1"/>
                </a:solidFill>
                <a:effectLst/>
                <a:latin typeface="Amazon Ember" panose="020B0603020204020204" pitchFamily="34" charset="0"/>
                <a:ea typeface="+mn-ea"/>
                <a:cs typeface="+mn-cs"/>
              </a:rPr>
              <a:t>Modern </a:t>
            </a:r>
            <a:r>
              <a:rPr lang="en-US" sz="1100" b="0" i="0" u="none" strike="noStrike" kern="1200" dirty="0" err="1">
                <a:solidFill>
                  <a:schemeClr val="tx1"/>
                </a:solidFill>
                <a:effectLst/>
                <a:latin typeface="Amazon Ember" panose="020B0603020204020204" pitchFamily="34" charset="0"/>
                <a:ea typeface="+mn-ea"/>
                <a:cs typeface="+mn-cs"/>
              </a:rPr>
              <a:t>Data</a:t>
            </a:r>
            <a:r>
              <a:rPr lang="en-US" sz="1100" b="0" i="0" kern="1200" dirty="0" err="1">
                <a:solidFill>
                  <a:schemeClr val="tx1"/>
                </a:solidFill>
                <a:effectLst/>
                <a:latin typeface="Amazon Ember" panose="020B0603020204020204" pitchFamily="34" charset="0"/>
                <a:ea typeface="+mn-ea"/>
                <a:cs typeface="+mn-cs"/>
              </a:rPr>
              <a:t>approach</a:t>
            </a:r>
            <a:r>
              <a:rPr lang="en-US" sz="1100" b="0" i="0" kern="1200" dirty="0">
                <a:solidFill>
                  <a:schemeClr val="tx1"/>
                </a:solidFill>
                <a:effectLst/>
                <a:latin typeface="Amazon Ember" panose="020B0603020204020204" pitchFamily="34" charset="0"/>
                <a:ea typeface="+mn-ea"/>
                <a:cs typeface="+mn-cs"/>
              </a:rPr>
              <a:t> to data warehousing. </a:t>
            </a:r>
          </a:p>
          <a:p>
            <a:endParaRPr lang="en-US" sz="1100" b="0" i="0" kern="1200" dirty="0">
              <a:solidFill>
                <a:schemeClr val="tx1"/>
              </a:solidFill>
              <a:effectLst/>
              <a:latin typeface="Amazon Ember" panose="020B0603020204020204" pitchFamily="34" charset="0"/>
              <a:ea typeface="+mn-ea"/>
              <a:cs typeface="+mn-cs"/>
            </a:endParaRPr>
          </a:p>
          <a:p>
            <a:r>
              <a:rPr lang="en-US" sz="1100" b="0" i="0" kern="1200" dirty="0">
                <a:solidFill>
                  <a:schemeClr val="tx1"/>
                </a:solidFill>
                <a:effectLst/>
                <a:latin typeface="Amazon Ember" panose="020B0603020204020204" pitchFamily="34" charset="0"/>
                <a:ea typeface="+mn-ea"/>
                <a:cs typeface="+mn-cs"/>
              </a:rPr>
              <a:t>Because the solution uses Amazon Redshift, customers can deploy data warehouses securely in their Common Data Hub environments and make use of analytics. The company’s business unit administrators, by managing Amazon Redshift clusters on the Common Data Hub, can be added to Common Data Hub projects and easily access datasets in the Amazon S3 data lake, as well as build valuable insights from the Common Data Hub’s rich datasets catalog. The Common Data Hub uses Amazon Redshift for two different types of data access. It uses </a:t>
            </a:r>
            <a:r>
              <a:rPr lang="en-US" sz="1100" b="0" i="0" u="none" strike="noStrike" kern="1200" dirty="0">
                <a:solidFill>
                  <a:schemeClr val="tx1"/>
                </a:solidFill>
                <a:effectLst/>
                <a:latin typeface="Amazon Ember" panose="020B0603020204020204" pitchFamily="34" charset="0"/>
                <a:ea typeface="+mn-ea"/>
                <a:cs typeface="+mn-cs"/>
                <a:hlinkClick r:id="rId6"/>
              </a:rPr>
              <a:t>Amazon Redshift Spectrum</a:t>
            </a:r>
            <a:r>
              <a:rPr lang="en-US" sz="1100" b="0" i="0" kern="1200" dirty="0">
                <a:solidFill>
                  <a:schemeClr val="tx1"/>
                </a:solidFill>
                <a:effectLst/>
                <a:latin typeface="Amazon Ember" panose="020B0603020204020204" pitchFamily="34" charset="0"/>
                <a:ea typeface="+mn-ea"/>
                <a:cs typeface="+mn-cs"/>
              </a:rPr>
              <a:t> for direct query to the Common Data Hub’s S3 buckets and uses Amazon Redshift as a provisioned data warehouse with its own internal storage. </a:t>
            </a:r>
          </a:p>
          <a:p>
            <a:endParaRPr lang="en-US" sz="1100" b="0" i="0" kern="1200" dirty="0">
              <a:solidFill>
                <a:schemeClr val="tx1"/>
              </a:solidFill>
              <a:effectLst/>
              <a:latin typeface="Amazon Ember" panose="020B0603020204020204" pitchFamily="34" charset="0"/>
              <a:ea typeface="+mn-ea"/>
              <a:cs typeface="+mn-cs"/>
            </a:endParaRPr>
          </a:p>
          <a:p>
            <a:r>
              <a:rPr lang="en-US" sz="1100" b="0" i="0" kern="1200" dirty="0">
                <a:solidFill>
                  <a:schemeClr val="tx1"/>
                </a:solidFill>
                <a:effectLst/>
                <a:latin typeface="Amazon Ember" panose="020B0603020204020204" pitchFamily="34" charset="0"/>
                <a:ea typeface="+mn-ea"/>
                <a:cs typeface="+mn-cs"/>
              </a:rPr>
              <a:t>Other AWS services involved in the Common Data Hub include </a:t>
            </a:r>
            <a:r>
              <a:rPr lang="en-US" sz="1100" b="0" i="0" u="none" strike="noStrike" kern="1200" dirty="0">
                <a:solidFill>
                  <a:schemeClr val="tx1"/>
                </a:solidFill>
                <a:effectLst/>
                <a:latin typeface="Amazon Ember" panose="020B0603020204020204" pitchFamily="34" charset="0"/>
                <a:ea typeface="+mn-ea"/>
                <a:cs typeface="+mn-cs"/>
                <a:hlinkClick r:id="rId7"/>
              </a:rPr>
              <a:t>Amazon Kinesis Data Streams</a:t>
            </a:r>
            <a:r>
              <a:rPr lang="en-US" sz="1100" b="0" i="0" kern="1200" dirty="0">
                <a:solidFill>
                  <a:schemeClr val="tx1"/>
                </a:solidFill>
                <a:effectLst/>
                <a:latin typeface="Amazon Ember" panose="020B0603020204020204" pitchFamily="34" charset="0"/>
                <a:ea typeface="+mn-ea"/>
                <a:cs typeface="+mn-cs"/>
              </a:rPr>
              <a:t> (Amazon KDS), a massively scalable and durable real-time data streaming service. Using Amazon KDS enables ENGIE to easily collect, process, and analyze streaming data from Internet of Things devices in real time, meaning ENGIE can quickly gather the information it uses to develop insights. </a:t>
            </a:r>
            <a:r>
              <a:rPr lang="en-US" sz="1100" b="0" i="0" u="none" strike="noStrike" kern="1200" dirty="0">
                <a:solidFill>
                  <a:schemeClr val="tx1"/>
                </a:solidFill>
                <a:effectLst/>
                <a:latin typeface="Amazon Ember" panose="020B0603020204020204" pitchFamily="34" charset="0"/>
                <a:ea typeface="+mn-ea"/>
                <a:cs typeface="+mn-cs"/>
                <a:hlinkClick r:id="rId8"/>
              </a:rPr>
              <a:t>AWS Glue</a:t>
            </a:r>
            <a:r>
              <a:rPr lang="en-US" sz="1100" b="0" i="0" kern="1200" dirty="0">
                <a:solidFill>
                  <a:schemeClr val="tx1"/>
                </a:solidFill>
                <a:effectLst/>
                <a:latin typeface="Amazon Ember" panose="020B0603020204020204" pitchFamily="34" charset="0"/>
                <a:ea typeface="+mn-ea"/>
                <a:cs typeface="+mn-cs"/>
              </a:rPr>
              <a:t>—a fully managed extract, load, transform (ETL) service for a metadata repository—further helps transfer and clean the data. </a:t>
            </a:r>
            <a:r>
              <a:rPr lang="en-US" sz="1100" b="0" i="0" u="none" strike="noStrike" kern="1200" dirty="0">
                <a:solidFill>
                  <a:schemeClr val="tx1"/>
                </a:solidFill>
                <a:effectLst/>
                <a:latin typeface="Amazon Ember" panose="020B0603020204020204" pitchFamily="34" charset="0"/>
                <a:ea typeface="+mn-ea"/>
                <a:cs typeface="+mn-cs"/>
                <a:hlinkClick r:id="rId9"/>
              </a:rPr>
              <a:t>Amazon Athena</a:t>
            </a:r>
            <a:r>
              <a:rPr lang="en-US" sz="1100" b="0" i="0" kern="1200" dirty="0">
                <a:solidFill>
                  <a:schemeClr val="tx1"/>
                </a:solidFill>
                <a:effectLst/>
                <a:latin typeface="Amazon Ember" panose="020B0603020204020204" pitchFamily="34" charset="0"/>
                <a:ea typeface="+mn-ea"/>
                <a:cs typeface="+mn-cs"/>
              </a:rPr>
              <a:t>, an interactive query service that makes it easy to analyze data in Amazon S3 using standard SQL, lets ENGIE business units view data. And to glean further insights from data, ENGIE relies on </a:t>
            </a:r>
            <a:r>
              <a:rPr lang="en-US" sz="1100" b="0" i="0" u="none" strike="noStrike" kern="1200" dirty="0">
                <a:solidFill>
                  <a:schemeClr val="tx1"/>
                </a:solidFill>
                <a:effectLst/>
                <a:latin typeface="Amazon Ember" panose="020B0603020204020204" pitchFamily="34" charset="0"/>
                <a:ea typeface="+mn-ea"/>
                <a:cs typeface="+mn-cs"/>
                <a:hlinkClick r:id="rId10"/>
              </a:rPr>
              <a:t>Amazon SageMaker</a:t>
            </a:r>
            <a:r>
              <a:rPr lang="en-US" sz="1100" b="0" i="0" kern="1200" dirty="0">
                <a:solidFill>
                  <a:schemeClr val="tx1"/>
                </a:solidFill>
                <a:effectLst/>
                <a:latin typeface="Amazon Ember" panose="020B0603020204020204" pitchFamily="34" charset="0"/>
                <a:ea typeface="+mn-ea"/>
                <a:cs typeface="+mn-cs"/>
              </a:rPr>
              <a:t>, a fully managed service that provides every developer and data scientist with the ability to build, train, and deploy machine learning models quickly. </a:t>
            </a:r>
          </a:p>
          <a:p>
            <a:endParaRPr lang="en-US" sz="1100" b="0" i="0" kern="1200" dirty="0">
              <a:solidFill>
                <a:schemeClr val="tx1"/>
              </a:solidFill>
              <a:effectLst/>
              <a:latin typeface="Amazon Ember" panose="020B0603020204020204" pitchFamily="34" charset="0"/>
              <a:ea typeface="+mn-ea"/>
              <a:cs typeface="+mn-cs"/>
            </a:endParaRPr>
          </a:p>
          <a:p>
            <a:r>
              <a:rPr lang="en-US" sz="1100" b="1" i="0" kern="1200" dirty="0">
                <a:solidFill>
                  <a:schemeClr val="tx1"/>
                </a:solidFill>
                <a:effectLst/>
                <a:latin typeface="Amazon Ember" panose="020B0603020204020204" pitchFamily="34" charset="0"/>
                <a:ea typeface="+mn-ea"/>
                <a:cs typeface="+mn-cs"/>
              </a:rPr>
              <a:t>Result:</a:t>
            </a:r>
          </a:p>
          <a:p>
            <a:r>
              <a:rPr lang="en-US" sz="1100" b="0" i="0" kern="1200" dirty="0">
                <a:solidFill>
                  <a:schemeClr val="tx1"/>
                </a:solidFill>
                <a:effectLst/>
                <a:latin typeface="Amazon Ember" panose="020B0603020204020204" pitchFamily="34" charset="0"/>
                <a:ea typeface="+mn-ea"/>
                <a:cs typeface="+mn-cs"/>
              </a:rPr>
              <a:t>ENGIE discovered significant value by using AWS services to build its Common Data Hub, enabling its global business units to collect, share, and analyze data in more productive ways. ENGIE’s business units still retain autonomy, but they can now benefit from the strengths of centralized data, garnering important insights from similar use cases as they discover newer, more efficient ways to power the world.</a:t>
            </a:r>
          </a:p>
          <a:p>
            <a:endParaRPr lang="en-US" sz="1100" b="0" i="0" kern="1200" dirty="0">
              <a:solidFill>
                <a:schemeClr val="tx1"/>
              </a:solidFill>
              <a:effectLst/>
              <a:latin typeface="Amazon Ember" panose="020B0603020204020204" pitchFamily="34" charset="0"/>
              <a:ea typeface="+mn-ea"/>
              <a:cs typeface="+mn-cs"/>
            </a:endParaRPr>
          </a:p>
          <a:p>
            <a:r>
              <a:rPr lang="en-US" sz="1100" b="0" i="0" kern="1200" dirty="0">
                <a:solidFill>
                  <a:schemeClr val="tx1"/>
                </a:solidFill>
                <a:effectLst/>
                <a:latin typeface="Amazon Ember" panose="020B0603020204020204" pitchFamily="34" charset="0"/>
                <a:ea typeface="+mn-ea"/>
                <a:cs typeface="+mn-cs"/>
              </a:rPr>
              <a:t>Benefits:</a:t>
            </a:r>
            <a:endParaRPr lang="en-US" sz="1100" b="1" i="0" kern="1200" dirty="0">
              <a:solidFill>
                <a:schemeClr val="tx1"/>
              </a:solidFill>
              <a:effectLst/>
              <a:latin typeface="Amazon Ember" panose="020B0603020204020204" pitchFamily="34" charset="0"/>
              <a:ea typeface="+mn-ea"/>
              <a:cs typeface="+mn-cs"/>
            </a:endParaRPr>
          </a:p>
          <a:p>
            <a:r>
              <a:rPr lang="en-US" sz="1100" b="0" i="0" kern="1200" dirty="0">
                <a:solidFill>
                  <a:schemeClr val="tx1"/>
                </a:solidFill>
                <a:effectLst/>
                <a:latin typeface="Amazon Ember" panose="020B0603020204020204" pitchFamily="34" charset="0"/>
                <a:ea typeface="+mn-ea"/>
                <a:cs typeface="+mn-cs"/>
              </a:rPr>
              <a:t>Collected 95 TB of data across 351 projects</a:t>
            </a:r>
          </a:p>
          <a:p>
            <a:r>
              <a:rPr lang="en-US" sz="1100" b="0" i="0" kern="1200" dirty="0">
                <a:solidFill>
                  <a:schemeClr val="tx1"/>
                </a:solidFill>
                <a:effectLst/>
                <a:latin typeface="Amazon Ember" panose="020B0603020204020204" pitchFamily="34" charset="0"/>
                <a:ea typeface="+mn-ea"/>
                <a:cs typeface="+mn-cs"/>
              </a:rPr>
              <a:t>Automated energy predictions</a:t>
            </a:r>
          </a:p>
          <a:p>
            <a:r>
              <a:rPr lang="en-US" sz="1100" b="0" i="0" kern="1200" dirty="0">
                <a:solidFill>
                  <a:schemeClr val="tx1"/>
                </a:solidFill>
                <a:effectLst/>
                <a:latin typeface="Amazon Ember" panose="020B0603020204020204" pitchFamily="34" charset="0"/>
                <a:ea typeface="+mn-ea"/>
                <a:cs typeface="+mn-cs"/>
              </a:rPr>
              <a:t>Increased business unit productivity</a:t>
            </a:r>
          </a:p>
          <a:p>
            <a:r>
              <a:rPr lang="en-US" sz="1100" b="0" i="0" kern="1200" dirty="0">
                <a:solidFill>
                  <a:schemeClr val="tx1"/>
                </a:solidFill>
                <a:effectLst/>
                <a:latin typeface="Amazon Ember" panose="020B0603020204020204" pitchFamily="34" charset="0"/>
                <a:ea typeface="+mn-ea"/>
                <a:cs typeface="+mn-cs"/>
              </a:rPr>
              <a:t>Maximized wind farm energy production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79495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100" b="0" i="0" u="none" strike="noStrike" kern="1200" baseline="0" dirty="0">
                <a:solidFill>
                  <a:schemeClr val="tx1"/>
                </a:solidFill>
                <a:latin typeface="Amazon Ember" panose="020B0603020204020204" pitchFamily="34" charset="0"/>
                <a:ea typeface="+mn-ea"/>
                <a:cs typeface="+mn-cs"/>
              </a:rPr>
              <a:t>1/Do you want to build a data vision and strategy? </a:t>
            </a:r>
            <a:r>
              <a:rPr lang="en-US" sz="1100" b="1" i="0" u="none" strike="noStrike" kern="1200" baseline="0" dirty="0">
                <a:solidFill>
                  <a:schemeClr val="tx1"/>
                </a:solidFill>
                <a:latin typeface="Amazon Ember" panose="020B0603020204020204" pitchFamily="34" charset="0"/>
                <a:ea typeface="+mn-ea"/>
                <a:cs typeface="+mn-cs"/>
              </a:rPr>
              <a:t>AWS Data-Driven EVERYTHING program </a:t>
            </a:r>
            <a:r>
              <a:rPr lang="en-US" sz="1100" b="0" i="0" u="none" strike="noStrike" kern="1200" baseline="0" dirty="0">
                <a:solidFill>
                  <a:schemeClr val="tx1"/>
                </a:solidFill>
                <a:latin typeface="Amazon Ember" panose="020B0603020204020204" pitchFamily="34" charset="0"/>
                <a:ea typeface="+mn-ea"/>
                <a:cs typeface="+mn-cs"/>
              </a:rPr>
              <a:t>(D2E), AWS will partner with our customers to move faster, with greater precision and far more ambitious scope to jumpstart your own data flywheel. </a:t>
            </a:r>
          </a:p>
          <a:p>
            <a:endParaRPr lang="en-US" sz="1100" b="0" i="0" u="none" strike="noStrike" kern="1200" baseline="0" dirty="0">
              <a:solidFill>
                <a:schemeClr val="tx1"/>
              </a:solidFill>
              <a:latin typeface="Amazon Ember" panose="020B0603020204020204" pitchFamily="34" charset="0"/>
              <a:ea typeface="+mn-ea"/>
              <a:cs typeface="+mn-cs"/>
            </a:endParaRPr>
          </a:p>
          <a:p>
            <a:r>
              <a:rPr lang="en-US" sz="1100" b="0" i="0" u="none" strike="noStrike" kern="1200" baseline="0" dirty="0">
                <a:solidFill>
                  <a:schemeClr val="tx1"/>
                </a:solidFill>
                <a:latin typeface="Amazon Ember" panose="020B0603020204020204" pitchFamily="34" charset="0"/>
                <a:ea typeface="+mn-ea"/>
                <a:cs typeface="+mn-cs"/>
              </a:rPr>
              <a:t>2/Historically, customers have struggled with their database and analytics transformation and often face challenges such as: </a:t>
            </a:r>
          </a:p>
          <a:p>
            <a:pPr lvl="2"/>
            <a:r>
              <a:rPr lang="en-US" sz="1100" b="0" i="0" u="none" strike="noStrike" kern="1200" baseline="0" dirty="0">
                <a:solidFill>
                  <a:schemeClr val="tx1"/>
                </a:solidFill>
                <a:latin typeface="Amazon Ember" panose="020B0603020204020204" pitchFamily="34" charset="0"/>
                <a:ea typeface="+mn-ea"/>
                <a:cs typeface="+mn-cs"/>
              </a:rPr>
              <a:t>Lack of clarity on what “great looks like” </a:t>
            </a:r>
          </a:p>
          <a:p>
            <a:pPr lvl="2"/>
            <a:r>
              <a:rPr lang="en-US" sz="1100" b="0" i="0" u="none" strike="noStrike" kern="1200" baseline="0" dirty="0">
                <a:solidFill>
                  <a:schemeClr val="tx1"/>
                </a:solidFill>
                <a:latin typeface="Amazon Ember" panose="020B0603020204020204" pitchFamily="34" charset="0"/>
                <a:ea typeface="+mn-ea"/>
                <a:cs typeface="+mn-cs"/>
              </a:rPr>
              <a:t>Difficulty identifying and prioritizing their use-cases </a:t>
            </a:r>
          </a:p>
          <a:p>
            <a:pPr lvl="2"/>
            <a:r>
              <a:rPr lang="en-US" sz="1100" b="0" i="0" u="none" strike="noStrike" kern="1200" baseline="0" dirty="0">
                <a:solidFill>
                  <a:schemeClr val="tx1"/>
                </a:solidFill>
                <a:latin typeface="Amazon Ember" panose="020B0603020204020204" pitchFamily="34" charset="0"/>
                <a:ea typeface="+mn-ea"/>
                <a:cs typeface="+mn-cs"/>
              </a:rPr>
              <a:t>Complex business cases traditionally under delivered</a:t>
            </a:r>
          </a:p>
          <a:p>
            <a:pPr lvl="2"/>
            <a:r>
              <a:rPr lang="en-US" sz="1100" b="0" i="0" u="none" strike="noStrike" kern="1200" baseline="0" dirty="0">
                <a:solidFill>
                  <a:schemeClr val="tx1"/>
                </a:solidFill>
                <a:latin typeface="Amazon Ember" panose="020B0603020204020204" pitchFamily="34" charset="0"/>
                <a:ea typeface="+mn-ea"/>
                <a:cs typeface="+mn-cs"/>
              </a:rPr>
              <a:t>Skill gaps to build advanced capabilities</a:t>
            </a:r>
          </a:p>
          <a:p>
            <a:pPr lvl="2"/>
            <a:r>
              <a:rPr lang="en-US" sz="1100" b="0" i="0" u="none" strike="noStrike" kern="1200" baseline="0" dirty="0">
                <a:solidFill>
                  <a:schemeClr val="tx1"/>
                </a:solidFill>
                <a:latin typeface="Amazon Ember" panose="020B0603020204020204" pitchFamily="34" charset="0"/>
                <a:ea typeface="+mn-ea"/>
                <a:cs typeface="+mn-cs"/>
              </a:rPr>
              <a:t>Data privacy, security, compliance, and governance requirements</a:t>
            </a:r>
          </a:p>
          <a:p>
            <a:pPr lvl="2"/>
            <a:r>
              <a:rPr lang="en-US" sz="1100" b="0" i="0" u="none" strike="noStrike" kern="1200" baseline="0" dirty="0">
                <a:solidFill>
                  <a:schemeClr val="tx1"/>
                </a:solidFill>
                <a:latin typeface="Amazon Ember" panose="020B0603020204020204" pitchFamily="34" charset="0"/>
                <a:ea typeface="+mn-ea"/>
                <a:cs typeface="+mn-cs"/>
              </a:rPr>
              <a:t>Legacy investments and technical debt </a:t>
            </a:r>
          </a:p>
          <a:p>
            <a:pPr lvl="2"/>
            <a:r>
              <a:rPr lang="en-US" sz="1100" b="0" i="0" u="none" strike="noStrike" kern="1200" baseline="0" dirty="0">
                <a:solidFill>
                  <a:schemeClr val="tx1"/>
                </a:solidFill>
                <a:latin typeface="Amazon Ember" panose="020B0603020204020204" pitchFamily="34" charset="0"/>
                <a:ea typeface="+mn-ea"/>
                <a:cs typeface="+mn-cs"/>
              </a:rPr>
              <a:t>Significant undifferentiated, heavy lifting to support complex on-premise environments </a:t>
            </a:r>
          </a:p>
          <a:p>
            <a:pPr lvl="2"/>
            <a:endParaRPr lang="en-US" sz="1100" b="0" i="0" u="none" strike="noStrike" kern="1200" baseline="0" dirty="0">
              <a:solidFill>
                <a:schemeClr val="tx1"/>
              </a:solidFill>
              <a:latin typeface="Amazon Ember" panose="020B0603020204020204" pitchFamily="34" charset="0"/>
              <a:ea typeface="+mn-ea"/>
              <a:cs typeface="+mn-cs"/>
            </a:endParaRPr>
          </a:p>
          <a:p>
            <a:r>
              <a:rPr lang="en-US" sz="1100" b="0" i="0" u="none" strike="noStrike" kern="1200" baseline="0" dirty="0">
                <a:solidFill>
                  <a:schemeClr val="tx1"/>
                </a:solidFill>
                <a:latin typeface="Amazon Ember" panose="020B0603020204020204" pitchFamily="34" charset="0"/>
                <a:ea typeface="+mn-ea"/>
                <a:cs typeface="+mn-cs"/>
              </a:rPr>
              <a:t>3/In order to harness data for improved business outcomes, organizations must establish new data strategies and rationalize platforms, technologies and approaches. D2E partners AWS experts with stakeholders across business and technology to accelerate the journey to becoming data-driven using this two-phase program to mobilize around a specific use case, create a pilot and then scale that pilot into production with robust security, operations and a well-defined organizational strategy.</a:t>
            </a:r>
            <a:endParaRPr lang="en-US" sz="900" b="0" i="0" u="none" strike="noStrike" kern="1200" baseline="0" dirty="0">
              <a:solidFill>
                <a:schemeClr val="tx1"/>
              </a:solidFill>
              <a:latin typeface="Amazon Ember" panose="020B0603020204020204" pitchFamily="34" charset="0"/>
              <a:ea typeface="+mn-ea"/>
              <a:cs typeface="+mn-cs"/>
            </a:endParaRPr>
          </a:p>
          <a:p>
            <a:endParaRPr lang="en-US" sz="1100" b="0" i="0" kern="1200" dirty="0">
              <a:solidFill>
                <a:schemeClr val="tx1"/>
              </a:solidFill>
              <a:effectLst/>
              <a:latin typeface="Amazon Ember" panose="020B0603020204020204" pitchFamily="34" charset="0"/>
              <a:ea typeface="+mn-ea"/>
              <a:cs typeface="+mn-cs"/>
            </a:endParaRPr>
          </a:p>
          <a:p>
            <a:r>
              <a:rPr lang="en-US" sz="1100" b="0" i="0" kern="1200" dirty="0">
                <a:solidFill>
                  <a:schemeClr val="tx1"/>
                </a:solidFill>
                <a:effectLst/>
                <a:latin typeface="Amazon Ember" panose="020B0603020204020204" pitchFamily="34" charset="0"/>
                <a:ea typeface="+mn-ea"/>
                <a:cs typeface="+mn-cs"/>
              </a:rPr>
              <a:t>4/Do</a:t>
            </a:r>
            <a:r>
              <a:rPr lang="en-US" sz="1100" b="0" i="0" kern="1200" baseline="0" dirty="0">
                <a:solidFill>
                  <a:schemeClr val="tx1"/>
                </a:solidFill>
                <a:effectLst/>
                <a:latin typeface="Amazon Ember" panose="020B0603020204020204" pitchFamily="34" charset="0"/>
                <a:ea typeface="+mn-ea"/>
                <a:cs typeface="+mn-cs"/>
              </a:rPr>
              <a:t> you have an existing strategy, but need help executing it? Consider the AWS Data Lab. </a:t>
            </a:r>
            <a:r>
              <a:rPr lang="en-US" sz="1100" b="1" i="0" kern="1200" dirty="0">
                <a:solidFill>
                  <a:schemeClr val="tx1"/>
                </a:solidFill>
                <a:effectLst/>
                <a:latin typeface="Amazon Ember" panose="020B0603020204020204" pitchFamily="34" charset="0"/>
                <a:ea typeface="+mn-ea"/>
                <a:cs typeface="+mn-cs"/>
              </a:rPr>
              <a:t>AWS Data Lab </a:t>
            </a:r>
            <a:r>
              <a:rPr lang="en-US" sz="1100" b="0" i="0" kern="1200" dirty="0">
                <a:solidFill>
                  <a:schemeClr val="tx1"/>
                </a:solidFill>
                <a:effectLst/>
                <a:latin typeface="Amazon Ember" panose="020B0603020204020204" pitchFamily="34" charset="0"/>
                <a:ea typeface="+mn-ea"/>
                <a:cs typeface="+mn-cs"/>
              </a:rPr>
              <a:t>offers accelerated, joint engineering engagements between customers and AWS technical resources to create tangible deliverables that accelerate data and analytics modernization initiatives.</a:t>
            </a:r>
            <a:br>
              <a:rPr lang="en-US" sz="1100" b="0" i="0" kern="1200" dirty="0">
                <a:solidFill>
                  <a:schemeClr val="tx1"/>
                </a:solidFill>
                <a:effectLst/>
                <a:latin typeface="Amazon Ember" panose="020B0603020204020204" pitchFamily="34" charset="0"/>
                <a:ea typeface="+mn-ea"/>
                <a:cs typeface="+mn-cs"/>
              </a:rPr>
            </a:br>
            <a:br>
              <a:rPr lang="en-US" sz="1100" b="0" i="0" kern="1200" dirty="0">
                <a:solidFill>
                  <a:schemeClr val="tx1"/>
                </a:solidFill>
                <a:effectLst/>
                <a:latin typeface="Amazon Ember" panose="020B0603020204020204" pitchFamily="34" charset="0"/>
                <a:ea typeface="+mn-ea"/>
                <a:cs typeface="+mn-cs"/>
              </a:rPr>
            </a:br>
            <a:r>
              <a:rPr lang="en-US" sz="1100" b="0" i="0" kern="1200" dirty="0">
                <a:solidFill>
                  <a:schemeClr val="tx1"/>
                </a:solidFill>
                <a:effectLst/>
                <a:latin typeface="Amazon Ember" panose="020B0603020204020204" pitchFamily="34" charset="0"/>
                <a:ea typeface="+mn-ea"/>
                <a:cs typeface="+mn-cs"/>
              </a:rPr>
              <a:t>5/The Data Lab program has two offerings - the Build Lab and the Design Lab. The Build Lab is a two to five day intensive build with a technical customer team. The Design Lab is a one-half to two day engagement for customers who need a real-world architecture recommendation based on AWS expertise, but are not yet ready to build. All AWS Data Lab engagements are hosted either online or at one of our five in-person AWS Data Lab hubs (Seattle-WA, New York-NY, Herndon-VA, London-UK, Bangalore-IN). </a:t>
            </a:r>
          </a:p>
          <a:p>
            <a:r>
              <a:rPr lang="en-US" sz="1100" b="0" i="0" kern="1200" dirty="0">
                <a:solidFill>
                  <a:schemeClr val="tx1"/>
                </a:solidFill>
                <a:effectLst/>
                <a:latin typeface="Amazon Ember" panose="020B0603020204020204" pitchFamily="34" charset="0"/>
                <a:ea typeface="+mn-ea"/>
                <a:cs typeface="+mn-cs"/>
              </a:rPr>
              <a:t> </a:t>
            </a:r>
          </a:p>
          <a:p>
            <a:r>
              <a:rPr lang="en-US" sz="1100" b="0" i="0" kern="1200" dirty="0">
                <a:solidFill>
                  <a:schemeClr val="tx1"/>
                </a:solidFill>
                <a:effectLst/>
                <a:latin typeface="Amazon Ember" panose="020B0603020204020204" pitchFamily="34" charset="0"/>
                <a:ea typeface="+mn-ea"/>
                <a:cs typeface="+mn-cs"/>
              </a:rPr>
              <a:t>6/During the lab, AWS Data Lab Solutions Architects and AWS service experts support the customer by providing prescriptive architectural guidance, sharing best practices, and removing technical roadblocks. Customers leave the engagement with an architecture or working prototype that is custom fit to their needs, a path to production, deeper knowledge of AWS Databases, Analytics, and Machine Learning services, and new relationships with AWS service experts.</a:t>
            </a:r>
          </a:p>
          <a:p>
            <a:endParaRPr lang="en-US" sz="1100" b="0" i="0" kern="1200" dirty="0">
              <a:solidFill>
                <a:schemeClr val="tx1"/>
              </a:solidFill>
              <a:effectLst/>
              <a:latin typeface="Amazon Ember" panose="020B0603020204020204" pitchFamily="34" charset="0"/>
              <a:ea typeface="+mn-ea"/>
              <a:cs typeface="+mn-cs"/>
            </a:endParaRPr>
          </a:p>
          <a:p>
            <a:r>
              <a:rPr lang="en-US" sz="1100" b="0" i="0" kern="1200" dirty="0">
                <a:solidFill>
                  <a:schemeClr val="tx1"/>
                </a:solidFill>
                <a:effectLst/>
                <a:latin typeface="Amazon Ember" panose="020B0603020204020204" pitchFamily="34" charset="0"/>
                <a:ea typeface="+mn-ea"/>
                <a:cs typeface="+mn-cs"/>
              </a:rPr>
              <a:t>7/You’ll also find further</a:t>
            </a:r>
            <a:r>
              <a:rPr lang="en-US" sz="1100" b="0" i="0" kern="1200" baseline="0" dirty="0">
                <a:solidFill>
                  <a:schemeClr val="tx1"/>
                </a:solidFill>
                <a:effectLst/>
                <a:latin typeface="Amazon Ember" panose="020B0603020204020204" pitchFamily="34" charset="0"/>
                <a:ea typeface="+mn-ea"/>
                <a:cs typeface="+mn-cs"/>
              </a:rPr>
              <a:t> resources for both programs in the resource tab of this video player.</a:t>
            </a:r>
            <a:endParaRPr lang="en-US" sz="1100" b="0" i="0" kern="1200" dirty="0">
              <a:solidFill>
                <a:schemeClr val="tx1"/>
              </a:solidFill>
              <a:effectLst/>
              <a:latin typeface="Amazon Ember" panose="020B0603020204020204" pitchFamily="34" charset="0"/>
              <a:ea typeface="+mn-ea"/>
              <a:cs typeface="+mn-cs"/>
            </a:endParaRPr>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19</a:t>
            </a:fld>
            <a:endParaRPr lang="en-US" altLang="en-US" dirty="0"/>
          </a:p>
        </p:txBody>
      </p:sp>
    </p:spTree>
    <p:extLst>
      <p:ext uri="{BB962C8B-B14F-4D97-AF65-F5344CB8AC3E}">
        <p14:creationId xmlns:p14="http://schemas.microsoft.com/office/powerpoint/2010/main" val="1025013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20</a:t>
            </a:fld>
            <a:endParaRPr lang="en-US" dirty="0"/>
          </a:p>
        </p:txBody>
      </p:sp>
    </p:spTree>
    <p:extLst>
      <p:ext uri="{BB962C8B-B14F-4D97-AF65-F5344CB8AC3E}">
        <p14:creationId xmlns:p14="http://schemas.microsoft.com/office/powerpoint/2010/main" val="3430045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2</a:t>
            </a:fld>
            <a:endParaRPr lang="en-US" dirty="0"/>
          </a:p>
        </p:txBody>
      </p:sp>
    </p:spTree>
    <p:extLst>
      <p:ext uri="{BB962C8B-B14F-4D97-AF65-F5344CB8AC3E}">
        <p14:creationId xmlns:p14="http://schemas.microsoft.com/office/powerpoint/2010/main" val="1243346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645935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sz="1100" kern="1200" dirty="0">
                <a:solidFill>
                  <a:schemeClr val="tx1"/>
                </a:solidFill>
                <a:effectLst/>
                <a:latin typeface="Amazon Ember" panose="020B0603020204020204" pitchFamily="34" charset="0"/>
                <a:ea typeface="+mn-ea"/>
                <a:cs typeface="+mn-cs"/>
              </a:rPr>
              <a:t>Python tops the charts as the world’s most popular programming language. Developers love Python because it is easy to use and it has a rich collection of built-in code libraries, including Pandas for data manipulation, NumPy for mathematics, and </a:t>
            </a:r>
            <a:r>
              <a:rPr lang="en-US" sz="1100" kern="1200" dirty="0" err="1">
                <a:solidFill>
                  <a:schemeClr val="tx1"/>
                </a:solidFill>
                <a:effectLst/>
                <a:latin typeface="Amazon Ember" panose="020B0603020204020204" pitchFamily="34" charset="0"/>
                <a:ea typeface="+mn-ea"/>
                <a:cs typeface="+mn-cs"/>
              </a:rPr>
              <a:t>Scikit</a:t>
            </a:r>
            <a:r>
              <a:rPr lang="en-US" sz="1100" kern="1200" dirty="0">
                <a:solidFill>
                  <a:schemeClr val="tx1"/>
                </a:solidFill>
                <a:effectLst/>
                <a:latin typeface="Amazon Ember" panose="020B0603020204020204" pitchFamily="34" charset="0"/>
                <a:ea typeface="+mn-ea"/>
                <a:cs typeface="+mn-cs"/>
              </a:rPr>
              <a:t>-learn for machine learning that reduce the need to write code from scratch. </a:t>
            </a:r>
          </a:p>
          <a:p>
            <a:r>
              <a:rPr lang="en-US" sz="1100" kern="1200" dirty="0">
                <a:solidFill>
                  <a:schemeClr val="tx1"/>
                </a:solidFill>
                <a:effectLst/>
                <a:latin typeface="Amazon Ember" panose="020B0603020204020204" pitchFamily="34" charset="0"/>
                <a:ea typeface="+mn-ea"/>
                <a:cs typeface="+mn-cs"/>
              </a:rPr>
              <a:t>But, Python is hard to scale. Data analysts and engineers often struggle to scale Python jobs to operate on thousands of disparate files at once or on large datasets. </a:t>
            </a:r>
            <a:br>
              <a:rPr lang="en-US" sz="1100" kern="1200" dirty="0">
                <a:solidFill>
                  <a:schemeClr val="tx1"/>
                </a:solidFill>
                <a:effectLst/>
                <a:latin typeface="Amazon Ember" panose="020B0603020204020204" pitchFamily="34" charset="0"/>
                <a:ea typeface="+mn-ea"/>
                <a:cs typeface="+mn-cs"/>
              </a:rPr>
            </a:br>
            <a:r>
              <a:rPr lang="en-US" sz="1100" kern="1200" dirty="0">
                <a:solidFill>
                  <a:schemeClr val="tx1"/>
                </a:solidFill>
                <a:effectLst/>
                <a:latin typeface="Amazon Ember" panose="020B0603020204020204" pitchFamily="34" charset="0"/>
                <a:ea typeface="+mn-ea"/>
                <a:cs typeface="+mn-cs"/>
              </a:rPr>
              <a:t>. </a:t>
            </a:r>
            <a:br>
              <a:rPr lang="en-US" sz="1100" kern="1200" dirty="0">
                <a:solidFill>
                  <a:schemeClr val="tx1"/>
                </a:solidFill>
                <a:effectLst/>
                <a:latin typeface="Amazon Ember" panose="020B0603020204020204" pitchFamily="34" charset="0"/>
                <a:ea typeface="+mn-ea"/>
                <a:cs typeface="+mn-cs"/>
              </a:rPr>
            </a:br>
            <a:r>
              <a:rPr lang="en-US" sz="1100" kern="1200" dirty="0">
                <a:solidFill>
                  <a:schemeClr val="tx1"/>
                </a:solidFill>
                <a:effectLst/>
                <a:latin typeface="Amazon Ember" panose="020B0603020204020204" pitchFamily="34" charset="0"/>
                <a:ea typeface="+mn-ea"/>
                <a:cs typeface="+mn-cs"/>
              </a:rPr>
              <a:t>AWS Glue with Ray is a new option for running Python code in AWS Glue that makes it easy for data analysts and engineers scale their existing native Python code to process data at any scale. </a:t>
            </a:r>
            <a:br>
              <a:rPr lang="en-US" sz="1100" kern="1200" dirty="0">
                <a:solidFill>
                  <a:schemeClr val="tx1"/>
                </a:solidFill>
                <a:effectLst/>
                <a:latin typeface="Amazon Ember" panose="020B0603020204020204" pitchFamily="34" charset="0"/>
                <a:ea typeface="+mn-ea"/>
                <a:cs typeface="+mn-cs"/>
              </a:rPr>
            </a:br>
            <a:br>
              <a:rPr lang="en-US" sz="1100" kern="1200" dirty="0">
                <a:solidFill>
                  <a:schemeClr val="tx1"/>
                </a:solidFill>
                <a:effectLst/>
                <a:latin typeface="Amazon Ember" panose="020B0603020204020204" pitchFamily="34" charset="0"/>
                <a:ea typeface="+mn-ea"/>
                <a:cs typeface="+mn-cs"/>
              </a:rPr>
            </a:br>
            <a:r>
              <a:rPr lang="en-US" sz="1100" kern="1200" dirty="0">
                <a:solidFill>
                  <a:schemeClr val="tx1"/>
                </a:solidFill>
                <a:effectLst/>
                <a:latin typeface="Amazon Ember" panose="020B0603020204020204" pitchFamily="34" charset="0"/>
                <a:ea typeface="+mn-ea"/>
                <a:cs typeface="+mn-cs"/>
              </a:rPr>
              <a:t>It’s a </a:t>
            </a:r>
            <a:r>
              <a:rPr lang="en-US" sz="1100" b="1" kern="1200" dirty="0">
                <a:solidFill>
                  <a:schemeClr val="tx1"/>
                </a:solidFill>
                <a:effectLst/>
                <a:latin typeface="Amazon Ember" panose="020B0603020204020204" pitchFamily="34" charset="0"/>
                <a:ea typeface="+mn-ea"/>
                <a:cs typeface="+mn-cs"/>
              </a:rPr>
              <a:t>serverless</a:t>
            </a:r>
            <a:r>
              <a:rPr lang="en-US" sz="1100" kern="1200" dirty="0">
                <a:solidFill>
                  <a:schemeClr val="tx1"/>
                </a:solidFill>
                <a:effectLst/>
                <a:latin typeface="Amazon Ember" panose="020B0603020204020204" pitchFamily="34" charset="0"/>
                <a:ea typeface="+mn-ea"/>
                <a:cs typeface="+mn-cs"/>
              </a:rPr>
              <a:t> deployment of a new open source framework for distributing Python, called Ray. Ray automates the work of scaling Python code. It can auto scale in seconds based on the load. </a:t>
            </a:r>
          </a:p>
          <a:p>
            <a:r>
              <a:rPr lang="en-US" sz="1100" kern="1200" dirty="0">
                <a:solidFill>
                  <a:schemeClr val="tx1"/>
                </a:solidFill>
                <a:effectLst/>
                <a:latin typeface="Amazon Ember" panose="020B0603020204020204" pitchFamily="34" charset="0"/>
                <a:ea typeface="+mn-ea"/>
                <a:cs typeface="+mn-cs"/>
              </a:rPr>
              <a:t>Users can seamlessly load existing Python code to Glue Studio, and rapidly execute that code on data at scale. Because AWS Glue is serverless – AWS Glue with Ray can auto scale on-demand…and you never need to configure or tune any resources. And, like all Glue capabilities, you pay only for the resources you use while running code. </a:t>
            </a:r>
          </a:p>
          <a:p>
            <a:r>
              <a:rPr lang="en-US" sz="1100" kern="1200" dirty="0">
                <a:solidFill>
                  <a:schemeClr val="tx1"/>
                </a:solidFill>
                <a:effectLst/>
                <a:latin typeface="Amazon Ember" panose="020B0603020204020204" pitchFamily="34" charset="0"/>
                <a:ea typeface="+mn-ea"/>
                <a:cs typeface="+mn-cs"/>
              </a:rPr>
              <a:t>AWS Glue with Ray includes Ray-enabled versions of the popular Python data processing libraries that you already use. It also integrates with other AWS services to simplify secure access to data in data lakes, data warehouses, and traditional data stores. </a:t>
            </a:r>
          </a:p>
          <a:p>
            <a:endParaRPr lang="en-GB" sz="16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a:xfrm>
            <a:off x="2850872" y="8685213"/>
            <a:ext cx="1156257" cy="458787"/>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AA1041-9B3C-439E-B0CD-6B58F9A3AC8B}" type="slidenum">
              <a:rPr kumimoji="0" lang="en-US" sz="11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570233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b="1" dirty="0"/>
              <a:t>First, there is no infrastructure to maintain.</a:t>
            </a:r>
            <a:r>
              <a:rPr lang="en-US" sz="1200" dirty="0"/>
              <a:t> You don’t need to worry about scalability because AWS Glue Data Quality uses the serverless infrastructure that runs over 800K jobs a day. You get the benefits of autoscaling out of the box. AWS Glue Data Quality is powered by </a:t>
            </a:r>
            <a:r>
              <a:rPr lang="en-US" sz="1200" dirty="0" err="1"/>
              <a:t>DeeQu</a:t>
            </a:r>
            <a:r>
              <a:rPr lang="en-US" sz="1200" dirty="0"/>
              <a:t>, tested at scale by Amazon teams to manage quality of  60 PB data lakes.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dirty="0"/>
              <a:t>A challenge we talked about is that Data Engineers and Data Stewards need to manually profile the data. With AWS glue Data Quality, you can get your rules recommended back to you in minutes instead of manually creating them.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dirty="0"/>
              <a:t>After you get the recommendations, you can tweak them using out-of-the-box data quality rules and associate out-of-box actions to take when quality deteriorates. Business users can’t write them because you might have to write them in JSON. Wizard based approach works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dirty="0"/>
              <a:t>It is really hard to write data quality rules because most of them are in proprietary languages. To solve this, we created – DQDL (Data Quality Definition Language). This is a  Declarative open language that allows users to simplify rule authoring, promotes reuse across datasets  and is easy to deploy to higher environments.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dirty="0"/>
              <a:t>Like we discussed before, many tools either focus on DQ at rest or DQ in data pipelines. You told us that your requirements are to have them in your workflow. So, we made Glue  Data quality in a way where you can setup anywhere in your data integration workflow</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dirty="0"/>
              <a:t>Finally, we know that data engineers and data stewards care equally about data quality. So, we placed data quality on their workflow and created user experiences that appeals to them. For example, data stewards can work on the data catalog without worrying about the complexity of the data pipelines or Glue jobs. Whereas, data engineers can easily integrate integrate DQ in their data pipelines with the familiar APIs.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dirty="0"/>
              <a:t>Lead in – so how does Glue Data Quality Work?</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24</a:t>
            </a:fld>
            <a:endParaRPr lang="en-US"/>
          </a:p>
        </p:txBody>
      </p:sp>
    </p:spTree>
    <p:extLst>
      <p:ext uri="{BB962C8B-B14F-4D97-AF65-F5344CB8AC3E}">
        <p14:creationId xmlns:p14="http://schemas.microsoft.com/office/powerpoint/2010/main" val="1846998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If you are a data steward or a data Engineer, you can go to AWS Glue Data Catalog, select a dataset and then click on AWS Glue Data Quality. You can then click on recommendation button. Once you do this, we provide you a starting point for you to work on. You can add new rules, modify existing ones and delete ones you don’t want to. Then you save these rules and execute them. You can view the results in the Data Quality Results page. </a:t>
            </a:r>
          </a:p>
        </p:txBody>
      </p:sp>
      <p:sp>
        <p:nvSpPr>
          <p:cNvPr id="4" name="Slide Number Placeholder 3"/>
          <p:cNvSpPr>
            <a:spLocks noGrp="1"/>
          </p:cNvSpPr>
          <p:nvPr>
            <p:ph type="sldNum" sz="quarter" idx="5"/>
          </p:nvPr>
        </p:nvSpPr>
        <p:spPr/>
        <p:txBody>
          <a:bodyPr/>
          <a:lstStyle/>
          <a:p>
            <a:fld id="{A3D89E5F-BEEF-42A1-A57B-E5A736D51194}" type="slidenum">
              <a:rPr lang="en-US" smtClean="0"/>
              <a:pPr/>
              <a:t>25</a:t>
            </a:fld>
            <a:endParaRPr lang="en-US"/>
          </a:p>
        </p:txBody>
      </p:sp>
    </p:spTree>
    <p:extLst>
      <p:ext uri="{BB962C8B-B14F-4D97-AF65-F5344CB8AC3E}">
        <p14:creationId xmlns:p14="http://schemas.microsoft.com/office/powerpoint/2010/main" val="3710364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Data Engineers use AWS Glue Studio to build their pipelines. Now, if you are a data engineer who create visual jobs, you can add a Evaluate Data Quality transform in your data pipeline. You can add new data quality rules and associate actions – for instance you may want to stop the job the moment you encounter bad records. Then you just run your pipelines. The data quality metrics are stored in the Data Quality Tab. You have the option to write data quality results to S3 and query them.</a:t>
            </a:r>
          </a:p>
          <a:p>
            <a:endParaRPr lang="en-US" dirty="0"/>
          </a:p>
          <a:p>
            <a:r>
              <a:rPr lang="en-US" dirty="0"/>
              <a:t>AWS Glue Studio is our job authoring UI, and it provides ETL interfaces for all your users, regardless of skillset.</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Data engineers, IT/data professionals, and Line-of-business analysts all have a part to play in the process of moving data and preparing it for analysis. </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Their skills span the range from Visual tools to SQL to Scala.</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TRANSITION:</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Let’s take a tour through the authoring tools that we provide to support them.</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26</a:t>
            </a:fld>
            <a:endParaRPr lang="en-US"/>
          </a:p>
        </p:txBody>
      </p:sp>
    </p:spTree>
    <p:extLst>
      <p:ext uri="{BB962C8B-B14F-4D97-AF65-F5344CB8AC3E}">
        <p14:creationId xmlns:p14="http://schemas.microsoft.com/office/powerpoint/2010/main" val="765269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sz="1600" kern="1200" dirty="0">
                <a:solidFill>
                  <a:schemeClr val="tx1"/>
                </a:solidFill>
                <a:effectLst/>
                <a:latin typeface="Amazon Ember" panose="020B0603020204020204" pitchFamily="34" charset="0"/>
                <a:ea typeface="+mn-ea"/>
                <a:cs typeface="+mn-cs"/>
              </a:rPr>
              <a:t>Python tops the charts as the world’s most popular programming language. Developers love Python because it is easy to use and it has a rich collection of built-in code libraries, including Pandas for data manipulation, NumPy for mathematics, and </a:t>
            </a:r>
            <a:r>
              <a:rPr lang="en-US" sz="1600" kern="1200" dirty="0" err="1">
                <a:solidFill>
                  <a:schemeClr val="tx1"/>
                </a:solidFill>
                <a:effectLst/>
                <a:latin typeface="Amazon Ember" panose="020B0603020204020204" pitchFamily="34" charset="0"/>
                <a:ea typeface="+mn-ea"/>
                <a:cs typeface="+mn-cs"/>
              </a:rPr>
              <a:t>Scikit</a:t>
            </a:r>
            <a:r>
              <a:rPr lang="en-US" sz="1600" kern="1200" dirty="0">
                <a:solidFill>
                  <a:schemeClr val="tx1"/>
                </a:solidFill>
                <a:effectLst/>
                <a:latin typeface="Amazon Ember" panose="020B0603020204020204" pitchFamily="34" charset="0"/>
                <a:ea typeface="+mn-ea"/>
                <a:cs typeface="+mn-cs"/>
              </a:rPr>
              <a:t>-learn for machine learning that reduce the need to write code from scratch. </a:t>
            </a:r>
          </a:p>
          <a:p>
            <a:r>
              <a:rPr lang="en-US" sz="1600" kern="1200" dirty="0">
                <a:solidFill>
                  <a:schemeClr val="tx1"/>
                </a:solidFill>
                <a:effectLst/>
                <a:latin typeface="Amazon Ember" panose="020B0603020204020204" pitchFamily="34" charset="0"/>
                <a:ea typeface="+mn-ea"/>
                <a:cs typeface="+mn-cs"/>
              </a:rPr>
              <a:t>But, Python is hard to scale. Data analysts and engineers often struggle to scale Python jobs to operate on thousands of disparate files at once or on large datasets. </a:t>
            </a:r>
            <a:br>
              <a:rPr lang="en-US" sz="1600" kern="1200" dirty="0">
                <a:solidFill>
                  <a:schemeClr val="tx1"/>
                </a:solidFill>
                <a:effectLst/>
                <a:latin typeface="Amazon Ember" panose="020B0603020204020204" pitchFamily="34" charset="0"/>
                <a:ea typeface="+mn-ea"/>
                <a:cs typeface="+mn-cs"/>
              </a:rPr>
            </a:br>
            <a:r>
              <a:rPr lang="en-US" sz="1600" kern="1200" dirty="0">
                <a:solidFill>
                  <a:schemeClr val="tx1"/>
                </a:solidFill>
                <a:effectLst/>
                <a:latin typeface="Amazon Ember" panose="020B0603020204020204" pitchFamily="34" charset="0"/>
                <a:ea typeface="+mn-ea"/>
                <a:cs typeface="+mn-cs"/>
              </a:rPr>
              <a:t>. </a:t>
            </a:r>
            <a:br>
              <a:rPr lang="en-US" sz="1600" kern="1200" dirty="0">
                <a:solidFill>
                  <a:schemeClr val="tx1"/>
                </a:solidFill>
                <a:effectLst/>
                <a:latin typeface="Amazon Ember" panose="020B0603020204020204" pitchFamily="34" charset="0"/>
                <a:ea typeface="+mn-ea"/>
                <a:cs typeface="+mn-cs"/>
              </a:rPr>
            </a:br>
            <a:r>
              <a:rPr lang="en-US" sz="1600" kern="1200" dirty="0">
                <a:solidFill>
                  <a:schemeClr val="tx1"/>
                </a:solidFill>
                <a:effectLst/>
                <a:latin typeface="Amazon Ember" panose="020B0603020204020204" pitchFamily="34" charset="0"/>
                <a:ea typeface="+mn-ea"/>
                <a:cs typeface="+mn-cs"/>
              </a:rPr>
              <a:t>AWS Glue for Ray is a new option for running Python code in AWS Glue that makes it easy for data analysts and engineers scale their existing native Python code to process data at any scale. </a:t>
            </a:r>
            <a:br>
              <a:rPr lang="en-US" sz="1600" kern="1200" dirty="0">
                <a:solidFill>
                  <a:schemeClr val="tx1"/>
                </a:solidFill>
                <a:effectLst/>
                <a:latin typeface="Amazon Ember" panose="020B0603020204020204" pitchFamily="34" charset="0"/>
                <a:ea typeface="+mn-ea"/>
                <a:cs typeface="+mn-cs"/>
              </a:rPr>
            </a:br>
            <a:br>
              <a:rPr lang="en-US" sz="1600" kern="1200" dirty="0">
                <a:solidFill>
                  <a:schemeClr val="tx1"/>
                </a:solidFill>
                <a:effectLst/>
                <a:latin typeface="Amazon Ember" panose="020B0603020204020204" pitchFamily="34" charset="0"/>
                <a:ea typeface="+mn-ea"/>
                <a:cs typeface="+mn-cs"/>
              </a:rPr>
            </a:br>
            <a:r>
              <a:rPr lang="en-US" sz="1600" kern="1200" dirty="0">
                <a:solidFill>
                  <a:schemeClr val="tx1"/>
                </a:solidFill>
                <a:effectLst/>
                <a:latin typeface="Amazon Ember" panose="020B0603020204020204" pitchFamily="34" charset="0"/>
                <a:ea typeface="+mn-ea"/>
                <a:cs typeface="+mn-cs"/>
              </a:rPr>
              <a:t>It’s a </a:t>
            </a:r>
            <a:r>
              <a:rPr lang="en-US" sz="1600" b="1" kern="1200" dirty="0">
                <a:solidFill>
                  <a:schemeClr val="tx1"/>
                </a:solidFill>
                <a:effectLst/>
                <a:latin typeface="Amazon Ember" panose="020B0603020204020204" pitchFamily="34" charset="0"/>
                <a:ea typeface="+mn-ea"/>
                <a:cs typeface="+mn-cs"/>
              </a:rPr>
              <a:t>serverless</a:t>
            </a:r>
            <a:r>
              <a:rPr lang="en-US" sz="1600" kern="1200" dirty="0">
                <a:solidFill>
                  <a:schemeClr val="tx1"/>
                </a:solidFill>
                <a:effectLst/>
                <a:latin typeface="Amazon Ember" panose="020B0603020204020204" pitchFamily="34" charset="0"/>
                <a:ea typeface="+mn-ea"/>
                <a:cs typeface="+mn-cs"/>
              </a:rPr>
              <a:t> deployment of a new open source framework for distributing Python, called Ray. Ray automates the work of scaling Python code. It can auto scale in seconds based on the load. </a:t>
            </a:r>
          </a:p>
          <a:p>
            <a:r>
              <a:rPr lang="en-US" sz="1600" kern="1200" dirty="0">
                <a:solidFill>
                  <a:schemeClr val="tx1"/>
                </a:solidFill>
                <a:effectLst/>
                <a:latin typeface="Amazon Ember" panose="020B0603020204020204" pitchFamily="34" charset="0"/>
                <a:ea typeface="+mn-ea"/>
                <a:cs typeface="+mn-cs"/>
              </a:rPr>
              <a:t>Users can seamlessly load existing Python code to Glue Studio, and rapidly execute that code on data at scale. Because AWS Glue is serverless – AWS Glue with Ray can auto scale on-demand…and you never need to configure or tune any resources. And, like all Glue capabilities, you pay only for the resources you use while running code. </a:t>
            </a:r>
          </a:p>
          <a:p>
            <a:r>
              <a:rPr lang="en-US" sz="1600" kern="1200" dirty="0">
                <a:solidFill>
                  <a:schemeClr val="tx1"/>
                </a:solidFill>
                <a:effectLst/>
                <a:latin typeface="Amazon Ember" panose="020B0603020204020204" pitchFamily="34" charset="0"/>
                <a:ea typeface="+mn-ea"/>
                <a:cs typeface="+mn-cs"/>
              </a:rPr>
              <a:t>AWS Glue for Ray includes Ray-enabled versions of the popular Python data processing libraries that you already use. It also integrates with other AWS services to simplify secure access to data in data lakes, data warehouses, and traditional data stores. </a:t>
            </a:r>
          </a:p>
          <a:p>
            <a:endParaRPr lang="en-GB" sz="2400" kern="1200" dirty="0">
              <a:solidFill>
                <a:schemeClr val="tx1"/>
              </a:solidFill>
              <a:effectLst/>
              <a:latin typeface="Amazon Ember" panose="020B0603020204020204" pitchFamily="34" charset="0"/>
              <a:ea typeface="+mn-ea"/>
              <a:cs typeface="+mn-cs"/>
            </a:endParaRPr>
          </a:p>
        </p:txBody>
      </p:sp>
      <p:sp>
        <p:nvSpPr>
          <p:cNvPr id="4" name="Slide Number Placeholder 3"/>
          <p:cNvSpPr>
            <a:spLocks noGrp="1"/>
          </p:cNvSpPr>
          <p:nvPr>
            <p:ph type="sldNum" sz="quarter" idx="5"/>
          </p:nvPr>
        </p:nvSpPr>
        <p:spPr>
          <a:xfrm>
            <a:off x="2850872" y="8685213"/>
            <a:ext cx="1156257" cy="458787"/>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AA1041-9B3C-439E-B0CD-6B58F9A3AC8B}" type="slidenum">
              <a:rPr kumimoji="0" lang="en-US" sz="11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520564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For distributed processing, useful for large dataset, Glue offers Spark based engine. Glue also offers a single-node Python engine for small dataset. Developers using Python engine loves the easy setup and ability to install their custom Python libraries. We are happy to announce that now Python developers can scale their data integration applications (written in Python) using Ray engine. </a:t>
            </a:r>
          </a:p>
        </p:txBody>
      </p:sp>
      <p:sp>
        <p:nvSpPr>
          <p:cNvPr id="4" name="Slide Number Placeholder 3"/>
          <p:cNvSpPr>
            <a:spLocks noGrp="1"/>
          </p:cNvSpPr>
          <p:nvPr>
            <p:ph type="sldNum" sz="quarter" idx="5"/>
          </p:nvPr>
        </p:nvSpPr>
        <p:spPr/>
        <p:txBody>
          <a:bodyPr/>
          <a:lstStyle/>
          <a:p>
            <a:fld id="{A3D89E5F-BEEF-42A1-A57B-E5A736D51194}" type="slidenum">
              <a:rPr lang="en-US" smtClean="0"/>
              <a:pPr/>
              <a:t>28</a:t>
            </a:fld>
            <a:endParaRPr lang="en-US"/>
          </a:p>
        </p:txBody>
      </p:sp>
    </p:spTree>
    <p:extLst>
      <p:ext uri="{BB962C8B-B14F-4D97-AF65-F5344CB8AC3E}">
        <p14:creationId xmlns:p14="http://schemas.microsoft.com/office/powerpoint/2010/main" val="698493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We were awesome: Glue offers a single-node serverless python engine that comes with built-in data integration libraries like </a:t>
            </a:r>
            <a:r>
              <a:rPr lang="en-US" dirty="0" err="1"/>
              <a:t>AWSWrangler</a:t>
            </a:r>
            <a:r>
              <a:rPr lang="en-US" dirty="0"/>
              <a:t>, </a:t>
            </a:r>
            <a:r>
              <a:rPr lang="en-US" dirty="0" err="1"/>
              <a:t>Numpy</a:t>
            </a:r>
            <a:r>
              <a:rPr lang="en-US" dirty="0"/>
              <a:t>, Pandas, Scikit-learn, and </a:t>
            </a:r>
            <a:r>
              <a:rPr lang="en-US" dirty="0" err="1"/>
              <a:t>scipy</a:t>
            </a:r>
            <a:r>
              <a:rPr lang="en-US" dirty="0"/>
              <a:t>. It also include AWS tools like boto3 and connectors for popular data sources like redshift, </a:t>
            </a:r>
            <a:r>
              <a:rPr lang="en-US" dirty="0" err="1"/>
              <a:t>jdbc</a:t>
            </a:r>
            <a:r>
              <a:rPr lang="en-US" dirty="0"/>
              <a:t>, </a:t>
            </a:r>
            <a:r>
              <a:rPr lang="en-US" dirty="0" err="1"/>
              <a:t>elasticsearch</a:t>
            </a:r>
            <a:r>
              <a:rPr lang="en-US" dirty="0"/>
              <a:t>, and support for data formats like AVRO, orc. You can customize this data integration engine by bringing in your own libraries. Customers use this when they need to process small data set or dataset that can broken into chunks for single-node processing.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29</a:t>
            </a:fld>
            <a:endParaRPr lang="en-US"/>
          </a:p>
        </p:txBody>
      </p:sp>
    </p:spTree>
    <p:extLst>
      <p:ext uri="{BB962C8B-B14F-4D97-AF65-F5344CB8AC3E}">
        <p14:creationId xmlns:p14="http://schemas.microsoft.com/office/powerpoint/2010/main" val="2577309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u="none" strike="noStrike">
                <a:solidFill>
                  <a:srgbClr val="000000"/>
                </a:solidFill>
                <a:effectLst/>
                <a:latin typeface="-webkit-standard"/>
              </a:rPr>
              <a:t>We’re </a:t>
            </a:r>
            <a:r>
              <a:rPr lang="en-US" b="0" i="0" u="none" strike="noStrike" dirty="0">
                <a:solidFill>
                  <a:srgbClr val="000000"/>
                </a:solidFill>
                <a:effectLst/>
                <a:latin typeface="-webkit-standard"/>
              </a:rPr>
              <a:t>pleased to announce the launch of AWS Glue version 4.0, the newest version of AWS </a:t>
            </a:r>
            <a:r>
              <a:rPr lang="en-US" b="0" i="0" u="none" strike="noStrike" dirty="0">
                <a:solidFill>
                  <a:schemeClr val="bg1"/>
                </a:solidFill>
                <a:effectLst/>
                <a:latin typeface="-webkit-standard"/>
              </a:rPr>
              <a:t>Glue for batch jobs that accelerates data integration workloads in AWS.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solidFill>
                  <a:schemeClr val="bg1"/>
                </a:solidFill>
              </a:rPr>
              <a:t>It will upgrade the </a:t>
            </a:r>
            <a:r>
              <a:rPr lang="en-US" b="0" i="0" u="none" strike="noStrike" dirty="0">
                <a:solidFill>
                  <a:schemeClr val="bg1"/>
                </a:solidFill>
                <a:effectLst/>
                <a:latin typeface="-webkit-standard"/>
              </a:rPr>
              <a:t>the Spark engines to the latest version of </a:t>
            </a:r>
            <a:r>
              <a:rPr lang="en-US" b="0" i="0" dirty="0">
                <a:solidFill>
                  <a:schemeClr val="bg1"/>
                </a:solidFill>
                <a:effectLst/>
                <a:hlinkClick r:id="rId3">
                  <a:extLst>
                    <a:ext uri="{A12FA001-AC4F-418D-AE19-62706E023703}">
                      <ahyp:hlinkClr xmlns:ahyp="http://schemas.microsoft.com/office/drawing/2018/hyperlinkcolor" val="tx"/>
                    </a:ext>
                  </a:extLst>
                </a:hlinkClick>
              </a:rPr>
              <a:t>Apache Spark 3.3.0</a:t>
            </a:r>
            <a:r>
              <a:rPr lang="en-US" b="0" i="0" u="none" strike="noStrike" dirty="0">
                <a:solidFill>
                  <a:schemeClr val="bg1"/>
                </a:solidFill>
                <a:effectLst/>
                <a:latin typeface="-webkit-standard"/>
              </a:rPr>
              <a:t>, </a:t>
            </a:r>
            <a:r>
              <a:rPr lang="en-US" b="0" i="0" dirty="0">
                <a:solidFill>
                  <a:schemeClr val="bg1"/>
                </a:solidFill>
                <a:effectLst/>
                <a:hlinkClick r:id="rId4">
                  <a:extLst>
                    <a:ext uri="{A12FA001-AC4F-418D-AE19-62706E023703}">
                      <ahyp:hlinkClr xmlns:ahyp="http://schemas.microsoft.com/office/drawing/2018/hyperlinkcolor" val="tx"/>
                    </a:ext>
                  </a:extLst>
                </a:hlinkClick>
              </a:rPr>
              <a:t>Python 3.10</a:t>
            </a:r>
            <a:r>
              <a:rPr lang="en-US" b="0" i="0" u="none" strike="noStrike" dirty="0">
                <a:solidFill>
                  <a:schemeClr val="bg1"/>
                </a:solidFill>
                <a:effectLst/>
                <a:latin typeface="-webkit-standard"/>
              </a:rPr>
              <a:t>. </a:t>
            </a:r>
            <a:r>
              <a:rPr lang="en-US" b="0" i="0" u="none" strike="noStrike" dirty="0">
                <a:solidFill>
                  <a:srgbClr val="000000"/>
                </a:solidFill>
                <a:effectLst/>
                <a:latin typeface="-webkit-standard"/>
              </a:rPr>
              <a:t>Glue 4.0 gives you the latest Spark and Python releases so you can develop, run, and scale your data integration workloads and get insights faster.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i="0" u="none" strike="noStrike" dirty="0">
              <a:solidFill>
                <a:srgbClr val="000000"/>
              </a:solidFill>
              <a:effectLst/>
              <a:latin typeface="-webkit-standard"/>
            </a:endParaRPr>
          </a:p>
          <a:p>
            <a:pPr marL="0" marR="0">
              <a:spcBef>
                <a:spcPts val="1000"/>
              </a:spcBef>
              <a:spcAft>
                <a:spcPts val="0"/>
              </a:spcAft>
            </a:pPr>
            <a:r>
              <a:rPr lang="en-US" sz="1200" dirty="0">
                <a:effectLst/>
                <a:latin typeface="Amazon Ember Light" panose="020B0403020204020204" pitchFamily="34" charset="0"/>
                <a:ea typeface="Times New Roman" panose="02020603050405020304" pitchFamily="18" charset="0"/>
              </a:rPr>
              <a:t>With Redshift integration, data engineers and scientists using Amazon EMR or Amazon SageMaker can instantly access data  in Redshift with high performance and transactional consistency. </a:t>
            </a:r>
          </a:p>
          <a:p>
            <a:pPr marL="0" marR="0">
              <a:spcBef>
                <a:spcPts val="1000"/>
              </a:spcBef>
              <a:spcAft>
                <a:spcPts val="0"/>
              </a:spcAft>
            </a:pPr>
            <a:r>
              <a:rPr lang="en-US" sz="1200" dirty="0">
                <a:effectLst/>
                <a:latin typeface="Amazon Ember Light" panose="020B040302020402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1000"/>
              </a:spcBef>
              <a:spcAft>
                <a:spcPts val="0"/>
              </a:spcAft>
            </a:pPr>
            <a:r>
              <a:rPr lang="en-US" sz="1200" dirty="0">
                <a:effectLst/>
                <a:latin typeface="Amazon Ember Light" panose="020B0403020204020204" pitchFamily="34" charset="0"/>
                <a:ea typeface="Times New Roman" panose="02020603050405020304" pitchFamily="18" charset="0"/>
              </a:rPr>
              <a:t>We are seeing queries running up to 10X faster in TPC-DS benchmark at 3TB scale.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TRANSITION: We offer more than one data integration engines</a:t>
            </a:r>
            <a:endParaRPr lang="en-US" b="0" i="0" u="none" strike="noStrike" dirty="0">
              <a:solidFill>
                <a:srgbClr val="000000"/>
              </a:solidFill>
              <a:effectLst/>
              <a:latin typeface="-webkit-standard"/>
            </a:endParaRPr>
          </a:p>
        </p:txBody>
      </p:sp>
      <p:sp>
        <p:nvSpPr>
          <p:cNvPr id="4" name="Slide Number Placeholder 3"/>
          <p:cNvSpPr>
            <a:spLocks noGrp="1"/>
          </p:cNvSpPr>
          <p:nvPr>
            <p:ph type="sldNum" sz="quarter" idx="5"/>
          </p:nvPr>
        </p:nvSpPr>
        <p:spPr/>
        <p:txBody>
          <a:bodyPr/>
          <a:lstStyle/>
          <a:p>
            <a:fld id="{A3D89E5F-BEEF-42A1-A57B-E5A736D51194}" type="slidenum">
              <a:rPr lang="en-US" smtClean="0"/>
              <a:pPr/>
              <a:t>30</a:t>
            </a:fld>
            <a:endParaRPr lang="en-US"/>
          </a:p>
        </p:txBody>
      </p:sp>
    </p:spTree>
    <p:extLst>
      <p:ext uri="{BB962C8B-B14F-4D97-AF65-F5344CB8AC3E}">
        <p14:creationId xmlns:p14="http://schemas.microsoft.com/office/powerpoint/2010/main" val="966578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1BF4712-9808-2209-6013-D363EDC4EB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This feature removes the need to install a separate connector and reduces the configuration steps required to use these frameworks in AWS Glue with Apache Spark jobs.</a:t>
            </a:r>
          </a:p>
          <a:p>
            <a:br>
              <a:rPr lang="en-US" dirty="0"/>
            </a:br>
            <a:endParaRPr lang="en-US" dirty="0"/>
          </a:p>
          <a:p>
            <a:r>
              <a:rPr lang="en-US" dirty="0"/>
              <a:t>As with all native libraries, Glue will upgrade the version periodically along with Glue versions, specifically with Glue v4.0 we now support the latest versions of :</a:t>
            </a:r>
          </a:p>
          <a:p>
            <a:endParaRPr lang="en-US" dirty="0"/>
          </a:p>
          <a:p>
            <a:r>
              <a:rPr lang="en-US" sz="1200" dirty="0"/>
              <a:t> Apache </a:t>
            </a:r>
            <a:r>
              <a:rPr lang="en-US" sz="1200" dirty="0" err="1"/>
              <a:t>Hudi</a:t>
            </a:r>
            <a:r>
              <a:rPr lang="en-US" sz="1200" dirty="0"/>
              <a:t> 0.12.0              </a:t>
            </a:r>
            <a:r>
              <a:rPr lang="en-US" sz="1200" b="1" dirty="0"/>
              <a:t>Delta Lake 2.1.0</a:t>
            </a:r>
            <a:r>
              <a:rPr lang="en-US" sz="1200" dirty="0"/>
              <a:t>             </a:t>
            </a:r>
            <a:r>
              <a:rPr lang="en-US" sz="1200" b="1" dirty="0"/>
              <a:t>Apache Iceberg 1.0.0</a:t>
            </a:r>
            <a:br>
              <a:rPr lang="en-US" dirty="0"/>
            </a:br>
            <a:endParaRPr lang="en-US" dirty="0"/>
          </a:p>
          <a:p>
            <a:endParaRPr lang="en-US" sz="1200" dirty="0">
              <a:solidFill>
                <a:schemeClr val="accent5"/>
              </a:solidFill>
            </a:endParaRPr>
          </a:p>
          <a:p>
            <a:r>
              <a:rPr lang="en-US" sz="1200" dirty="0">
                <a:solidFill>
                  <a:schemeClr val="accent5"/>
                </a:solidFill>
              </a:rPr>
              <a:t>We recognize that open source versions will continue to be updated next year; which means in some cases before Glue’s next version update is available, users can override built-in library versions with their own.</a:t>
            </a:r>
          </a:p>
          <a:p>
            <a:endParaRPr lang="en-US" sz="1200" dirty="0">
              <a:solidFill>
                <a:schemeClr val="accent5"/>
              </a:solidFill>
            </a:endParaRPr>
          </a:p>
          <a:p>
            <a:r>
              <a:rPr lang="en-US" sz="1200" dirty="0">
                <a:solidFill>
                  <a:schemeClr val="accent5"/>
                </a:solidFill>
              </a:rPr>
              <a:t>TRANSITION</a:t>
            </a:r>
          </a:p>
          <a:p>
            <a:r>
              <a:rPr lang="en-US" sz="1200" dirty="0">
                <a:solidFill>
                  <a:schemeClr val="accent5"/>
                </a:solidFill>
              </a:rPr>
              <a:t>Next section Job Authoring</a:t>
            </a:r>
          </a:p>
          <a:p>
            <a:endParaRPr lang="en-US" sz="1200" dirty="0">
              <a:solidFill>
                <a:schemeClr val="accent5"/>
              </a:solidFill>
            </a:endParaRPr>
          </a:p>
          <a:p>
            <a:endParaRPr lang="en-US" sz="1200" dirty="0">
              <a:solidFill>
                <a:schemeClr val="accent5"/>
              </a:solidFill>
            </a:endParaRPr>
          </a:p>
          <a:p>
            <a:endParaRPr lang="en-US" sz="1200" dirty="0">
              <a:solidFill>
                <a:schemeClr val="accent5"/>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[NOTE: In all regions with Glue v3.0 (Spark 3.1.1) using the following versions.  </a:t>
            </a:r>
            <a:r>
              <a:rPr lang="en-US" sz="1200" dirty="0"/>
              <a:t>Apache </a:t>
            </a:r>
            <a:r>
              <a:rPr lang="en-US" sz="1200" dirty="0" err="1"/>
              <a:t>Hudi</a:t>
            </a:r>
            <a:r>
              <a:rPr lang="en-US" sz="1200" dirty="0"/>
              <a:t> 0.10.1              Delta Lake 1.0.0             Apache Iceberg 0.13.1\</a:t>
            </a:r>
            <a:endParaRPr lang="en-US" dirty="0"/>
          </a:p>
          <a:p>
            <a:endParaRPr lang="en-US" sz="1200" dirty="0">
              <a:solidFill>
                <a:schemeClr val="accent5"/>
              </a:solidFill>
            </a:endParaRPr>
          </a:p>
        </p:txBody>
      </p:sp>
    </p:spTree>
    <p:extLst>
      <p:ext uri="{BB962C8B-B14F-4D97-AF65-F5344CB8AC3E}">
        <p14:creationId xmlns:p14="http://schemas.microsoft.com/office/powerpoint/2010/main" val="3341180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dirty="0"/>
              <a:t>We will be addressing a series of topics today:</a:t>
            </a:r>
          </a:p>
          <a:p>
            <a:pPr marL="171450" indent="-171450">
              <a:buFont typeface="Arial" panose="020B0604020202020204" pitchFamily="34" charset="0"/>
              <a:buChar char="•"/>
            </a:pPr>
            <a:r>
              <a:rPr lang="en-US" dirty="0"/>
              <a:t>Common challenges when building data lakes or building a data mesh </a:t>
            </a:r>
          </a:p>
          <a:p>
            <a:pPr marL="171450" indent="-171450">
              <a:buFont typeface="Arial" panose="020B0604020202020204" pitchFamily="34" charset="0"/>
              <a:buChar char="•"/>
            </a:pPr>
            <a:r>
              <a:rPr lang="en-US" dirty="0"/>
              <a:t>An overview of AWS Lake Formation</a:t>
            </a:r>
          </a:p>
          <a:p>
            <a:pPr marL="171450" indent="-171450">
              <a:buFont typeface="Arial" panose="020B0604020202020204" pitchFamily="34" charset="0"/>
              <a:buChar char="•"/>
            </a:pPr>
            <a:r>
              <a:rPr lang="en-US" dirty="0"/>
              <a:t>A review of some key customer case studies</a:t>
            </a:r>
          </a:p>
          <a:p>
            <a:pPr marL="171450" indent="-171450">
              <a:buFont typeface="Arial" panose="020B0604020202020204" pitchFamily="34" charset="0"/>
              <a:buChar char="•"/>
            </a:pPr>
            <a:r>
              <a:rPr lang="en-US" dirty="0"/>
              <a:t>Open discussion of any questions you may have</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3</a:t>
            </a:fld>
            <a:endParaRPr lang="en-US" dirty="0"/>
          </a:p>
        </p:txBody>
      </p:sp>
    </p:spTree>
    <p:extLst>
      <p:ext uri="{BB962C8B-B14F-4D97-AF65-F5344CB8AC3E}">
        <p14:creationId xmlns:p14="http://schemas.microsoft.com/office/powerpoint/2010/main" val="2945853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Custom visual transform let customers define, reuse, and share business-specific ETL logic among their teams. With this new feature, data engineers can write reusable transforms for the AWS Glue visual job editor. Reusable transforms increase consistency between teams and help keep jobs up to date by minimizing duplicate effort and code.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r>
              <a:rPr lang="en-US" dirty="0"/>
              <a:t>TRANSITION:</a:t>
            </a:r>
          </a:p>
          <a:p>
            <a:endParaRPr lang="en-US" dirty="0"/>
          </a:p>
          <a:p>
            <a:r>
              <a:rPr lang="en-US" dirty="0"/>
              <a:t>In closing…</a:t>
            </a:r>
          </a:p>
        </p:txBody>
      </p:sp>
      <p:sp>
        <p:nvSpPr>
          <p:cNvPr id="4" name="Slide Number Placeholder 3"/>
          <p:cNvSpPr>
            <a:spLocks noGrp="1"/>
          </p:cNvSpPr>
          <p:nvPr>
            <p:ph type="sldNum" sz="quarter" idx="5"/>
          </p:nvPr>
        </p:nvSpPr>
        <p:spPr/>
        <p:txBody>
          <a:bodyPr/>
          <a:lstStyle/>
          <a:p>
            <a:fld id="{A3D89E5F-BEEF-42A1-A57B-E5A736D51194}" type="slidenum">
              <a:rPr lang="en-US" smtClean="0"/>
              <a:pPr/>
              <a:t>32</a:t>
            </a:fld>
            <a:endParaRPr lang="en-US"/>
          </a:p>
        </p:txBody>
      </p:sp>
    </p:spTree>
    <p:extLst>
      <p:ext uri="{BB962C8B-B14F-4D97-AF65-F5344CB8AC3E}">
        <p14:creationId xmlns:p14="http://schemas.microsoft.com/office/powerpoint/2010/main" val="2506562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rtl="0"/>
            <a:r>
              <a:rPr lang="en-US" sz="1200" u="sng" dirty="0">
                <a:hlinkClick r:id="rId3"/>
              </a:rPr>
              <a:t>1/</a:t>
            </a:r>
            <a:r>
              <a:rPr lang="en-US" sz="1200" dirty="0">
                <a:hlinkClick r:id="rId3"/>
              </a:rPr>
              <a:t>AWS Glue Studio</a:t>
            </a:r>
            <a:r>
              <a:rPr lang="en-US" sz="1200" dirty="0"/>
              <a:t> is a new visual interface for </a:t>
            </a:r>
            <a:r>
              <a:rPr lang="en-US" sz="1200" dirty="0">
                <a:hlinkClick r:id="rId4"/>
              </a:rPr>
              <a:t>AWS Glue</a:t>
            </a:r>
            <a:r>
              <a:rPr lang="en-US" sz="1200" dirty="0"/>
              <a:t> that makes it easy for extract-transform-and-load (ETL) developers to author, run, and monitor AWS Glue ETL jobs.</a:t>
            </a:r>
          </a:p>
          <a:p>
            <a:pPr rtl="0"/>
            <a:endParaRPr lang="en-US" sz="1200" dirty="0"/>
          </a:p>
          <a:p>
            <a:pPr rtl="0"/>
            <a:r>
              <a:rPr lang="en-US" sz="1200" dirty="0"/>
              <a:t>2/You can now use a simple visual interface to compose jobs that move and transform data and run them on AWS Glue. You can then use AWS Glue Studio’s job run dashboard to monitor ETL execution and ensure that your jobs are operating as intended.</a:t>
            </a:r>
          </a:p>
          <a:p>
            <a:pPr rtl="0"/>
            <a:endParaRPr lang="en-US" sz="1200" dirty="0"/>
          </a:p>
          <a:p>
            <a:pPr rtl="0"/>
            <a:r>
              <a:rPr lang="en-US" sz="1200" dirty="0"/>
              <a:t>3/AWS Glue Studio makes ETL accessible to the many users who are new to Apache Spark programming and to users who are accustomed to ETL tools with boxes-and-arrows interfaces. Without writing code, users of all experience levels can now take advantage of big data processing on AWS Glue’s serverless Apache Spark-based ETL platform. </a:t>
            </a:r>
          </a:p>
          <a:p>
            <a:pPr rtl="0"/>
            <a:endParaRPr lang="en-US" sz="1200" dirty="0"/>
          </a:p>
          <a:p>
            <a:pPr rtl="0"/>
            <a:r>
              <a:rPr lang="en-US" sz="1200" dirty="0"/>
              <a:t>4/They can also use the AWS Glue Studio job monitoring dashboard to get a global view of their ETL execution and resource usage.</a:t>
            </a:r>
          </a:p>
          <a:p>
            <a:pPr rtl="0"/>
            <a:endParaRPr lang="en-US" sz="1200" dirty="0"/>
          </a:p>
          <a:p>
            <a:pPr defTabSz="5181960" fontAlgn="auto">
              <a:spcBef>
                <a:spcPts val="0"/>
              </a:spcBef>
              <a:spcAft>
                <a:spcPts val="423"/>
              </a:spcAft>
              <a:defRPr/>
            </a:pPr>
            <a:endParaRPr lang="en-US" sz="1200"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0F74E25-A557-45B7-A614-AD8C8D22B6B6}"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2354263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rtl="0"/>
            <a:endParaRPr lang="en-US" sz="1200" dirty="0"/>
          </a:p>
          <a:p>
            <a:pPr defTabSz="1159600">
              <a:spcAft>
                <a:spcPts val="423"/>
              </a:spcAft>
              <a:defRPr/>
            </a:pPr>
            <a:br>
              <a:rPr lang="en-US" sz="1200" dirty="0"/>
            </a:br>
            <a:r>
              <a:rPr lang="en-US" sz="1200" dirty="0"/>
              <a:t>1/AWS Glue </a:t>
            </a:r>
            <a:r>
              <a:rPr lang="en-US" sz="1200" dirty="0" err="1"/>
              <a:t>DataBrew</a:t>
            </a:r>
            <a:r>
              <a:rPr lang="en-US" sz="1200" dirty="0"/>
              <a:t> makes it easy for data scientists and data analysts to clean and normalize data using a visual interface, reducing the time it takes to prepare data by up to 80%.</a:t>
            </a:r>
            <a:r>
              <a:rPr lang="en-US" sz="1200" baseline="0" dirty="0"/>
              <a:t> </a:t>
            </a:r>
            <a:r>
              <a:rPr lang="en-US" sz="1200" dirty="0"/>
              <a:t>With Glue </a:t>
            </a:r>
            <a:r>
              <a:rPr lang="en-US" sz="1200" dirty="0" err="1"/>
              <a:t>DataBrew</a:t>
            </a:r>
            <a:r>
              <a:rPr lang="en-US" sz="1200" dirty="0"/>
              <a:t>, you can visualize, clean, and normalize data directly from your data lake, data warehouses, and databases. You can choose from over 250 built-in transformations to automate data cleaning and normalization tasks, and save these transformation steps so they’re applied to new data as it comes in. You can evaluate the quality of your data by profiling it to understand data patterns and detect anomalies, all without writing a single line of code. </a:t>
            </a:r>
          </a:p>
          <a:p>
            <a:pPr defTabSz="1159600">
              <a:spcAft>
                <a:spcPts val="423"/>
              </a:spcAft>
            </a:pPr>
            <a:endParaRPr lang="en-US" sz="1200" baseline="0" dirty="0"/>
          </a:p>
          <a:p>
            <a:pPr defTabSz="1159600">
              <a:spcAft>
                <a:spcPts val="423"/>
              </a:spcAft>
            </a:pPr>
            <a:r>
              <a:rPr lang="en-US" sz="1200" baseline="0" dirty="0"/>
              <a:t>72As part of AWS Glue, Glue </a:t>
            </a:r>
            <a:r>
              <a:rPr lang="en-US" sz="1200" baseline="0" dirty="0" err="1"/>
              <a:t>DataBrew</a:t>
            </a:r>
            <a:r>
              <a:rPr lang="en-US" sz="1200" baseline="0" dirty="0"/>
              <a:t> is serverless so you don’t need to manage the infrastructure. You pay only for what you use, with no upfront commitment. You can check out the Glue </a:t>
            </a:r>
            <a:r>
              <a:rPr lang="en-US" sz="1200" baseline="0" dirty="0" err="1"/>
              <a:t>DataBrew</a:t>
            </a:r>
            <a:r>
              <a:rPr lang="en-US" sz="1200" baseline="0" dirty="0"/>
              <a:t> page on the AWS website today, and learn more from our </a:t>
            </a:r>
            <a:r>
              <a:rPr lang="en-US" sz="1200" baseline="0" dirty="0" err="1"/>
              <a:t>re:Invent</a:t>
            </a:r>
            <a:r>
              <a:rPr lang="en-US" sz="1200" baseline="0" dirty="0"/>
              <a:t> session “</a:t>
            </a:r>
            <a:r>
              <a:rPr lang="en-US" sz="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Zero-code data preparation with AWS Glue </a:t>
            </a:r>
            <a:r>
              <a:rPr lang="en-US" sz="1200" dirty="0" err="1">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DataBrew</a:t>
            </a:r>
            <a:r>
              <a:rPr lang="en-US" sz="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 </a:t>
            </a:r>
            <a:endParaRPr lang="en-US" sz="1200" dirty="0">
              <a:latin typeface="Amazon Ember" panose="02000000000000000000" pitchFamily="2" charset="0"/>
              <a:ea typeface="Amazon Ember" panose="02000000000000000000" pitchFamily="2" charset="0"/>
            </a:endParaRPr>
          </a:p>
          <a:p>
            <a:pPr rtl="0"/>
            <a:endParaRPr lang="en-US" sz="1200" dirty="0"/>
          </a:p>
          <a:p>
            <a:pPr defTabSz="5181960" fontAlgn="auto">
              <a:spcBef>
                <a:spcPts val="0"/>
              </a:spcBef>
              <a:spcAft>
                <a:spcPts val="423"/>
              </a:spcAft>
              <a:defRPr/>
            </a:pPr>
            <a:r>
              <a:rPr lang="en-US" sz="1200" b="1" dirty="0"/>
              <a:t>TRANSITION: </a:t>
            </a:r>
            <a:r>
              <a:rPr lang="en-US" sz="1200" b="0" dirty="0"/>
              <a:t>Besides the business analysts and data scientists, there are also data engineers who prefer to use Glue in a different interface. </a:t>
            </a: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0F74E25-A557-45B7-A614-AD8C8D22B6B6}"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973946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defTabSz="5181960" fontAlgn="auto">
              <a:spcBef>
                <a:spcPts val="0"/>
              </a:spcBef>
              <a:spcAft>
                <a:spcPts val="423"/>
              </a:spcAft>
              <a:defRPr/>
            </a:pPr>
            <a:r>
              <a:rPr lang="en-US" sz="1200" dirty="0"/>
              <a:t>That’s why we built Glue Notebooks </a:t>
            </a:r>
            <a:r>
              <a:rPr lang="en-US" sz="1200" kern="1200" dirty="0">
                <a:solidFill>
                  <a:schemeClr val="tx1"/>
                </a:solidFill>
                <a:effectLst/>
                <a:latin typeface="+mn-lt"/>
                <a:ea typeface="+mn-ea"/>
                <a:cs typeface="+mn-cs"/>
              </a:rPr>
              <a:t>for data engineers who prefer a notebook experience allowing them to clean and normalize data with a rich visual interface.</a:t>
            </a:r>
            <a:endParaRPr lang="en-US" sz="1200"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0F74E25-A557-45B7-A614-AD8C8D22B6B6}"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853344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Autoscaling, AWS Glue dynamically scales resources up and down based on your workload.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During the course of a data integration job, due to variance in data size or job stage, the compute required changes. Imagine the life of a data integration job run. It starts at t1 and ends at t10. </a:t>
            </a:r>
            <a:r>
              <a:rPr lang="en-US" sz="1200" b="1" kern="1200" dirty="0">
                <a:solidFill>
                  <a:schemeClr val="tx1"/>
                </a:solidFill>
                <a:effectLst/>
                <a:latin typeface="+mn-lt"/>
                <a:ea typeface="+mn-ea"/>
                <a:cs typeface="+mn-cs"/>
              </a:rPr>
              <a:t>Without</a:t>
            </a:r>
            <a:r>
              <a:rPr lang="en-US" sz="1200" kern="1200" dirty="0">
                <a:solidFill>
                  <a:schemeClr val="tx1"/>
                </a:solidFill>
                <a:effectLst/>
                <a:latin typeface="+mn-lt"/>
                <a:ea typeface="+mn-ea"/>
                <a:cs typeface="+mn-cs"/>
              </a:rPr>
              <a:t> Autoscaling, you would specify the number of workers upfront, and AWS Glue's engine allocates the capacity for the entirety of the job run. The area in purple is the price the you pay.</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With Autoscaling, your job is assigned workers only when needed. As the job progresses, and it goes through advanced transforms, AWS Glue adds and removes resources depending on how much it can split up the workload. You no longer need to worry about over-provisioning resources, spend time optimizing the number of workers, or pay for idle resources. AWS Glue Autoscaling frees Data Engineers’ time, reduces compute costs and allows them to focus on deriving value out of their data.</a:t>
            </a:r>
            <a:br>
              <a:rPr lang="en-US" dirty="0"/>
            </a:br>
            <a:br>
              <a:rPr lang="en-US" dirty="0"/>
            </a:br>
            <a:r>
              <a:rPr lang="en-US" sz="1200" kern="1200" dirty="0">
                <a:solidFill>
                  <a:schemeClr val="tx1"/>
                </a:solidFill>
                <a:effectLst/>
                <a:latin typeface="+mn-lt"/>
                <a:ea typeface="+mn-ea"/>
                <a:cs typeface="+mn-cs"/>
              </a:rPr>
              <a:t>Moving data into your data lake is just the first step – the next challenge is ensuring your data engineers have the right tools to interact with that data.</a:t>
            </a:r>
            <a:br>
              <a:rPr lang="en-US" dirty="0"/>
            </a:br>
            <a:endParaRPr lang="en-US" dirty="0"/>
          </a:p>
        </p:txBody>
      </p:sp>
    </p:spTree>
    <p:extLst>
      <p:ext uri="{BB962C8B-B14F-4D97-AF65-F5344CB8AC3E}">
        <p14:creationId xmlns:p14="http://schemas.microsoft.com/office/powerpoint/2010/main" val="2783573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Businesses struggle to identify sensitive information in their data - like tax ID numbers, names, and medical information.</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Finding sensitive data in data lakes is like finding a needle in an increasingly large haystack. First, your data volume is always increasing. Next, sensitive data can be found anywhere. Finally, it’s hard. We need to build high fidelity techniques to detect all types of sensitive data in the pipeline and in the data lake.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To help you define, detect,  and process sensitive data, we are announcing the General Availability of Sensitive Data Detection in AWS Glue.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AWS Glue Sensitive Data Detection can identify sensitive data while it’s still in your data pipeline, so you can </a:t>
            </a:r>
            <a:r>
              <a:rPr lang="en-US" sz="1200" b="1" kern="1200" dirty="0">
                <a:solidFill>
                  <a:schemeClr val="tx1"/>
                </a:solidFill>
                <a:effectLst/>
                <a:latin typeface="+mn-lt"/>
                <a:ea typeface="+mn-ea"/>
                <a:cs typeface="+mn-cs"/>
              </a:rPr>
              <a:t>prevent</a:t>
            </a:r>
            <a:r>
              <a:rPr lang="en-US" sz="1200" kern="1200" dirty="0">
                <a:solidFill>
                  <a:schemeClr val="tx1"/>
                </a:solidFill>
                <a:effectLst/>
                <a:latin typeface="+mn-lt"/>
                <a:ea typeface="+mn-ea"/>
                <a:cs typeface="+mn-cs"/>
              </a:rPr>
              <a:t> that data from landing in your data lake. It can also pinpoint the locations of sensitive data already IN your data lake, so you can delete, redact, replace, or report on that data.</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works at scale - and is serverless - so Sensitive Data Detection has never been easier or more cost-effective. </a:t>
            </a:r>
            <a:endParaRPr lang="en-US" dirty="0"/>
          </a:p>
        </p:txBody>
      </p:sp>
    </p:spTree>
    <p:extLst>
      <p:ext uri="{BB962C8B-B14F-4D97-AF65-F5344CB8AC3E}">
        <p14:creationId xmlns:p14="http://schemas.microsoft.com/office/powerpoint/2010/main" val="3363655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1/Companies need a data strategy that enables them to put their vast amounts of data to work to make better, more informed decisions, respond faster to the unexpected, look around corners, improve efficiencies, and uncover new opportunities.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0F74E25-A557-45B7-A614-AD8C8D22B6B6}" type="slidenum">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1347605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r>
              <a:rPr lang="en-US" sz="1100" kern="1200" dirty="0">
                <a:solidFill>
                  <a:schemeClr val="tx1"/>
                </a:solidFill>
                <a:effectLst/>
                <a:latin typeface="Amazon Ember" panose="020B0603020204020204" pitchFamily="34" charset="0"/>
                <a:ea typeface="+mn-ea"/>
                <a:cs typeface="+mn-cs"/>
              </a:rPr>
              <a:t>1/Data volumes are increasing at an unprecedented rate, exploding from terabytes to petabytes and sometimes exabytes of data. Traditional on-premises data analytics approaches can’t handle these data volumes because they don’t scale well enough and are too expensive.</a:t>
            </a:r>
          </a:p>
          <a:p>
            <a:endParaRPr lang="en-US" sz="1100" dirty="0">
              <a:latin typeface="Amazon Ember" panose="02000000000000000000" pitchFamily="2" charset="0"/>
              <a:ea typeface="Amazon Ember" panose="02000000000000000000" pitchFamily="2" charset="0"/>
            </a:endParaRPr>
          </a:p>
          <a:p>
            <a:r>
              <a:rPr lang="en-US" sz="1100" dirty="0">
                <a:latin typeface="Amazon Ember" panose="02000000000000000000" pitchFamily="2" charset="0"/>
                <a:ea typeface="Amazon Ember" panose="02000000000000000000" pitchFamily="2" charset="0"/>
              </a:rPr>
              <a:t>2/We hear from companies all the time that they are looking to extract more value from their data but struggle to capture, store, and analyze all the data generated by today’s modern and digital businesses. Data is growing exponentially. It’s coming from new sources, is increasingly diverse, and needs to be securely accessed and analyzed by any number of applications and people. </a:t>
            </a:r>
          </a:p>
          <a:p>
            <a:endParaRPr lang="en-US" sz="1100" dirty="0">
              <a:latin typeface="Amazon Ember" panose="02000000000000000000" pitchFamily="2" charset="0"/>
              <a:ea typeface="Amazon Ember" panose="02000000000000000000" pitchFamily="2" charset="0"/>
            </a:endParaRPr>
          </a:p>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endParaRPr lang="en-US" sz="1100" dirty="0">
              <a:latin typeface="Amazon Ember" panose="02000000000000000000" pitchFamily="2" charset="0"/>
              <a:ea typeface="Amazon Ember" panose="02000000000000000000" pitchFamily="2" charset="0"/>
            </a:endParaRPr>
          </a:p>
        </p:txBody>
      </p:sp>
      <p:sp>
        <p:nvSpPr>
          <p:cNvPr id="4" name="Slide Number Placeholder 3"/>
          <p:cNvSpPr>
            <a:spLocks noGrp="1"/>
          </p:cNvSpPr>
          <p:nvPr>
            <p:ph type="sldNum" sz="quarter" idx="5"/>
          </p:nvPr>
        </p:nvSpPr>
        <p:spPr/>
        <p:txBody>
          <a:bodyPr/>
          <a:lstStyle/>
          <a:p>
            <a:pPr marL="0" marR="0" lvl="0" indent="0" algn="ctr" defTabSz="77329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000" b="0" i="0" u="none" strike="noStrike" kern="1200" cap="none" spc="0" normalizeH="0" baseline="0" noProof="0">
                <a:ln>
                  <a:noFill/>
                </a:ln>
                <a:solidFill>
                  <a:prstClr val="black"/>
                </a:solidFill>
                <a:effectLst/>
                <a:uLnTx/>
                <a:uFillTx/>
                <a:latin typeface="Amazon Ember"/>
                <a:ea typeface="+mn-ea"/>
                <a:cs typeface="+mn-cs"/>
              </a:rPr>
              <a:pPr marL="0" marR="0" lvl="0" indent="0" algn="ctr" defTabSz="77329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prstClr val="black"/>
              </a:solidFill>
              <a:effectLst/>
              <a:uLnTx/>
              <a:uFillTx/>
              <a:latin typeface="Amazon Ember"/>
              <a:ea typeface="+mn-ea"/>
              <a:cs typeface="+mn-cs"/>
            </a:endParaRPr>
          </a:p>
        </p:txBody>
      </p:sp>
    </p:spTree>
    <p:extLst>
      <p:ext uri="{BB962C8B-B14F-4D97-AF65-F5344CB8AC3E}">
        <p14:creationId xmlns:p14="http://schemas.microsoft.com/office/powerpoint/2010/main" val="4264560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F1BD36-97D7-E947-9F46-469F5D1A8A28}" type="slidenum">
              <a:rPr lang="en-US" smtClean="0"/>
              <a:t>6</a:t>
            </a:fld>
            <a:endParaRPr lang="en-US" dirty="0"/>
          </a:p>
        </p:txBody>
      </p:sp>
    </p:spTree>
    <p:extLst>
      <p:ext uri="{BB962C8B-B14F-4D97-AF65-F5344CB8AC3E}">
        <p14:creationId xmlns:p14="http://schemas.microsoft.com/office/powerpoint/2010/main" val="3082788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a:spLocks noGrp="1" noRot="1" noChangeAspect="1"/>
          </p:cNvSpPr>
          <p:nvPr>
            <p:ph type="sldImg"/>
          </p:nvPr>
        </p:nvSpPr>
        <p:spPr>
          <a:xfrm>
            <a:off x="376238" y="693738"/>
            <a:ext cx="6162675" cy="3467100"/>
          </a:xfrm>
          <a:prstGeom prst="rect">
            <a:avLst/>
          </a:prstGeom>
        </p:spPr>
        <p:txBody>
          <a:bodyPr/>
          <a:lstStyle/>
          <a:p>
            <a:endParaRPr/>
          </a:p>
        </p:txBody>
      </p:sp>
      <p:sp>
        <p:nvSpPr>
          <p:cNvPr id="953" name="Shape 953"/>
          <p:cNvSpPr>
            <a:spLocks noGrp="1"/>
          </p:cNvSpPr>
          <p:nvPr>
            <p:ph type="body" sz="quarter" idx="1"/>
          </p:nvPr>
        </p:nvSpPr>
        <p:spPr>
          <a:xfrm>
            <a:off x="922020" y="4391660"/>
            <a:ext cx="5071110" cy="4160520"/>
          </a:xfrm>
          <a:prstGeom prst="rect">
            <a:avLst/>
          </a:prstGeom>
        </p:spPr>
        <p:txBody>
          <a:bodyPr lIns="92309" tIns="46154" rIns="92309" bIns="46154"/>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mazon Ember Regular" charset="0"/>
              <a:ea typeface="+mn-ea"/>
              <a:cs typeface="+mn-cs"/>
            </a:endParaRPr>
          </a:p>
        </p:txBody>
      </p:sp>
      <p:sp>
        <p:nvSpPr>
          <p:cNvPr id="2" name="Footer Placeholder 1">
            <a:extLst>
              <a:ext uri="{FF2B5EF4-FFF2-40B4-BE49-F238E27FC236}">
                <a16:creationId xmlns:a16="http://schemas.microsoft.com/office/drawing/2014/main" id="{AB340A4C-229F-E741-B7B2-036761F3FCBC}"/>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EA70C74C-CD9F-954C-9EB0-AC3BC97952B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81144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82202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Customers use Glue to modernize their data platforms by moving off of legacy tools and to use purpose-built storage and compute for their data analysis, reducing their time and cost to value.</a:t>
            </a:r>
          </a:p>
          <a:p>
            <a:pPr marL="171450" lvl="0" indent="-171450">
              <a:buFont typeface="Arial" panose="020B0604020202020204" pitchFamily="34" charset="0"/>
              <a:buChar char="•"/>
            </a:pPr>
            <a:r>
              <a:rPr lang="en-US" dirty="0"/>
              <a:t>They adopt the Glue Data Catalog for its comprehensive integrations and automation, which gives them the flexibility to use the right tool for the job in their analytics stack.</a:t>
            </a:r>
          </a:p>
          <a:p>
            <a:pPr marL="171450" lvl="0" indent="-171450">
              <a:buFont typeface="Arial" panose="020B0604020202020204" pitchFamily="34" charset="0"/>
              <a:buChar char="•"/>
            </a:pPr>
            <a:r>
              <a:rPr lang="en-US" dirty="0"/>
              <a:t>Glue also lets them consolidate complex data architectures using a single tool that handles small and large scale seamlessly as well as batch and streaming workloads.</a:t>
            </a:r>
          </a:p>
          <a:p>
            <a:pPr marL="171450" lvl="0" indent="-171450">
              <a:buFont typeface="Arial" panose="020B0604020202020204" pitchFamily="34" charset="0"/>
              <a:buChar char="•"/>
            </a:pPr>
            <a:r>
              <a:rPr lang="en-US" dirty="0"/>
              <a:t>Finally, they adopt glue because it simplifies the process of preparing data for complex machine learning training and inference workloads.</a:t>
            </a:r>
          </a:p>
          <a:p>
            <a:pPr marL="171450" lvl="0" indent="-171450">
              <a:buFont typeface="Arial" panose="020B0604020202020204" pitchFamily="34" charset="0"/>
              <a:buChar char="•"/>
            </a:pPr>
            <a:r>
              <a:rPr lang="en-US" dirty="0"/>
              <a:t>Transition: The first example of this is </a:t>
            </a:r>
            <a:r>
              <a:rPr lang="en-US" dirty="0" err="1"/>
              <a:t>iBotta</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673464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731520" y="497207"/>
            <a:ext cx="13167360" cy="642637"/>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a:xfrm>
            <a:off x="1005840" y="8343901"/>
            <a:ext cx="3291840" cy="438150"/>
          </a:xfrm>
          <a:prstGeom prst="rect">
            <a:avLst/>
          </a:prstGeom>
        </p:spPr>
        <p:txBody>
          <a:bodyPr/>
          <a:lstStyle/>
          <a:p>
            <a:fld id="{8B818714-7893-4A3A-9130-79EF6BF69A14}" type="datetimeFigureOut">
              <a:rPr lang="en-US" smtClean="0"/>
              <a:pPr/>
              <a:t>1/6/2023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a:xfrm>
            <a:off x="4846320" y="8343901"/>
            <a:ext cx="4937760" cy="438150"/>
          </a:xfrm>
          <a:prstGeom prst="rect">
            <a:avLst/>
          </a:prstGeom>
        </p:spPr>
        <p:txBody>
          <a:bodyPr/>
          <a:lstStyle/>
          <a:p>
            <a:endParaRPr lang="en-US"/>
          </a:p>
        </p:txBody>
      </p:sp>
      <p:sp>
        <p:nvSpPr>
          <p:cNvPr id="8" name="Rectangle 7">
            <a:extLst>
              <a:ext uri="{FF2B5EF4-FFF2-40B4-BE49-F238E27FC236}">
                <a16:creationId xmlns:a16="http://schemas.microsoft.com/office/drawing/2014/main" id="{822D5BAC-6B89-7A32-674C-198DD5A8DAB9}"/>
              </a:ext>
            </a:extLst>
          </p:cNvPr>
          <p:cNvSpPr/>
          <p:nvPr userDrawn="1"/>
        </p:nvSpPr>
        <p:spPr bwMode="auto">
          <a:xfrm rot="5400000">
            <a:off x="-4012604" y="4012606"/>
            <a:ext cx="8229601" cy="204396"/>
          </a:xfrm>
          <a:prstGeom prst="rect">
            <a:avLst/>
          </a:prstGeom>
          <a:gradFill>
            <a:gsLst>
              <a:gs pos="72000">
                <a:schemeClr val="accent3"/>
              </a:gs>
              <a:gs pos="49000">
                <a:schemeClr val="accent2"/>
              </a:gs>
              <a:gs pos="24000">
                <a:schemeClr val="accent4"/>
              </a:gs>
              <a:gs pos="0">
                <a:schemeClr val="accent1"/>
              </a:gs>
              <a:gs pos="100000">
                <a:srgbClr val="222E3E"/>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2623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731520" y="2054165"/>
            <a:ext cx="13167360" cy="2605521"/>
          </a:xfrm>
          <a:prstGeom prst="rect">
            <a:avLst/>
          </a:prstGeom>
        </p:spPr>
        <p:txBody>
          <a:bodyPr/>
          <a:lstStyle>
            <a:lvl1pPr marL="0" indent="0">
              <a:buNone/>
              <a:defRPr/>
            </a:lvl1pPr>
            <a:lvl2pPr marL="274320" indent="0">
              <a:buNone/>
              <a:defRPr/>
            </a:lvl2pPr>
            <a:lvl3pPr marL="603504" indent="0">
              <a:buNone/>
              <a:defRPr/>
            </a:lvl3pPr>
            <a:lvl4pPr marL="932688" indent="0">
              <a:buNone/>
              <a:defRPr/>
            </a:lvl4pPr>
            <a:lvl5pPr marL="1261872" indent="0">
              <a:buNone/>
              <a:defRPr/>
            </a:lvl5pPr>
          </a:lstStyle>
          <a:p>
            <a:pPr lvl="0"/>
            <a:r>
              <a:rPr lang="en-US" dirty="0"/>
              <a:t>Type here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7352855-A88A-C84A-B616-146B5A6AA6B6}"/>
              </a:ext>
            </a:extLst>
          </p:cNvPr>
          <p:cNvSpPr>
            <a:spLocks noGrp="1"/>
          </p:cNvSpPr>
          <p:nvPr>
            <p:ph type="sldNum" sz="quarter" idx="16"/>
          </p:nvPr>
        </p:nvSpPr>
        <p:spPr/>
        <p:txBody>
          <a:bodyPr/>
          <a:lstStyle/>
          <a:p>
            <a:fld id="{7834CDD4-D76F-4459-B025-0310E913C243}" type="slidenum">
              <a:rPr lang="en-US" smtClean="0"/>
              <a:pPr/>
              <a:t>‹#›</a:t>
            </a:fld>
            <a:endParaRPr lang="en-US"/>
          </a:p>
        </p:txBody>
      </p:sp>
      <p:sp>
        <p:nvSpPr>
          <p:cNvPr id="5" name="Content Placeholder 4">
            <a:extLst>
              <a:ext uri="{FF2B5EF4-FFF2-40B4-BE49-F238E27FC236}">
                <a16:creationId xmlns:a16="http://schemas.microsoft.com/office/drawing/2014/main" id="{2509D6C7-CB5D-486C-B82B-B7E763A529A7}"/>
              </a:ext>
            </a:extLst>
          </p:cNvPr>
          <p:cNvSpPr>
            <a:spLocks noGrp="1"/>
          </p:cNvSpPr>
          <p:nvPr>
            <p:ph sz="quarter" idx="17"/>
          </p:nvPr>
        </p:nvSpPr>
        <p:spPr>
          <a:xfrm>
            <a:off x="2103120" y="422910"/>
            <a:ext cx="1097280" cy="156029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6966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2605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25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_Bleed_Image">
    <p:bg>
      <p:bgRef idx="1001">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0174B360-4DA4-6744-ACFC-7DB49D4F8E72}"/>
              </a:ext>
            </a:extLst>
          </p:cNvPr>
          <p:cNvSpPr>
            <a:spLocks noGrp="1"/>
          </p:cNvSpPr>
          <p:nvPr>
            <p:ph type="pic" sz="quarter" idx="10"/>
          </p:nvPr>
        </p:nvSpPr>
        <p:spPr>
          <a:xfrm>
            <a:off x="0" y="1"/>
            <a:ext cx="14630400" cy="557717"/>
          </a:xfrm>
          <a:prstGeom prst="rect">
            <a:avLst/>
          </a:prstGeom>
        </p:spPr>
        <p:txBody>
          <a:bodyPr/>
          <a:lstStyle>
            <a:lvl1pPr>
              <a:defRPr>
                <a:solidFill>
                  <a:schemeClr val="tx2"/>
                </a:solidFill>
              </a:defRPr>
            </a:lvl1pPr>
          </a:lstStyle>
          <a:p>
            <a:endParaRPr lang="en-US"/>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2"/>
                </a:solidFill>
              </a:defRPr>
            </a:lvl1pPr>
          </a:lstStyle>
          <a:p>
            <a:r>
              <a:rPr lang="en-US"/>
              <a:t>Click to edit Master title style</a:t>
            </a:r>
          </a:p>
        </p:txBody>
      </p:sp>
    </p:spTree>
    <p:extLst>
      <p:ext uri="{BB962C8B-B14F-4D97-AF65-F5344CB8AC3E}">
        <p14:creationId xmlns:p14="http://schemas.microsoft.com/office/powerpoint/2010/main" val="355903964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98DC349E-6665-43D9-A78E-58509FAE959E}"/>
              </a:ext>
            </a:extLst>
          </p:cNvPr>
          <p:cNvSpPr>
            <a:spLocks noGrp="1"/>
          </p:cNvSpPr>
          <p:nvPr>
            <p:ph type="body" sz="quarter" idx="10" hasCustomPrompt="1"/>
          </p:nvPr>
        </p:nvSpPr>
        <p:spPr>
          <a:xfrm>
            <a:off x="320040" y="1182187"/>
            <a:ext cx="13990320" cy="313932"/>
          </a:xfrm>
        </p:spPr>
        <p:txBody>
          <a:bodyPr lIns="109728"/>
          <a:lstStyle>
            <a:lvl1pPr marL="0" indent="0">
              <a:lnSpc>
                <a:spcPct val="100000"/>
              </a:lnSpc>
              <a:buNone/>
              <a:defRPr sz="1440" b="1" cap="all" spc="360" baseline="0">
                <a:solidFill>
                  <a:schemeClr val="accent1"/>
                </a:solidFill>
              </a:defRPr>
            </a:lvl1pPr>
          </a:lstStyle>
          <a:p>
            <a:pPr lvl="0"/>
            <a:r>
              <a:rPr lang="en-US" dirty="0"/>
              <a:t>Enter subtitle here</a:t>
            </a:r>
          </a:p>
        </p:txBody>
      </p:sp>
    </p:spTree>
    <p:extLst>
      <p:ext uri="{BB962C8B-B14F-4D97-AF65-F5344CB8AC3E}">
        <p14:creationId xmlns:p14="http://schemas.microsoft.com/office/powerpoint/2010/main" val="364306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6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395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624145"/>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5" y="7683902"/>
            <a:ext cx="7115490" cy="172355"/>
          </a:xfrm>
          <a:prstGeom prst="rect">
            <a:avLst/>
          </a:prstGeom>
          <a:noFill/>
        </p:spPr>
        <p:txBody>
          <a:bodyPr wrap="square" lIns="0" tIns="0" rIns="0" bIns="0" rtlCol="0">
            <a:spAutoFit/>
          </a:bodyPr>
          <a:lstStyle/>
          <a:p>
            <a:pPr marL="0" marR="0" indent="0" algn="l" defTabSz="731502"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3349614" y="7531058"/>
            <a:ext cx="709192" cy="424103"/>
          </a:xfrm>
          <a:prstGeom prst="rect">
            <a:avLst/>
          </a:prstGeom>
        </p:spPr>
      </p:pic>
    </p:spTree>
    <p:extLst>
      <p:ext uri="{BB962C8B-B14F-4D97-AF65-F5344CB8AC3E}">
        <p14:creationId xmlns:p14="http://schemas.microsoft.com/office/powerpoint/2010/main" val="109598827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6BA1DA-832A-8D49-BF15-9D95BA7476F2}"/>
              </a:ext>
            </a:extLst>
          </p:cNvPr>
          <p:cNvSpPr/>
          <p:nvPr userDrawn="1"/>
        </p:nvSpPr>
        <p:spPr>
          <a:xfrm>
            <a:off x="0" y="-1865"/>
            <a:ext cx="14630400" cy="82296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2520" dirty="0" err="1">
              <a:solidFill>
                <a:schemeClr val="tx1"/>
              </a:solidFill>
            </a:endParaRPr>
          </a:p>
        </p:txBody>
      </p:sp>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731518" y="2431414"/>
            <a:ext cx="7753199" cy="908556"/>
          </a:xfrm>
        </p:spPr>
        <p:txBody>
          <a:bodyPr wrap="square" anchor="t" anchorCtr="0"/>
          <a:lstStyle>
            <a:lvl1pPr algn="l">
              <a:defRPr sz="576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731517" y="3303271"/>
            <a:ext cx="7753198" cy="642637"/>
          </a:xfrm>
        </p:spPr>
        <p:txBody>
          <a:bodyPr wrap="square"/>
          <a:lstStyle>
            <a:lvl1pPr marL="0" indent="0" algn="l">
              <a:spcAft>
                <a:spcPts val="0"/>
              </a:spcAft>
              <a:buFont typeface="Arial" panose="020B0604020202020204" pitchFamily="34" charset="0"/>
              <a:buNone/>
              <a:defRPr sz="3840" b="0" i="0" cap="none" spc="0" baseline="0">
                <a:solidFill>
                  <a:schemeClr val="bg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731518" y="2065642"/>
            <a:ext cx="7772402" cy="291747"/>
          </a:xfrm>
        </p:spPr>
        <p:txBody>
          <a:bodyPr wrap="square"/>
          <a:lstStyle>
            <a:lvl1pPr marL="0" indent="0">
              <a:spcAft>
                <a:spcPts val="0"/>
              </a:spcAft>
              <a:buNone/>
              <a:defRPr sz="1440" b="1" i="0" cap="all" spc="36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753034" y="7667776"/>
            <a:ext cx="2292614" cy="203133"/>
          </a:xfrm>
          <a:prstGeom prst="rect">
            <a:avLst/>
          </a:prstGeom>
          <a:noFill/>
        </p:spPr>
        <p:txBody>
          <a:bodyPr wrap="none" rtlCol="0">
            <a:spAutoFit/>
          </a:bodyPr>
          <a:lstStyle/>
          <a:p>
            <a:pPr algn="ctr"/>
            <a:r>
              <a:rPr lang="en-US" sz="720" baseline="0" dirty="0">
                <a:solidFill>
                  <a:schemeClr val="bg1"/>
                </a:solidFill>
              </a:rPr>
              <a:t>© 2022, Amazon Web Services, Inc. or its affiliates.</a:t>
            </a:r>
          </a:p>
        </p:txBody>
      </p:sp>
    </p:spTree>
    <p:extLst>
      <p:ext uri="{BB962C8B-B14F-4D97-AF65-F5344CB8AC3E}">
        <p14:creationId xmlns:p14="http://schemas.microsoft.com/office/powerpoint/2010/main" val="420440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457199" y="1783080"/>
            <a:ext cx="6572250" cy="3481274"/>
          </a:xfrm>
        </p:spPr>
        <p:txBody>
          <a:bodyPr/>
          <a:lstStyle>
            <a:lvl1pPr marL="0" indent="0">
              <a:spcAft>
                <a:spcPts val="2160"/>
              </a:spcAft>
              <a:buNone/>
              <a:defRPr/>
            </a:lvl1pPr>
            <a:lvl2pPr marL="342900" indent="0">
              <a:spcAft>
                <a:spcPts val="2160"/>
              </a:spcAft>
              <a:buNone/>
              <a:defRPr/>
            </a:lvl2pPr>
            <a:lvl3pPr marL="754380" indent="0">
              <a:spcAft>
                <a:spcPts val="2160"/>
              </a:spcAft>
              <a:buNone/>
              <a:defRPr/>
            </a:lvl3pPr>
            <a:lvl4pPr marL="1097280" indent="0">
              <a:spcAft>
                <a:spcPts val="2160"/>
              </a:spcAft>
              <a:buNone/>
              <a:defRPr/>
            </a:lvl4pPr>
            <a:lvl5pPr marL="1371600" indent="0">
              <a:spcAft>
                <a:spcPts val="216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7600949" y="1783080"/>
            <a:ext cx="6572250" cy="3481274"/>
          </a:xfrm>
        </p:spPr>
        <p:txBody>
          <a:bodyPr/>
          <a:lstStyle>
            <a:lvl1pPr marL="0" indent="0">
              <a:spcAft>
                <a:spcPts val="2160"/>
              </a:spcAft>
              <a:buNone/>
              <a:defRPr/>
            </a:lvl1pPr>
            <a:lvl2pPr marL="342900" indent="0">
              <a:spcAft>
                <a:spcPts val="2160"/>
              </a:spcAft>
              <a:buNone/>
              <a:defRPr/>
            </a:lvl2pPr>
            <a:lvl3pPr marL="754380" indent="0">
              <a:spcAft>
                <a:spcPts val="2160"/>
              </a:spcAft>
              <a:buNone/>
              <a:defRPr/>
            </a:lvl3pPr>
            <a:lvl4pPr marL="1097280" indent="0">
              <a:spcAft>
                <a:spcPts val="2160"/>
              </a:spcAft>
              <a:buNone/>
              <a:defRPr/>
            </a:lvl4pPr>
            <a:lvl5pPr marL="1371600" indent="0">
              <a:spcAft>
                <a:spcPts val="216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557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1">
    <p:spTree>
      <p:nvGrpSpPr>
        <p:cNvPr id="1" name=""/>
        <p:cNvGrpSpPr/>
        <p:nvPr/>
      </p:nvGrpSpPr>
      <p:grpSpPr>
        <a:xfrm>
          <a:off x="0" y="0"/>
          <a:ext cx="0" cy="0"/>
          <a:chOff x="0" y="0"/>
          <a:chExt cx="0" cy="0"/>
        </a:xfrm>
      </p:grpSpPr>
      <p:sp>
        <p:nvSpPr>
          <p:cNvPr id="2" name="Title 1"/>
          <p:cNvSpPr>
            <a:spLocks noGrp="1"/>
          </p:cNvSpPr>
          <p:nvPr>
            <p:ph type="title"/>
          </p:nvPr>
        </p:nvSpPr>
        <p:spPr>
          <a:xfrm>
            <a:off x="735178" y="542611"/>
            <a:ext cx="13304018" cy="624145"/>
          </a:xfrm>
        </p:spPr>
        <p:txBody>
          <a:bodyPr/>
          <a:lstStyle>
            <a:lvl1pPr>
              <a:defRPr>
                <a:solidFill>
                  <a:srgbClr val="015276"/>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AC6D987C-8EB8-2545-8C02-840CAA8B2F20}"/>
              </a:ext>
            </a:extLst>
          </p:cNvPr>
          <p:cNvSpPr>
            <a:spLocks noGrp="1"/>
          </p:cNvSpPr>
          <p:nvPr>
            <p:ph type="sldNum" sz="quarter" idx="20"/>
          </p:nvPr>
        </p:nvSpPr>
        <p:spPr/>
        <p:txBody>
          <a:bodyPr/>
          <a:lstStyle>
            <a:lvl1pPr>
              <a:defRPr/>
            </a:lvl1pPr>
          </a:lstStyle>
          <a:p>
            <a:pPr>
              <a:defRPr/>
            </a:pPr>
            <a:fld id="{4C770A0C-B62A-4146-8E40-A3C328900C8D}" type="slidenum">
              <a:rPr lang="en-US"/>
              <a:pPr>
                <a:defRPr/>
              </a:pPr>
              <a:t>‹#›</a:t>
            </a:fld>
            <a:endParaRPr lang="en-US"/>
          </a:p>
        </p:txBody>
      </p:sp>
    </p:spTree>
    <p:extLst>
      <p:ext uri="{BB962C8B-B14F-4D97-AF65-F5344CB8AC3E}">
        <p14:creationId xmlns:p14="http://schemas.microsoft.com/office/powerpoint/2010/main" val="1480383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457199" y="1783080"/>
            <a:ext cx="13715999" cy="3015890"/>
          </a:xfrm>
        </p:spPr>
        <p:txBody>
          <a:bodyPr/>
          <a:lstStyle>
            <a:lvl1pPr marL="0" indent="0">
              <a:spcAft>
                <a:spcPts val="2160"/>
              </a:spcAft>
              <a:buNone/>
              <a:defRPr/>
            </a:lvl1pPr>
            <a:lvl2pPr marL="342900" indent="0">
              <a:spcAft>
                <a:spcPts val="2160"/>
              </a:spcAft>
              <a:buNone/>
              <a:defRPr/>
            </a:lvl2pPr>
            <a:lvl3pPr marL="754380" indent="0">
              <a:spcAft>
                <a:spcPts val="2160"/>
              </a:spcAft>
              <a:buNone/>
              <a:defRPr/>
            </a:lvl3pPr>
            <a:lvl4pPr marL="1097280" indent="0">
              <a:spcAft>
                <a:spcPts val="2160"/>
              </a:spcAft>
              <a:buNone/>
              <a:defRPr/>
            </a:lvl4pPr>
            <a:lvl5pPr marL="1371600" indent="0">
              <a:spcAft>
                <a:spcPts val="216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457200" y="1173480"/>
            <a:ext cx="13716000" cy="291747"/>
          </a:xfrm>
        </p:spPr>
        <p:txBody>
          <a:bodyPr/>
          <a:lstStyle>
            <a:lvl1pPr marL="0" indent="0">
              <a:buNone/>
              <a:defRPr sz="1440" b="1" i="0" cap="all" spc="36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6156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a:xfrm>
            <a:off x="1005840" y="8343901"/>
            <a:ext cx="3291840" cy="438150"/>
          </a:xfrm>
          <a:prstGeom prst="rect">
            <a:avLst/>
          </a:prstGeom>
        </p:spPr>
        <p:txBody>
          <a:bodyPr/>
          <a:lstStyle/>
          <a:p>
            <a:fld id="{8B818714-7893-4A3A-9130-79EF6BF69A14}" type="datetimeFigureOut">
              <a:rPr lang="en-US" smtClean="0"/>
              <a:pPr/>
              <a:t>1/6/2023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a:xfrm>
            <a:off x="4846320" y="8343901"/>
            <a:ext cx="4937760" cy="438150"/>
          </a:xfrm>
          <a:prstGeom prst="rect">
            <a:avLst/>
          </a:prstGeom>
        </p:spPr>
        <p:txBody>
          <a:bodyPr/>
          <a:lstStyle/>
          <a:p>
            <a:endParaRPr lang="en-US"/>
          </a:p>
        </p:txBody>
      </p:sp>
      <p:sp>
        <p:nvSpPr>
          <p:cNvPr id="8" name="Rectangle 7">
            <a:extLst>
              <a:ext uri="{FF2B5EF4-FFF2-40B4-BE49-F238E27FC236}">
                <a16:creationId xmlns:a16="http://schemas.microsoft.com/office/drawing/2014/main" id="{822D5BAC-6B89-7A32-674C-198DD5A8DAB9}"/>
              </a:ext>
            </a:extLst>
          </p:cNvPr>
          <p:cNvSpPr/>
          <p:nvPr userDrawn="1"/>
        </p:nvSpPr>
        <p:spPr bwMode="auto">
          <a:xfrm rot="5400000">
            <a:off x="-4012604" y="4012606"/>
            <a:ext cx="8229601" cy="204396"/>
          </a:xfrm>
          <a:prstGeom prst="rect">
            <a:avLst/>
          </a:prstGeom>
          <a:gradFill>
            <a:gsLst>
              <a:gs pos="72000">
                <a:schemeClr val="accent3"/>
              </a:gs>
              <a:gs pos="49000">
                <a:schemeClr val="accent2"/>
              </a:gs>
              <a:gs pos="24000">
                <a:schemeClr val="accent4"/>
              </a:gs>
              <a:gs pos="0">
                <a:schemeClr val="accent1"/>
              </a:gs>
              <a:gs pos="100000">
                <a:srgbClr val="222E3E"/>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287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731520" y="497207"/>
            <a:ext cx="13167360" cy="642637"/>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a:xfrm>
            <a:off x="1005840" y="8343901"/>
            <a:ext cx="3291840" cy="438150"/>
          </a:xfrm>
          <a:prstGeom prst="rect">
            <a:avLst/>
          </a:prstGeom>
        </p:spPr>
        <p:txBody>
          <a:bodyPr/>
          <a:lstStyle/>
          <a:p>
            <a:fld id="{8B818714-7893-4A3A-9130-79EF6BF69A14}" type="datetimeFigureOut">
              <a:rPr lang="en-US" smtClean="0"/>
              <a:pPr/>
              <a:t>1/6/2023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a:xfrm>
            <a:off x="4846320" y="8343901"/>
            <a:ext cx="4937760" cy="438150"/>
          </a:xfrm>
          <a:prstGeom prst="rect">
            <a:avLst/>
          </a:prstGeom>
        </p:spPr>
        <p:txBody>
          <a:bodyPr/>
          <a:lstStyle/>
          <a:p>
            <a:endParaRPr lang="en-US"/>
          </a:p>
        </p:txBody>
      </p:sp>
      <p:sp>
        <p:nvSpPr>
          <p:cNvPr id="7" name="Text Placeholder 7">
            <a:extLst>
              <a:ext uri="{FF2B5EF4-FFF2-40B4-BE49-F238E27FC236}">
                <a16:creationId xmlns:a16="http://schemas.microsoft.com/office/drawing/2014/main" id="{E829DFDD-BDBA-2087-64A5-2139421BB88D}"/>
              </a:ext>
            </a:extLst>
          </p:cNvPr>
          <p:cNvSpPr>
            <a:spLocks noGrp="1"/>
          </p:cNvSpPr>
          <p:nvPr>
            <p:ph type="body" sz="quarter" idx="12" hasCustomPrompt="1"/>
          </p:nvPr>
        </p:nvSpPr>
        <p:spPr>
          <a:xfrm>
            <a:off x="742949" y="1174669"/>
            <a:ext cx="13164437" cy="424732"/>
          </a:xfrm>
        </p:spPr>
        <p:txBody>
          <a:bodyPr anchor="t" anchorCtr="0"/>
          <a:lstStyle>
            <a:lvl1pPr marL="0" indent="0">
              <a:buNone/>
              <a:defRPr sz="2400">
                <a:solidFill>
                  <a:schemeClr val="accent1"/>
                </a:solidFill>
              </a:defRPr>
            </a:lvl1pPr>
          </a:lstStyle>
          <a:p>
            <a:pPr lvl="0"/>
            <a:r>
              <a:rPr lang="en-US" dirty="0"/>
              <a:t>Speaker name</a:t>
            </a:r>
          </a:p>
        </p:txBody>
      </p:sp>
      <p:sp>
        <p:nvSpPr>
          <p:cNvPr id="8" name="Rectangle 7">
            <a:extLst>
              <a:ext uri="{FF2B5EF4-FFF2-40B4-BE49-F238E27FC236}">
                <a16:creationId xmlns:a16="http://schemas.microsoft.com/office/drawing/2014/main" id="{10B21CBA-291B-2187-5068-A24CB4EEABD7}"/>
              </a:ext>
            </a:extLst>
          </p:cNvPr>
          <p:cNvSpPr/>
          <p:nvPr userDrawn="1"/>
        </p:nvSpPr>
        <p:spPr bwMode="auto">
          <a:xfrm rot="5400000">
            <a:off x="-4012604" y="4012606"/>
            <a:ext cx="8229601" cy="204396"/>
          </a:xfrm>
          <a:prstGeom prst="rect">
            <a:avLst/>
          </a:prstGeom>
          <a:gradFill>
            <a:gsLst>
              <a:gs pos="72000">
                <a:schemeClr val="accent3"/>
              </a:gs>
              <a:gs pos="49000">
                <a:schemeClr val="accent2"/>
              </a:gs>
              <a:gs pos="24000">
                <a:schemeClr val="accent4"/>
              </a:gs>
              <a:gs pos="0">
                <a:schemeClr val="accent1"/>
              </a:gs>
              <a:gs pos="100000">
                <a:srgbClr val="222E3E"/>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1264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1097280" y="1895061"/>
            <a:ext cx="6126480" cy="4319454"/>
          </a:xfrm>
        </p:spPr>
        <p:txBody>
          <a:bodyPr anchor="ctr"/>
          <a:lstStyle>
            <a:lvl1pPr>
              <a:defRPr sz="6000"/>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a:xfrm>
            <a:off x="1005840" y="8343901"/>
            <a:ext cx="3291840" cy="438150"/>
          </a:xfrm>
          <a:prstGeom prst="rect">
            <a:avLst/>
          </a:prstGeom>
        </p:spPr>
        <p:txBody>
          <a:bodyPr/>
          <a:lstStyle/>
          <a:p>
            <a:fld id="{8B818714-7893-4A3A-9130-79EF6BF69A14}" type="datetimeFigureOut">
              <a:rPr lang="en-US" smtClean="0"/>
              <a:pPr/>
              <a:t>1/6/2023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a:xfrm>
            <a:off x="4846320" y="8343901"/>
            <a:ext cx="4937760" cy="438150"/>
          </a:xfrm>
          <a:prstGeom prst="rect">
            <a:avLst/>
          </a:prstGeom>
        </p:spPr>
        <p:txBody>
          <a:bodyPr/>
          <a:lstStyle/>
          <a:p>
            <a:endParaRPr lang="en-US"/>
          </a:p>
        </p:txBody>
      </p:sp>
      <p:sp>
        <p:nvSpPr>
          <p:cNvPr id="10" name="Rectangle 9">
            <a:extLst>
              <a:ext uri="{FF2B5EF4-FFF2-40B4-BE49-F238E27FC236}">
                <a16:creationId xmlns:a16="http://schemas.microsoft.com/office/drawing/2014/main" id="{CAA60E1A-BE9A-D258-750B-8155ED12BEE1}"/>
              </a:ext>
            </a:extLst>
          </p:cNvPr>
          <p:cNvSpPr/>
          <p:nvPr userDrawn="1"/>
        </p:nvSpPr>
        <p:spPr bwMode="auto">
          <a:xfrm rot="5400000">
            <a:off x="-4012604" y="4012606"/>
            <a:ext cx="8229601" cy="204396"/>
          </a:xfrm>
          <a:prstGeom prst="rect">
            <a:avLst/>
          </a:prstGeom>
          <a:gradFill>
            <a:gsLst>
              <a:gs pos="72000">
                <a:schemeClr val="accent3"/>
              </a:gs>
              <a:gs pos="49000">
                <a:schemeClr val="accent2"/>
              </a:gs>
              <a:gs pos="24000">
                <a:schemeClr val="accent4"/>
              </a:gs>
              <a:gs pos="0">
                <a:schemeClr val="accent1"/>
              </a:gs>
              <a:gs pos="100000">
                <a:srgbClr val="222E3E"/>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0605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p:nvPicPr>
        <p:blipFill rotWithShape="1">
          <a:blip r:embed="rId2">
            <a:extLst>
              <a:ext uri="{28A0092B-C50C-407E-A947-70E740481C1C}">
                <a14:useLocalDpi xmlns:a14="http://schemas.microsoft.com/office/drawing/2010/main" val="0"/>
              </a:ext>
            </a:extLst>
          </a:blip>
          <a:srcRect l="547"/>
          <a:stretch/>
        </p:blipFill>
        <p:spPr>
          <a:xfrm>
            <a:off x="1" y="0"/>
            <a:ext cx="14630399" cy="82296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731520" y="1889760"/>
            <a:ext cx="5872480" cy="4450080"/>
          </a:xfrm>
        </p:spPr>
        <p:txBody>
          <a:bodyPr anchor="ctr" anchorCtr="0"/>
          <a:lstStyle>
            <a:lvl1pPr>
              <a:defRPr sz="60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a:xfrm>
            <a:off x="1005840" y="8343901"/>
            <a:ext cx="3291840" cy="438150"/>
          </a:xfrm>
          <a:prstGeom prst="rect">
            <a:avLst/>
          </a:prstGeom>
        </p:spPr>
        <p:txBody>
          <a:bodyPr/>
          <a:lstStyle/>
          <a:p>
            <a:fld id="{8B818714-7893-4A3A-9130-79EF6BF69A14}" type="datetimeFigureOut">
              <a:rPr lang="en-US" smtClean="0"/>
              <a:pPr/>
              <a:t>1/6/2023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a:xfrm>
            <a:off x="4846320" y="8343901"/>
            <a:ext cx="4937760" cy="438150"/>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a:xfrm>
            <a:off x="10715040" y="7547401"/>
            <a:ext cx="3291840" cy="438150"/>
          </a:xfrm>
          <a:prstGeom prst="rect">
            <a:avLst/>
          </a:prstGeom>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3" y="7602107"/>
            <a:ext cx="418592" cy="25044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p:nvSpPr>
        <p:spPr>
          <a:xfrm>
            <a:off x="6168894" y="7667776"/>
            <a:ext cx="2292614" cy="203133"/>
          </a:xfrm>
          <a:prstGeom prst="rect">
            <a:avLst/>
          </a:prstGeom>
          <a:noFill/>
        </p:spPr>
        <p:txBody>
          <a:bodyPr wrap="none" rtlCol="0">
            <a:spAutoFit/>
          </a:bodyPr>
          <a:lstStyle/>
          <a:p>
            <a:pPr algn="ctr"/>
            <a:r>
              <a:rPr lang="en-US" sz="720" dirty="0"/>
              <a:t>© 2022, Amazon Web Services, Inc. or its affiliates.</a:t>
            </a:r>
          </a:p>
        </p:txBody>
      </p:sp>
    </p:spTree>
    <p:extLst>
      <p:ext uri="{BB962C8B-B14F-4D97-AF65-F5344CB8AC3E}">
        <p14:creationId xmlns:p14="http://schemas.microsoft.com/office/powerpoint/2010/main" val="108791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p:nvPicPr>
        <p:blipFill rotWithShape="1">
          <a:blip r:embed="rId2">
            <a:extLst>
              <a:ext uri="{28A0092B-C50C-407E-A947-70E740481C1C}">
                <a14:useLocalDpi xmlns:a14="http://schemas.microsoft.com/office/drawing/2010/main" val="0"/>
              </a:ext>
            </a:extLst>
          </a:blip>
          <a:srcRect l="547"/>
          <a:stretch/>
        </p:blipFill>
        <p:spPr>
          <a:xfrm>
            <a:off x="1" y="0"/>
            <a:ext cx="14630399" cy="82296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731520" y="2953453"/>
            <a:ext cx="7509511" cy="1107996"/>
          </a:xfrm>
          <a:prstGeom prst="rect">
            <a:avLst/>
          </a:prstGeom>
          <a:noFill/>
        </p:spPr>
        <p:txBody>
          <a:bodyPr wrap="square" lIns="0" rtlCol="0">
            <a:noAutofit/>
          </a:bodyPr>
          <a:lstStyle/>
          <a:p>
            <a:r>
              <a:rPr lang="en-US" sz="60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723" y="844588"/>
            <a:ext cx="1203808" cy="720227"/>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742949" y="4364438"/>
            <a:ext cx="2377441" cy="424732"/>
          </a:xfrm>
        </p:spPr>
        <p:txBody>
          <a:bodyPr anchor="b" anchorCtr="0"/>
          <a:lstStyle>
            <a:lvl1pPr marL="0" indent="0">
              <a:buNone/>
              <a:defRPr sz="24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742949" y="4789170"/>
            <a:ext cx="2377441" cy="624145"/>
          </a:xfrm>
        </p:spPr>
        <p:txBody>
          <a:bodyPr/>
          <a:lstStyle>
            <a:lvl1pPr marL="0" indent="0">
              <a:spcAft>
                <a:spcPts val="720"/>
              </a:spcAft>
              <a:buNone/>
              <a:defRPr sz="192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3303270" y="4364438"/>
            <a:ext cx="2377441" cy="424732"/>
          </a:xfrm>
        </p:spPr>
        <p:txBody>
          <a:bodyPr anchor="b" anchorCtr="0"/>
          <a:lstStyle>
            <a:lvl1pPr marL="0" indent="0">
              <a:buNone/>
              <a:defRPr sz="24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3303270" y="4789170"/>
            <a:ext cx="2377441" cy="624145"/>
          </a:xfrm>
        </p:spPr>
        <p:txBody>
          <a:bodyPr/>
          <a:lstStyle>
            <a:lvl1pPr marL="0" indent="0">
              <a:spcAft>
                <a:spcPts val="720"/>
              </a:spcAft>
              <a:buNone/>
              <a:defRPr sz="192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5863590" y="4364438"/>
            <a:ext cx="2377441" cy="424732"/>
          </a:xfrm>
        </p:spPr>
        <p:txBody>
          <a:bodyPr anchor="b" anchorCtr="0"/>
          <a:lstStyle>
            <a:lvl1pPr marL="0" indent="0">
              <a:buNone/>
              <a:defRPr sz="24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5863590" y="4789170"/>
            <a:ext cx="2377441" cy="624145"/>
          </a:xfrm>
        </p:spPr>
        <p:txBody>
          <a:bodyPr/>
          <a:lstStyle>
            <a:lvl1pPr marL="0" indent="0">
              <a:spcAft>
                <a:spcPts val="720"/>
              </a:spcAft>
              <a:buNone/>
              <a:defRPr sz="192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p:nvSpPr>
        <p:spPr>
          <a:xfrm>
            <a:off x="753034" y="7667776"/>
            <a:ext cx="2292614" cy="203133"/>
          </a:xfrm>
          <a:prstGeom prst="rect">
            <a:avLst/>
          </a:prstGeom>
          <a:noFill/>
        </p:spPr>
        <p:txBody>
          <a:bodyPr wrap="none" rtlCol="0">
            <a:spAutoFit/>
          </a:bodyPr>
          <a:lstStyle/>
          <a:p>
            <a:pPr algn="ctr"/>
            <a:r>
              <a:rPr lang="en-US" sz="720" dirty="0">
                <a:solidFill>
                  <a:schemeClr val="tx2"/>
                </a:solidFill>
              </a:rPr>
              <a:t>© 2022, Amazon Web Services, Inc. or its affiliates.</a:t>
            </a:r>
          </a:p>
        </p:txBody>
      </p:sp>
    </p:spTree>
    <p:extLst>
      <p:ext uri="{BB962C8B-B14F-4D97-AF65-F5344CB8AC3E}">
        <p14:creationId xmlns:p14="http://schemas.microsoft.com/office/powerpoint/2010/main" val="54114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Option 4">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00DA0FA-92E7-EAC2-A3B2-6799A08E75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1" y="0"/>
            <a:ext cx="14630399" cy="82296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731518" y="4085061"/>
            <a:ext cx="10092426" cy="1847906"/>
          </a:xfrm>
        </p:spPr>
        <p:txBody>
          <a:bodyPr wrap="square" anchor="t" anchorCtr="0"/>
          <a:lstStyle>
            <a:lvl1pPr algn="l">
              <a:defRPr sz="5760"/>
            </a:lvl1pPr>
          </a:lstStyle>
          <a:p>
            <a:r>
              <a:rPr lang="en-US" dirty="0"/>
              <a:t>Enter 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731518" y="6023297"/>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731518" y="3719289"/>
            <a:ext cx="7772402" cy="291747"/>
          </a:xfrm>
        </p:spPr>
        <p:txBody>
          <a:bodyPr wrap="square"/>
          <a:lstStyle>
            <a:lvl1pPr marL="0" indent="0">
              <a:spcAft>
                <a:spcPts val="0"/>
              </a:spcAft>
              <a:buNone/>
              <a:defRPr sz="1440" b="1" i="0" cap="all" spc="36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731518" y="6518643"/>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605371" y="7667776"/>
            <a:ext cx="4666662" cy="203133"/>
          </a:xfrm>
          <a:prstGeom prst="rect">
            <a:avLst/>
          </a:prstGeom>
          <a:noFill/>
        </p:spPr>
        <p:txBody>
          <a:bodyPr wrap="none" rtlCol="0">
            <a:spAutoFit/>
          </a:bodyPr>
          <a:lstStyle/>
          <a:p>
            <a:pPr algn="l"/>
            <a:r>
              <a:rPr lang="en-US" sz="720" dirty="0">
                <a:solidFill>
                  <a:schemeClr val="tx2"/>
                </a:solidFill>
              </a:rPr>
              <a:t>© 2022, Amazon Web Services, Inc. or its affiliates. All rights reserved. Amazon Confidential and Trademark.</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Tree>
    <p:extLst>
      <p:ext uri="{BB962C8B-B14F-4D97-AF65-F5344CB8AC3E}">
        <p14:creationId xmlns:p14="http://schemas.microsoft.com/office/powerpoint/2010/main" val="56484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350393-A79A-9C40-866B-A68329B2DE70}"/>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176201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1CD77E91-3EA1-4891-9DC3-6A99F34655B7}"/>
              </a:ext>
            </a:extLst>
          </p:cNvPr>
          <p:cNvSpPr>
            <a:spLocks noGrp="1"/>
          </p:cNvSpPr>
          <p:nvPr>
            <p:ph type="tbl" sz="quarter" idx="15" hasCustomPrompt="1"/>
          </p:nvPr>
        </p:nvSpPr>
        <p:spPr>
          <a:xfrm>
            <a:off x="731520" y="2054165"/>
            <a:ext cx="13167360" cy="557717"/>
          </a:xfrm>
          <a:prstGeom prst="rect">
            <a:avLst/>
          </a:prstGeom>
        </p:spPr>
        <p:txBody>
          <a:bodyPr/>
          <a:lstStyle>
            <a:lvl1pPr marL="0" indent="0">
              <a:buNone/>
              <a:defRPr/>
            </a:lvl1pPr>
          </a:lstStyle>
          <a:p>
            <a:r>
              <a:rPr lang="en-US" dirty="0"/>
              <a:t>Click the icon to add a table</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table layout</a:t>
            </a:r>
          </a:p>
        </p:txBody>
      </p:sp>
      <p:sp>
        <p:nvSpPr>
          <p:cNvPr id="6" name="Slide Number Placeholder 5">
            <a:extLst>
              <a:ext uri="{FF2B5EF4-FFF2-40B4-BE49-F238E27FC236}">
                <a16:creationId xmlns:a16="http://schemas.microsoft.com/office/drawing/2014/main" id="{693C3067-21A9-B741-A2BF-9F242D93DEA8}"/>
              </a:ext>
            </a:extLst>
          </p:cNvPr>
          <p:cNvSpPr>
            <a:spLocks noGrp="1"/>
          </p:cNvSpPr>
          <p:nvPr>
            <p:ph type="sldNum" sz="quarter" idx="18"/>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785028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731520" y="1097282"/>
            <a:ext cx="13167360" cy="642637"/>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731520" y="2062780"/>
            <a:ext cx="13167360" cy="2644416"/>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DCD4F7D2-009A-40A3-9C6D-5D576E0365C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13233" y="7602107"/>
            <a:ext cx="418592" cy="25044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p:nvSpPr>
        <p:spPr>
          <a:xfrm>
            <a:off x="6168894" y="7667776"/>
            <a:ext cx="2292614" cy="203133"/>
          </a:xfrm>
          <a:prstGeom prst="rect">
            <a:avLst/>
          </a:prstGeom>
          <a:noFill/>
        </p:spPr>
        <p:txBody>
          <a:bodyPr wrap="none" rtlCol="0">
            <a:spAutoFit/>
          </a:bodyPr>
          <a:lstStyle/>
          <a:p>
            <a:pPr algn="ctr"/>
            <a:r>
              <a:rPr lang="en-US" sz="720" dirty="0"/>
              <a:t>© 2022, Amazon Web Services, Inc. or its affiliates.</a:t>
            </a:r>
          </a:p>
        </p:txBody>
      </p:sp>
      <p:sp>
        <p:nvSpPr>
          <p:cNvPr id="7" name="TextBox 6">
            <a:extLst>
              <a:ext uri="{FF2B5EF4-FFF2-40B4-BE49-F238E27FC236}">
                <a16:creationId xmlns:a16="http://schemas.microsoft.com/office/drawing/2014/main" id="{9869723B-D031-4EF0-B27B-F38A4752FAB5}"/>
              </a:ext>
            </a:extLst>
          </p:cNvPr>
          <p:cNvSpPr txBox="1"/>
          <p:nvPr userDrawn="1"/>
        </p:nvSpPr>
        <p:spPr>
          <a:xfrm>
            <a:off x="12460406" y="7623681"/>
            <a:ext cx="1255594" cy="203133"/>
          </a:xfrm>
          <a:prstGeom prst="rect">
            <a:avLst/>
          </a:prstGeom>
          <a:noFill/>
        </p:spPr>
        <p:txBody>
          <a:bodyPr wrap="square" lIns="0" rIns="0" rtlCol="0">
            <a:spAutoFit/>
          </a:bodyPr>
          <a:lstStyle/>
          <a:p>
            <a:pPr algn="r"/>
            <a:fld id="{6BB6B7B0-4223-435F-9A8F-10C9C5E35E75}" type="slidenum">
              <a:rPr lang="en-US" sz="720" smtClean="0"/>
              <a:pPr algn="r"/>
              <a:t>‹#›</a:t>
            </a:fld>
            <a:endParaRPr lang="en-US" sz="720" dirty="0" err="1"/>
          </a:p>
        </p:txBody>
      </p:sp>
    </p:spTree>
    <p:extLst>
      <p:ext uri="{BB962C8B-B14F-4D97-AF65-F5344CB8AC3E}">
        <p14:creationId xmlns:p14="http://schemas.microsoft.com/office/powerpoint/2010/main" val="2561331041"/>
      </p:ext>
    </p:extLst>
  </p:cSld>
  <p:clrMap bg1="dk1" tx1="lt1" bg2="dk2" tx2="lt2" accent1="accent1" accent2="accent2" accent3="accent3" accent4="accent4" accent5="accent5" accent6="accent6" hlink="hlink" folHlink="folHlink"/>
  <p:sldLayoutIdLst>
    <p:sldLayoutId id="2147484567" r:id="rId1"/>
    <p:sldLayoutId id="2147484633" r:id="rId2"/>
    <p:sldLayoutId id="2147484632" r:id="rId3"/>
    <p:sldLayoutId id="2147484615" r:id="rId4"/>
    <p:sldLayoutId id="2147484592" r:id="rId5"/>
    <p:sldLayoutId id="2147484610" r:id="rId6"/>
    <p:sldLayoutId id="2147484616" r:id="rId7"/>
    <p:sldLayoutId id="2147484634" r:id="rId8"/>
    <p:sldLayoutId id="2147484638" r:id="rId9"/>
    <p:sldLayoutId id="2147484639" r:id="rId10"/>
    <p:sldLayoutId id="2147484640" r:id="rId11"/>
    <p:sldLayoutId id="2147484641" r:id="rId12"/>
    <p:sldLayoutId id="2147484642" r:id="rId13"/>
    <p:sldLayoutId id="2147484645" r:id="rId14"/>
    <p:sldLayoutId id="2147484646" r:id="rId15"/>
    <p:sldLayoutId id="2147484647" r:id="rId16"/>
    <p:sldLayoutId id="2147484648" r:id="rId17"/>
    <p:sldLayoutId id="2147484650" r:id="rId18"/>
    <p:sldLayoutId id="214748465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097280" rtl="0" eaLnBrk="1" latinLnBrk="0" hangingPunct="1">
        <a:lnSpc>
          <a:spcPct val="90000"/>
        </a:lnSpc>
        <a:spcBef>
          <a:spcPct val="0"/>
        </a:spcBef>
        <a:buNone/>
        <a:defRPr sz="384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0"/>
        </a:spcBef>
        <a:spcAft>
          <a:spcPts val="1440"/>
        </a:spcAft>
        <a:buSzPct val="90000"/>
        <a:buFont typeface="Arial" panose="020B0604020202020204" pitchFamily="34" charset="0"/>
        <a:buChar char="•"/>
        <a:defRPr sz="3360" kern="1200">
          <a:solidFill>
            <a:schemeClr val="tx1"/>
          </a:solidFill>
          <a:latin typeface="+mn-lt"/>
          <a:ea typeface="+mn-ea"/>
          <a:cs typeface="+mn-cs"/>
        </a:defRPr>
      </a:lvl1pPr>
      <a:lvl2pPr marL="617220" indent="-274320" algn="l" defTabSz="1097280" rtl="0" eaLnBrk="1" latinLnBrk="0" hangingPunct="1">
        <a:lnSpc>
          <a:spcPct val="90000"/>
        </a:lnSpc>
        <a:spcBef>
          <a:spcPts val="0"/>
        </a:spcBef>
        <a:spcAft>
          <a:spcPts val="1440"/>
        </a:spcAft>
        <a:buSzPct val="90000"/>
        <a:buFont typeface="Wingdings" panose="05000000000000000000" pitchFamily="2" charset="2"/>
        <a:buChar char="§"/>
        <a:defRPr sz="2880" kern="1200">
          <a:solidFill>
            <a:schemeClr val="tx1"/>
          </a:solidFill>
          <a:latin typeface="+mn-lt"/>
          <a:ea typeface="+mn-ea"/>
          <a:cs typeface="+mn-cs"/>
        </a:defRPr>
      </a:lvl2pPr>
      <a:lvl3pPr marL="1028700" indent="-274320" algn="l" defTabSz="1097280" rtl="0" eaLnBrk="1" latinLnBrk="0" hangingPunct="1">
        <a:lnSpc>
          <a:spcPct val="90000"/>
        </a:lnSpc>
        <a:spcBef>
          <a:spcPts val="0"/>
        </a:spcBef>
        <a:spcAft>
          <a:spcPts val="1440"/>
        </a:spcAft>
        <a:buFont typeface="Amazon Ember" panose="020B0603020204020204" pitchFamily="34" charset="0"/>
        <a:buChar char="–"/>
        <a:defRPr sz="2400" kern="1200">
          <a:solidFill>
            <a:schemeClr val="tx1"/>
          </a:solidFill>
          <a:latin typeface="+mn-lt"/>
          <a:ea typeface="+mn-ea"/>
          <a:cs typeface="+mn-cs"/>
        </a:defRPr>
      </a:lvl3pPr>
      <a:lvl4pPr marL="1236346" indent="-205740" algn="l" defTabSz="1097280" rtl="0" eaLnBrk="1" latinLnBrk="0" hangingPunct="1">
        <a:lnSpc>
          <a:spcPct val="90000"/>
        </a:lnSpc>
        <a:spcBef>
          <a:spcPts val="0"/>
        </a:spcBef>
        <a:spcAft>
          <a:spcPts val="1440"/>
        </a:spcAft>
        <a:buFont typeface="Arial" panose="020B0604020202020204" pitchFamily="34" charset="0"/>
        <a:buChar char="•"/>
        <a:defRPr sz="2160" kern="1200">
          <a:solidFill>
            <a:schemeClr val="tx1"/>
          </a:solidFill>
          <a:latin typeface="+mn-lt"/>
          <a:ea typeface="+mn-ea"/>
          <a:cs typeface="+mn-cs"/>
        </a:defRPr>
      </a:lvl4pPr>
      <a:lvl5pPr marL="1442086" indent="-205740" algn="l" defTabSz="1097280" rtl="0" eaLnBrk="1" latinLnBrk="0" hangingPunct="1">
        <a:lnSpc>
          <a:spcPct val="90000"/>
        </a:lnSpc>
        <a:spcBef>
          <a:spcPts val="0"/>
        </a:spcBef>
        <a:spcAft>
          <a:spcPts val="1440"/>
        </a:spcAft>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guide id="7" pos="344" userDrawn="1">
          <p15:clr>
            <a:srgbClr val="F26B43"/>
          </p15:clr>
        </p15:guide>
        <p15:guide id="8" pos="8870" userDrawn="1">
          <p15:clr>
            <a:srgbClr val="F26B43"/>
          </p15:clr>
        </p15:guide>
        <p15:guide id="9" orient="horz" pos="1037" userDrawn="1">
          <p15:clr>
            <a:srgbClr val="F26B43"/>
          </p15:clr>
        </p15:guide>
        <p15:guide id="10" orient="horz" pos="116" userDrawn="1">
          <p15:clr>
            <a:srgbClr val="F26B43"/>
          </p15:clr>
        </p15:guide>
        <p15:guide id="11" orient="horz" pos="46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tiff"/><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jp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microsoft.com/office/2007/relationships/hdphoto" Target="../media/hdphoto3.wdp"/><Relationship Id="rId11" Type="http://schemas.openxmlformats.org/officeDocument/2006/relationships/image" Target="../media/image58.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49.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ABBBD0-CE27-4A4C-957A-6A2F5A4C0090}"/>
              </a:ext>
            </a:extLst>
          </p:cNvPr>
          <p:cNvSpPr>
            <a:spLocks noGrp="1"/>
          </p:cNvSpPr>
          <p:nvPr>
            <p:ph type="title" idx="4294967295"/>
          </p:nvPr>
        </p:nvSpPr>
        <p:spPr>
          <a:xfrm>
            <a:off x="73973" y="184786"/>
            <a:ext cx="13512166" cy="624145"/>
          </a:xfrm>
        </p:spPr>
        <p:txBody>
          <a:bodyPr/>
          <a:lstStyle/>
          <a:p>
            <a:r>
              <a:rPr lang="en-US" dirty="0"/>
              <a:t>Presentation Guidance </a:t>
            </a:r>
            <a:r>
              <a:rPr lang="en-US" dirty="0">
                <a:solidFill>
                  <a:srgbClr val="FFFF00"/>
                </a:solidFill>
              </a:rPr>
              <a:t>– DO NOT PRESENT</a:t>
            </a:r>
          </a:p>
        </p:txBody>
      </p:sp>
      <p:sp>
        <p:nvSpPr>
          <p:cNvPr id="7" name="Content Placeholder 6">
            <a:extLst>
              <a:ext uri="{FF2B5EF4-FFF2-40B4-BE49-F238E27FC236}">
                <a16:creationId xmlns:a16="http://schemas.microsoft.com/office/drawing/2014/main" id="{958FDF1F-D2B1-3840-A523-1F4D8DB74249}"/>
              </a:ext>
            </a:extLst>
          </p:cNvPr>
          <p:cNvSpPr>
            <a:spLocks noGrp="1"/>
          </p:cNvSpPr>
          <p:nvPr>
            <p:ph sz="half" idx="4294967295"/>
          </p:nvPr>
        </p:nvSpPr>
        <p:spPr>
          <a:xfrm>
            <a:off x="468499" y="1645920"/>
            <a:ext cx="13510260" cy="5431156"/>
          </a:xfrm>
        </p:spPr>
        <p:txBody>
          <a:bodyPr>
            <a:normAutofit/>
          </a:bodyPr>
          <a:lstStyle/>
          <a:p>
            <a:pPr marL="0" indent="0">
              <a:spcAft>
                <a:spcPts val="1920"/>
              </a:spcAft>
              <a:buNone/>
            </a:pPr>
            <a:r>
              <a:rPr lang="en-US" sz="2800" dirty="0"/>
              <a:t>Please include: </a:t>
            </a:r>
          </a:p>
          <a:p>
            <a:pPr marL="457182" indent="-457182">
              <a:spcAft>
                <a:spcPts val="1920"/>
              </a:spcAft>
            </a:pPr>
            <a:r>
              <a:rPr lang="en-US" sz="2800" dirty="0"/>
              <a:t>Intended presentation length</a:t>
            </a:r>
          </a:p>
          <a:p>
            <a:pPr marL="457182" indent="-457182">
              <a:spcAft>
                <a:spcPts val="1920"/>
              </a:spcAft>
            </a:pPr>
            <a:r>
              <a:rPr lang="en-US" sz="2800" b="1" dirty="0"/>
              <a:t>Intended audience</a:t>
            </a:r>
            <a:r>
              <a:rPr lang="en-US" sz="2800" dirty="0"/>
              <a:t>: Data stewards, developers and administrators responsible for securing and governing their organization’s data lakes.</a:t>
            </a:r>
          </a:p>
          <a:p>
            <a:pPr marL="457182" indent="-457182">
              <a:spcAft>
                <a:spcPts val="1920"/>
              </a:spcAft>
            </a:pPr>
            <a:r>
              <a:rPr lang="en-US" sz="2800" dirty="0"/>
              <a:t>How seller should use the deck</a:t>
            </a:r>
          </a:p>
          <a:p>
            <a:pPr marL="457182" indent="-457182">
              <a:spcAft>
                <a:spcPts val="1920"/>
              </a:spcAft>
            </a:pPr>
            <a:r>
              <a:rPr lang="en-US" sz="2800" dirty="0"/>
              <a:t>Link to Wisdom page, SFDC campaign code (if you’re creating one)</a:t>
            </a:r>
          </a:p>
          <a:p>
            <a:pPr marL="457182" indent="-457182">
              <a:spcAft>
                <a:spcPts val="1920"/>
              </a:spcAft>
            </a:pPr>
            <a:r>
              <a:rPr lang="en-US" sz="2800" dirty="0"/>
              <a:t>Link to other decks with additional product slides, customer refs, industry reference architectures </a:t>
            </a:r>
          </a:p>
        </p:txBody>
      </p:sp>
    </p:spTree>
    <p:extLst>
      <p:ext uri="{BB962C8B-B14F-4D97-AF65-F5344CB8AC3E}">
        <p14:creationId xmlns:p14="http://schemas.microsoft.com/office/powerpoint/2010/main" val="350211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FCFBDDCD-9746-B04B-B28A-EE4D4C44EEE6}"/>
              </a:ext>
            </a:extLst>
          </p:cNvPr>
          <p:cNvSpPr txBox="1"/>
          <p:nvPr/>
        </p:nvSpPr>
        <p:spPr>
          <a:xfrm>
            <a:off x="9228363" y="1366648"/>
            <a:ext cx="4677095" cy="461665"/>
          </a:xfrm>
          <a:prstGeom prst="rect">
            <a:avLst/>
          </a:prstGeom>
          <a:noFill/>
        </p:spPr>
        <p:txBody>
          <a:bodyPr wrap="square" lIns="0" rtlCol="0" anchor="t">
            <a:spAutoFit/>
          </a:bodyPr>
          <a:lstStyle/>
          <a:p>
            <a:pPr defTabSz="2321477"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All-in-one data integration service</a:t>
            </a:r>
          </a:p>
        </p:txBody>
      </p:sp>
      <p:cxnSp>
        <p:nvCxnSpPr>
          <p:cNvPr id="31" name="Straight Connector 30">
            <a:extLst>
              <a:ext uri="{FF2B5EF4-FFF2-40B4-BE49-F238E27FC236}">
                <a16:creationId xmlns:a16="http://schemas.microsoft.com/office/drawing/2014/main" id="{B48F2051-9C7C-6F4C-8A3E-8FA762481A8F}"/>
              </a:ext>
            </a:extLst>
          </p:cNvPr>
          <p:cNvCxnSpPr>
            <a:cxnSpLocks/>
          </p:cNvCxnSpPr>
          <p:nvPr/>
        </p:nvCxnSpPr>
        <p:spPr>
          <a:xfrm>
            <a:off x="7383722" y="1258861"/>
            <a:ext cx="0" cy="5561640"/>
          </a:xfrm>
          <a:prstGeom prst="line">
            <a:avLst/>
          </a:prstGeom>
          <a:noFill/>
          <a:ln w="25400" cap="rnd" cmpd="sng" algn="ctr">
            <a:gradFill flip="none" rotWithShape="1">
              <a:gsLst>
                <a:gs pos="100000">
                  <a:srgbClr val="008380"/>
                </a:gs>
                <a:gs pos="25000">
                  <a:srgbClr val="BB0BAF"/>
                </a:gs>
                <a:gs pos="50000">
                  <a:srgbClr val="560080"/>
                </a:gs>
                <a:gs pos="75000">
                  <a:srgbClr val="0074C1"/>
                </a:gs>
                <a:gs pos="0">
                  <a:srgbClr val="DD0147"/>
                </a:gs>
              </a:gsLst>
              <a:lin ang="5400000" scaled="0"/>
              <a:tileRect/>
            </a:gradFill>
            <a:prstDash val="solid"/>
            <a:miter lim="800000"/>
            <a:headEnd type="none" w="lg" len="lg"/>
            <a:tailEnd type="none" w="lg" len="lg"/>
          </a:ln>
          <a:effectLst/>
        </p:spPr>
      </p:cxnSp>
      <p:sp>
        <p:nvSpPr>
          <p:cNvPr id="14" name="Freeform: Shape 14">
            <a:extLst>
              <a:ext uri="{FF2B5EF4-FFF2-40B4-BE49-F238E27FC236}">
                <a16:creationId xmlns:a16="http://schemas.microsoft.com/office/drawing/2014/main" id="{7B78D4F6-AF09-BF48-A8DF-21BBBC3A16F1}"/>
              </a:ext>
            </a:extLst>
          </p:cNvPr>
          <p:cNvSpPr/>
          <p:nvPr/>
        </p:nvSpPr>
        <p:spPr>
          <a:xfrm>
            <a:off x="7891558" y="4396909"/>
            <a:ext cx="660161" cy="803676"/>
          </a:xfrm>
          <a:custGeom>
            <a:avLst/>
            <a:gdLst>
              <a:gd name="connsiteX0" fmla="*/ 229023 w 554476"/>
              <a:gd name="connsiteY0" fmla="*/ 614746 h 675015"/>
              <a:gd name="connsiteX1" fmla="*/ 313400 w 554476"/>
              <a:gd name="connsiteY1" fmla="*/ 614746 h 675015"/>
              <a:gd name="connsiteX2" fmla="*/ 313400 w 554476"/>
              <a:gd name="connsiteY2" fmla="*/ 590638 h 675015"/>
              <a:gd name="connsiteX3" fmla="*/ 229023 w 554476"/>
              <a:gd name="connsiteY3" fmla="*/ 590638 h 675015"/>
              <a:gd name="connsiteX4" fmla="*/ 229023 w 554476"/>
              <a:gd name="connsiteY4" fmla="*/ 614746 h 675015"/>
              <a:gd name="connsiteX5" fmla="*/ 84377 w 554476"/>
              <a:gd name="connsiteY5" fmla="*/ 614746 h 675015"/>
              <a:gd name="connsiteX6" fmla="*/ 168754 w 554476"/>
              <a:gd name="connsiteY6" fmla="*/ 614746 h 675015"/>
              <a:gd name="connsiteX7" fmla="*/ 168754 w 554476"/>
              <a:gd name="connsiteY7" fmla="*/ 590638 h 675015"/>
              <a:gd name="connsiteX8" fmla="*/ 84377 w 554476"/>
              <a:gd name="connsiteY8" fmla="*/ 590638 h 675015"/>
              <a:gd name="connsiteX9" fmla="*/ 84377 w 554476"/>
              <a:gd name="connsiteY9" fmla="*/ 614746 h 675015"/>
              <a:gd name="connsiteX10" fmla="*/ 229023 w 554476"/>
              <a:gd name="connsiteY10" fmla="*/ 542423 h 675015"/>
              <a:gd name="connsiteX11" fmla="*/ 313400 w 554476"/>
              <a:gd name="connsiteY11" fmla="*/ 542423 h 675015"/>
              <a:gd name="connsiteX12" fmla="*/ 313400 w 554476"/>
              <a:gd name="connsiteY12" fmla="*/ 518315 h 675015"/>
              <a:gd name="connsiteX13" fmla="*/ 229023 w 554476"/>
              <a:gd name="connsiteY13" fmla="*/ 518315 h 675015"/>
              <a:gd name="connsiteX14" fmla="*/ 229023 w 554476"/>
              <a:gd name="connsiteY14" fmla="*/ 542423 h 675015"/>
              <a:gd name="connsiteX15" fmla="*/ 84377 w 554476"/>
              <a:gd name="connsiteY15" fmla="*/ 542423 h 675015"/>
              <a:gd name="connsiteX16" fmla="*/ 168754 w 554476"/>
              <a:gd name="connsiteY16" fmla="*/ 542423 h 675015"/>
              <a:gd name="connsiteX17" fmla="*/ 168754 w 554476"/>
              <a:gd name="connsiteY17" fmla="*/ 518315 h 675015"/>
              <a:gd name="connsiteX18" fmla="*/ 84377 w 554476"/>
              <a:gd name="connsiteY18" fmla="*/ 518315 h 675015"/>
              <a:gd name="connsiteX19" fmla="*/ 84377 w 554476"/>
              <a:gd name="connsiteY19" fmla="*/ 542423 h 675015"/>
              <a:gd name="connsiteX20" fmla="*/ 229023 w 554476"/>
              <a:gd name="connsiteY20" fmla="*/ 445992 h 675015"/>
              <a:gd name="connsiteX21" fmla="*/ 313400 w 554476"/>
              <a:gd name="connsiteY21" fmla="*/ 445992 h 675015"/>
              <a:gd name="connsiteX22" fmla="*/ 313400 w 554476"/>
              <a:gd name="connsiteY22" fmla="*/ 421884 h 675015"/>
              <a:gd name="connsiteX23" fmla="*/ 229023 w 554476"/>
              <a:gd name="connsiteY23" fmla="*/ 421884 h 675015"/>
              <a:gd name="connsiteX24" fmla="*/ 229023 w 554476"/>
              <a:gd name="connsiteY24" fmla="*/ 445992 h 675015"/>
              <a:gd name="connsiteX25" fmla="*/ 84377 w 554476"/>
              <a:gd name="connsiteY25" fmla="*/ 445992 h 675015"/>
              <a:gd name="connsiteX26" fmla="*/ 168754 w 554476"/>
              <a:gd name="connsiteY26" fmla="*/ 445992 h 675015"/>
              <a:gd name="connsiteX27" fmla="*/ 168754 w 554476"/>
              <a:gd name="connsiteY27" fmla="*/ 421884 h 675015"/>
              <a:gd name="connsiteX28" fmla="*/ 84377 w 554476"/>
              <a:gd name="connsiteY28" fmla="*/ 421884 h 675015"/>
              <a:gd name="connsiteX29" fmla="*/ 84377 w 554476"/>
              <a:gd name="connsiteY29" fmla="*/ 445992 h 675015"/>
              <a:gd name="connsiteX30" fmla="*/ 397777 w 554476"/>
              <a:gd name="connsiteY30" fmla="*/ 590638 h 675015"/>
              <a:gd name="connsiteX31" fmla="*/ 445992 w 554476"/>
              <a:gd name="connsiteY31" fmla="*/ 590638 h 675015"/>
              <a:gd name="connsiteX32" fmla="*/ 445992 w 554476"/>
              <a:gd name="connsiteY32" fmla="*/ 445992 h 675015"/>
              <a:gd name="connsiteX33" fmla="*/ 397777 w 554476"/>
              <a:gd name="connsiteY33" fmla="*/ 445992 h 675015"/>
              <a:gd name="connsiteX34" fmla="*/ 397777 w 554476"/>
              <a:gd name="connsiteY34" fmla="*/ 590638 h 675015"/>
              <a:gd name="connsiteX35" fmla="*/ 458046 w 554476"/>
              <a:gd name="connsiteY35" fmla="*/ 421884 h 675015"/>
              <a:gd name="connsiteX36" fmla="*/ 385723 w 554476"/>
              <a:gd name="connsiteY36" fmla="*/ 421884 h 675015"/>
              <a:gd name="connsiteX37" fmla="*/ 373669 w 554476"/>
              <a:gd name="connsiteY37" fmla="*/ 433938 h 675015"/>
              <a:gd name="connsiteX38" fmla="*/ 373669 w 554476"/>
              <a:gd name="connsiteY38" fmla="*/ 602692 h 675015"/>
              <a:gd name="connsiteX39" fmla="*/ 385723 w 554476"/>
              <a:gd name="connsiteY39" fmla="*/ 614746 h 675015"/>
              <a:gd name="connsiteX40" fmla="*/ 458046 w 554476"/>
              <a:gd name="connsiteY40" fmla="*/ 614746 h 675015"/>
              <a:gd name="connsiteX41" fmla="*/ 470100 w 554476"/>
              <a:gd name="connsiteY41" fmla="*/ 602692 h 675015"/>
              <a:gd name="connsiteX42" fmla="*/ 470100 w 554476"/>
              <a:gd name="connsiteY42" fmla="*/ 433938 h 675015"/>
              <a:gd name="connsiteX43" fmla="*/ 458046 w 554476"/>
              <a:gd name="connsiteY43" fmla="*/ 421884 h 675015"/>
              <a:gd name="connsiteX44" fmla="*/ 458046 w 554476"/>
              <a:gd name="connsiteY44" fmla="*/ 421884 h 675015"/>
              <a:gd name="connsiteX45" fmla="*/ 96431 w 554476"/>
              <a:gd name="connsiteY45" fmla="*/ 361615 h 675015"/>
              <a:gd name="connsiteX46" fmla="*/ 445992 w 554476"/>
              <a:gd name="connsiteY46" fmla="*/ 361615 h 675015"/>
              <a:gd name="connsiteX47" fmla="*/ 445992 w 554476"/>
              <a:gd name="connsiteY47" fmla="*/ 277238 h 675015"/>
              <a:gd name="connsiteX48" fmla="*/ 96431 w 554476"/>
              <a:gd name="connsiteY48" fmla="*/ 277238 h 675015"/>
              <a:gd name="connsiteX49" fmla="*/ 96431 w 554476"/>
              <a:gd name="connsiteY49" fmla="*/ 361615 h 675015"/>
              <a:gd name="connsiteX50" fmla="*/ 84377 w 554476"/>
              <a:gd name="connsiteY50" fmla="*/ 253131 h 675015"/>
              <a:gd name="connsiteX51" fmla="*/ 72323 w 554476"/>
              <a:gd name="connsiteY51" fmla="*/ 265185 h 675015"/>
              <a:gd name="connsiteX52" fmla="*/ 72323 w 554476"/>
              <a:gd name="connsiteY52" fmla="*/ 373669 h 675015"/>
              <a:gd name="connsiteX53" fmla="*/ 84377 w 554476"/>
              <a:gd name="connsiteY53" fmla="*/ 385723 h 675015"/>
              <a:gd name="connsiteX54" fmla="*/ 458046 w 554476"/>
              <a:gd name="connsiteY54" fmla="*/ 385723 h 675015"/>
              <a:gd name="connsiteX55" fmla="*/ 470100 w 554476"/>
              <a:gd name="connsiteY55" fmla="*/ 373669 h 675015"/>
              <a:gd name="connsiteX56" fmla="*/ 470100 w 554476"/>
              <a:gd name="connsiteY56" fmla="*/ 265185 h 675015"/>
              <a:gd name="connsiteX57" fmla="*/ 458046 w 554476"/>
              <a:gd name="connsiteY57" fmla="*/ 253131 h 675015"/>
              <a:gd name="connsiteX58" fmla="*/ 84377 w 554476"/>
              <a:gd name="connsiteY58" fmla="*/ 253131 h 675015"/>
              <a:gd name="connsiteX59" fmla="*/ 530369 w 554476"/>
              <a:gd name="connsiteY59" fmla="*/ 650907 h 675015"/>
              <a:gd name="connsiteX60" fmla="*/ 24108 w 554476"/>
              <a:gd name="connsiteY60" fmla="*/ 650907 h 675015"/>
              <a:gd name="connsiteX61" fmla="*/ 24108 w 554476"/>
              <a:gd name="connsiteY61" fmla="*/ 180808 h 675015"/>
              <a:gd name="connsiteX62" fmla="*/ 156700 w 554476"/>
              <a:gd name="connsiteY62" fmla="*/ 180808 h 675015"/>
              <a:gd name="connsiteX63" fmla="*/ 156700 w 554476"/>
              <a:gd name="connsiteY63" fmla="*/ 204915 h 675015"/>
              <a:gd name="connsiteX64" fmla="*/ 168754 w 554476"/>
              <a:gd name="connsiteY64" fmla="*/ 216969 h 675015"/>
              <a:gd name="connsiteX65" fmla="*/ 385723 w 554476"/>
              <a:gd name="connsiteY65" fmla="*/ 216969 h 675015"/>
              <a:gd name="connsiteX66" fmla="*/ 397777 w 554476"/>
              <a:gd name="connsiteY66" fmla="*/ 204915 h 675015"/>
              <a:gd name="connsiteX67" fmla="*/ 397777 w 554476"/>
              <a:gd name="connsiteY67" fmla="*/ 180808 h 675015"/>
              <a:gd name="connsiteX68" fmla="*/ 530369 w 554476"/>
              <a:gd name="connsiteY68" fmla="*/ 180808 h 675015"/>
              <a:gd name="connsiteX69" fmla="*/ 530369 w 554476"/>
              <a:gd name="connsiteY69" fmla="*/ 650907 h 675015"/>
              <a:gd name="connsiteX70" fmla="*/ 167485 w 554476"/>
              <a:gd name="connsiteY70" fmla="*/ 24108 h 675015"/>
              <a:gd name="connsiteX71" fmla="*/ 313400 w 554476"/>
              <a:gd name="connsiteY71" fmla="*/ 24108 h 675015"/>
              <a:gd name="connsiteX72" fmla="*/ 373669 w 554476"/>
              <a:gd name="connsiteY72" fmla="*/ 72323 h 675015"/>
              <a:gd name="connsiteX73" fmla="*/ 373669 w 554476"/>
              <a:gd name="connsiteY73" fmla="*/ 156700 h 675015"/>
              <a:gd name="connsiteX74" fmla="*/ 373669 w 554476"/>
              <a:gd name="connsiteY74" fmla="*/ 180808 h 675015"/>
              <a:gd name="connsiteX75" fmla="*/ 373669 w 554476"/>
              <a:gd name="connsiteY75" fmla="*/ 192862 h 675015"/>
              <a:gd name="connsiteX76" fmla="*/ 180808 w 554476"/>
              <a:gd name="connsiteY76" fmla="*/ 192862 h 675015"/>
              <a:gd name="connsiteX77" fmla="*/ 180808 w 554476"/>
              <a:gd name="connsiteY77" fmla="*/ 180808 h 675015"/>
              <a:gd name="connsiteX78" fmla="*/ 180808 w 554476"/>
              <a:gd name="connsiteY78" fmla="*/ 156700 h 675015"/>
              <a:gd name="connsiteX79" fmla="*/ 180808 w 554476"/>
              <a:gd name="connsiteY79" fmla="*/ 72323 h 675015"/>
              <a:gd name="connsiteX80" fmla="*/ 167485 w 554476"/>
              <a:gd name="connsiteY80" fmla="*/ 24108 h 675015"/>
              <a:gd name="connsiteX81" fmla="*/ 167485 w 554476"/>
              <a:gd name="connsiteY81" fmla="*/ 24108 h 675015"/>
              <a:gd name="connsiteX82" fmla="*/ 90721 w 554476"/>
              <a:gd name="connsiteY82" fmla="*/ 96431 h 675015"/>
              <a:gd name="connsiteX83" fmla="*/ 90721 w 554476"/>
              <a:gd name="connsiteY83" fmla="*/ 71689 h 675015"/>
              <a:gd name="connsiteX84" fmla="*/ 121173 w 554476"/>
              <a:gd name="connsiteY84" fmla="*/ 24108 h 675015"/>
              <a:gd name="connsiteX85" fmla="*/ 157334 w 554476"/>
              <a:gd name="connsiteY85" fmla="*/ 72323 h 675015"/>
              <a:gd name="connsiteX86" fmla="*/ 157334 w 554476"/>
              <a:gd name="connsiteY86" fmla="*/ 96431 h 675015"/>
              <a:gd name="connsiteX87" fmla="*/ 90721 w 554476"/>
              <a:gd name="connsiteY87" fmla="*/ 96431 h 675015"/>
              <a:gd name="connsiteX88" fmla="*/ 542423 w 554476"/>
              <a:gd name="connsiteY88" fmla="*/ 156700 h 675015"/>
              <a:gd name="connsiteX89" fmla="*/ 397777 w 554476"/>
              <a:gd name="connsiteY89" fmla="*/ 156700 h 675015"/>
              <a:gd name="connsiteX90" fmla="*/ 397777 w 554476"/>
              <a:gd name="connsiteY90" fmla="*/ 72323 h 675015"/>
              <a:gd name="connsiteX91" fmla="*/ 313400 w 554476"/>
              <a:gd name="connsiteY91" fmla="*/ 0 h 675015"/>
              <a:gd name="connsiteX92" fmla="*/ 120538 w 554476"/>
              <a:gd name="connsiteY92" fmla="*/ 0 h 675015"/>
              <a:gd name="connsiteX93" fmla="*/ 65979 w 554476"/>
              <a:gd name="connsiteY93" fmla="*/ 71689 h 675015"/>
              <a:gd name="connsiteX94" fmla="*/ 65979 w 554476"/>
              <a:gd name="connsiteY94" fmla="*/ 108485 h 675015"/>
              <a:gd name="connsiteX95" fmla="*/ 78033 w 554476"/>
              <a:gd name="connsiteY95" fmla="*/ 120538 h 675015"/>
              <a:gd name="connsiteX96" fmla="*/ 156700 w 554476"/>
              <a:gd name="connsiteY96" fmla="*/ 120538 h 675015"/>
              <a:gd name="connsiteX97" fmla="*/ 156700 w 554476"/>
              <a:gd name="connsiteY97" fmla="*/ 156700 h 675015"/>
              <a:gd name="connsiteX98" fmla="*/ 12054 w 554476"/>
              <a:gd name="connsiteY98" fmla="*/ 156700 h 675015"/>
              <a:gd name="connsiteX99" fmla="*/ 0 w 554476"/>
              <a:gd name="connsiteY99" fmla="*/ 168754 h 675015"/>
              <a:gd name="connsiteX100" fmla="*/ 0 w 554476"/>
              <a:gd name="connsiteY100" fmla="*/ 662961 h 675015"/>
              <a:gd name="connsiteX101" fmla="*/ 12054 w 554476"/>
              <a:gd name="connsiteY101" fmla="*/ 675015 h 675015"/>
              <a:gd name="connsiteX102" fmla="*/ 542423 w 554476"/>
              <a:gd name="connsiteY102" fmla="*/ 675015 h 675015"/>
              <a:gd name="connsiteX103" fmla="*/ 554477 w 554476"/>
              <a:gd name="connsiteY103" fmla="*/ 662961 h 675015"/>
              <a:gd name="connsiteX104" fmla="*/ 554477 w 554476"/>
              <a:gd name="connsiteY104" fmla="*/ 168754 h 675015"/>
              <a:gd name="connsiteX105" fmla="*/ 542423 w 554476"/>
              <a:gd name="connsiteY105" fmla="*/ 156700 h 675015"/>
              <a:gd name="connsiteX106" fmla="*/ 542423 w 554476"/>
              <a:gd name="connsiteY106" fmla="*/ 156700 h 67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54476" h="675015">
                <a:moveTo>
                  <a:pt x="229023" y="614746"/>
                </a:moveTo>
                <a:lnTo>
                  <a:pt x="313400" y="614746"/>
                </a:lnTo>
                <a:lnTo>
                  <a:pt x="313400" y="590638"/>
                </a:lnTo>
                <a:lnTo>
                  <a:pt x="229023" y="590638"/>
                </a:lnTo>
                <a:lnTo>
                  <a:pt x="229023" y="614746"/>
                </a:lnTo>
                <a:close/>
                <a:moveTo>
                  <a:pt x="84377" y="614746"/>
                </a:moveTo>
                <a:lnTo>
                  <a:pt x="168754" y="614746"/>
                </a:lnTo>
                <a:lnTo>
                  <a:pt x="168754" y="590638"/>
                </a:lnTo>
                <a:lnTo>
                  <a:pt x="84377" y="590638"/>
                </a:lnTo>
                <a:lnTo>
                  <a:pt x="84377" y="614746"/>
                </a:lnTo>
                <a:close/>
                <a:moveTo>
                  <a:pt x="229023" y="542423"/>
                </a:moveTo>
                <a:lnTo>
                  <a:pt x="313400" y="542423"/>
                </a:lnTo>
                <a:lnTo>
                  <a:pt x="313400" y="518315"/>
                </a:lnTo>
                <a:lnTo>
                  <a:pt x="229023" y="518315"/>
                </a:lnTo>
                <a:lnTo>
                  <a:pt x="229023" y="542423"/>
                </a:lnTo>
                <a:close/>
                <a:moveTo>
                  <a:pt x="84377" y="542423"/>
                </a:moveTo>
                <a:lnTo>
                  <a:pt x="168754" y="542423"/>
                </a:lnTo>
                <a:lnTo>
                  <a:pt x="168754" y="518315"/>
                </a:lnTo>
                <a:lnTo>
                  <a:pt x="84377" y="518315"/>
                </a:lnTo>
                <a:lnTo>
                  <a:pt x="84377" y="542423"/>
                </a:lnTo>
                <a:close/>
                <a:moveTo>
                  <a:pt x="229023" y="445992"/>
                </a:moveTo>
                <a:lnTo>
                  <a:pt x="313400" y="445992"/>
                </a:lnTo>
                <a:lnTo>
                  <a:pt x="313400" y="421884"/>
                </a:lnTo>
                <a:lnTo>
                  <a:pt x="229023" y="421884"/>
                </a:lnTo>
                <a:lnTo>
                  <a:pt x="229023" y="445992"/>
                </a:lnTo>
                <a:close/>
                <a:moveTo>
                  <a:pt x="84377" y="445992"/>
                </a:moveTo>
                <a:lnTo>
                  <a:pt x="168754" y="445992"/>
                </a:lnTo>
                <a:lnTo>
                  <a:pt x="168754" y="421884"/>
                </a:lnTo>
                <a:lnTo>
                  <a:pt x="84377" y="421884"/>
                </a:lnTo>
                <a:lnTo>
                  <a:pt x="84377" y="445992"/>
                </a:lnTo>
                <a:close/>
                <a:moveTo>
                  <a:pt x="397777" y="590638"/>
                </a:moveTo>
                <a:lnTo>
                  <a:pt x="445992" y="590638"/>
                </a:lnTo>
                <a:lnTo>
                  <a:pt x="445992" y="445992"/>
                </a:lnTo>
                <a:lnTo>
                  <a:pt x="397777" y="445992"/>
                </a:lnTo>
                <a:lnTo>
                  <a:pt x="397777" y="590638"/>
                </a:lnTo>
                <a:close/>
                <a:moveTo>
                  <a:pt x="458046" y="421884"/>
                </a:moveTo>
                <a:lnTo>
                  <a:pt x="385723" y="421884"/>
                </a:lnTo>
                <a:cubicBezTo>
                  <a:pt x="378744" y="421884"/>
                  <a:pt x="373669" y="427594"/>
                  <a:pt x="373669" y="433938"/>
                </a:cubicBezTo>
                <a:lnTo>
                  <a:pt x="373669" y="602692"/>
                </a:lnTo>
                <a:cubicBezTo>
                  <a:pt x="373669" y="609036"/>
                  <a:pt x="378744" y="614746"/>
                  <a:pt x="385723" y="614746"/>
                </a:cubicBezTo>
                <a:lnTo>
                  <a:pt x="458046" y="614746"/>
                </a:lnTo>
                <a:cubicBezTo>
                  <a:pt x="465024" y="614746"/>
                  <a:pt x="470100" y="609036"/>
                  <a:pt x="470100" y="602692"/>
                </a:cubicBezTo>
                <a:lnTo>
                  <a:pt x="470100" y="433938"/>
                </a:lnTo>
                <a:cubicBezTo>
                  <a:pt x="470100" y="427594"/>
                  <a:pt x="465024" y="421884"/>
                  <a:pt x="458046" y="421884"/>
                </a:cubicBezTo>
                <a:lnTo>
                  <a:pt x="458046" y="421884"/>
                </a:lnTo>
                <a:close/>
                <a:moveTo>
                  <a:pt x="96431" y="361615"/>
                </a:moveTo>
                <a:lnTo>
                  <a:pt x="445992" y="361615"/>
                </a:lnTo>
                <a:lnTo>
                  <a:pt x="445992" y="277238"/>
                </a:lnTo>
                <a:lnTo>
                  <a:pt x="96431" y="277238"/>
                </a:lnTo>
                <a:lnTo>
                  <a:pt x="96431" y="361615"/>
                </a:lnTo>
                <a:close/>
                <a:moveTo>
                  <a:pt x="84377" y="253131"/>
                </a:moveTo>
                <a:cubicBezTo>
                  <a:pt x="77398" y="253131"/>
                  <a:pt x="72323" y="258840"/>
                  <a:pt x="72323" y="265185"/>
                </a:cubicBezTo>
                <a:lnTo>
                  <a:pt x="72323" y="373669"/>
                </a:lnTo>
                <a:cubicBezTo>
                  <a:pt x="72323" y="380013"/>
                  <a:pt x="77398" y="385723"/>
                  <a:pt x="84377" y="385723"/>
                </a:cubicBezTo>
                <a:lnTo>
                  <a:pt x="458046" y="385723"/>
                </a:lnTo>
                <a:cubicBezTo>
                  <a:pt x="465024" y="385723"/>
                  <a:pt x="470100" y="380013"/>
                  <a:pt x="470100" y="373669"/>
                </a:cubicBezTo>
                <a:lnTo>
                  <a:pt x="470100" y="265185"/>
                </a:lnTo>
                <a:cubicBezTo>
                  <a:pt x="470100" y="258840"/>
                  <a:pt x="465024" y="253131"/>
                  <a:pt x="458046" y="253131"/>
                </a:cubicBezTo>
                <a:lnTo>
                  <a:pt x="84377" y="253131"/>
                </a:lnTo>
                <a:close/>
                <a:moveTo>
                  <a:pt x="530369" y="650907"/>
                </a:moveTo>
                <a:lnTo>
                  <a:pt x="24108" y="650907"/>
                </a:lnTo>
                <a:lnTo>
                  <a:pt x="24108" y="180808"/>
                </a:lnTo>
                <a:lnTo>
                  <a:pt x="156700" y="180808"/>
                </a:lnTo>
                <a:lnTo>
                  <a:pt x="156700" y="204915"/>
                </a:lnTo>
                <a:cubicBezTo>
                  <a:pt x="156700" y="211260"/>
                  <a:pt x="161775" y="216969"/>
                  <a:pt x="168754" y="216969"/>
                </a:cubicBezTo>
                <a:lnTo>
                  <a:pt x="385723" y="216969"/>
                </a:lnTo>
                <a:cubicBezTo>
                  <a:pt x="392701" y="216969"/>
                  <a:pt x="397777" y="211260"/>
                  <a:pt x="397777" y="204915"/>
                </a:cubicBezTo>
                <a:lnTo>
                  <a:pt x="397777" y="180808"/>
                </a:lnTo>
                <a:lnTo>
                  <a:pt x="530369" y="180808"/>
                </a:lnTo>
                <a:lnTo>
                  <a:pt x="530369" y="650907"/>
                </a:lnTo>
                <a:close/>
                <a:moveTo>
                  <a:pt x="167485" y="24108"/>
                </a:moveTo>
                <a:lnTo>
                  <a:pt x="313400" y="24108"/>
                </a:lnTo>
                <a:cubicBezTo>
                  <a:pt x="343217" y="24108"/>
                  <a:pt x="373669" y="41871"/>
                  <a:pt x="373669" y="72323"/>
                </a:cubicBezTo>
                <a:lnTo>
                  <a:pt x="373669" y="156700"/>
                </a:lnTo>
                <a:lnTo>
                  <a:pt x="373669" y="180808"/>
                </a:lnTo>
                <a:lnTo>
                  <a:pt x="373669" y="192862"/>
                </a:lnTo>
                <a:lnTo>
                  <a:pt x="180808" y="192862"/>
                </a:lnTo>
                <a:lnTo>
                  <a:pt x="180808" y="180808"/>
                </a:lnTo>
                <a:lnTo>
                  <a:pt x="180808" y="156700"/>
                </a:lnTo>
                <a:lnTo>
                  <a:pt x="180808" y="72323"/>
                </a:lnTo>
                <a:cubicBezTo>
                  <a:pt x="180808" y="55194"/>
                  <a:pt x="177001" y="37430"/>
                  <a:pt x="167485" y="24108"/>
                </a:cubicBezTo>
                <a:lnTo>
                  <a:pt x="167485" y="24108"/>
                </a:lnTo>
                <a:close/>
                <a:moveTo>
                  <a:pt x="90721" y="96431"/>
                </a:moveTo>
                <a:lnTo>
                  <a:pt x="90721" y="71689"/>
                </a:lnTo>
                <a:cubicBezTo>
                  <a:pt x="90721" y="29817"/>
                  <a:pt x="105947" y="24108"/>
                  <a:pt x="121173" y="24108"/>
                </a:cubicBezTo>
                <a:cubicBezTo>
                  <a:pt x="154797" y="24108"/>
                  <a:pt x="157334" y="60904"/>
                  <a:pt x="157334" y="72323"/>
                </a:cubicBezTo>
                <a:lnTo>
                  <a:pt x="157334" y="96431"/>
                </a:lnTo>
                <a:lnTo>
                  <a:pt x="90721" y="96431"/>
                </a:lnTo>
                <a:close/>
                <a:moveTo>
                  <a:pt x="542423" y="156700"/>
                </a:moveTo>
                <a:lnTo>
                  <a:pt x="397777" y="156700"/>
                </a:lnTo>
                <a:lnTo>
                  <a:pt x="397777" y="72323"/>
                </a:lnTo>
                <a:cubicBezTo>
                  <a:pt x="397777" y="27280"/>
                  <a:pt x="354637" y="0"/>
                  <a:pt x="313400" y="0"/>
                </a:cubicBezTo>
                <a:lnTo>
                  <a:pt x="120538" y="0"/>
                </a:lnTo>
                <a:cubicBezTo>
                  <a:pt x="95796" y="0"/>
                  <a:pt x="65979" y="12688"/>
                  <a:pt x="65979" y="71689"/>
                </a:cubicBezTo>
                <a:lnTo>
                  <a:pt x="65979" y="108485"/>
                </a:lnTo>
                <a:cubicBezTo>
                  <a:pt x="65979" y="114829"/>
                  <a:pt x="71054" y="120538"/>
                  <a:pt x="78033" y="120538"/>
                </a:cubicBezTo>
                <a:lnTo>
                  <a:pt x="156700" y="120538"/>
                </a:lnTo>
                <a:lnTo>
                  <a:pt x="156700" y="156700"/>
                </a:lnTo>
                <a:lnTo>
                  <a:pt x="12054" y="156700"/>
                </a:lnTo>
                <a:cubicBezTo>
                  <a:pt x="5075" y="156700"/>
                  <a:pt x="0" y="162410"/>
                  <a:pt x="0" y="168754"/>
                </a:cubicBezTo>
                <a:lnTo>
                  <a:pt x="0" y="662961"/>
                </a:lnTo>
                <a:cubicBezTo>
                  <a:pt x="0" y="669305"/>
                  <a:pt x="5075" y="675015"/>
                  <a:pt x="12054" y="675015"/>
                </a:cubicBezTo>
                <a:lnTo>
                  <a:pt x="542423" y="675015"/>
                </a:lnTo>
                <a:cubicBezTo>
                  <a:pt x="549401" y="675015"/>
                  <a:pt x="554477" y="669305"/>
                  <a:pt x="554477" y="662961"/>
                </a:cubicBezTo>
                <a:lnTo>
                  <a:pt x="554477" y="168754"/>
                </a:lnTo>
                <a:cubicBezTo>
                  <a:pt x="554477" y="162410"/>
                  <a:pt x="549401" y="156700"/>
                  <a:pt x="542423" y="156700"/>
                </a:cubicBezTo>
                <a:lnTo>
                  <a:pt x="542423" y="156700"/>
                </a:lnTo>
                <a:close/>
              </a:path>
            </a:pathLst>
          </a:custGeom>
          <a:gradFill>
            <a:gsLst>
              <a:gs pos="1000">
                <a:schemeClr val="accent4">
                  <a:lumMod val="50000"/>
                </a:schemeClr>
              </a:gs>
              <a:gs pos="98000">
                <a:schemeClr val="accent4">
                  <a:lumMod val="60000"/>
                  <a:lumOff val="40000"/>
                </a:schemeClr>
              </a:gs>
              <a:gs pos="49000">
                <a:schemeClr val="accent4"/>
              </a:gs>
            </a:gsLst>
            <a:lin ang="16200000" scaled="1"/>
          </a:gradFill>
          <a:ln w="6342" cap="flat">
            <a:noFill/>
            <a:prstDash val="solid"/>
            <a:miter/>
          </a:ln>
        </p:spPr>
        <p:txBody>
          <a:bodyPr rtlCol="0" anchor="ctr"/>
          <a:lstStyle/>
          <a:p>
            <a:pPr defTabSz="731491" eaLnBrk="1" fontAlgn="auto" hangingPunct="1">
              <a:spcBef>
                <a:spcPts val="0"/>
              </a:spcBef>
              <a:spcAft>
                <a:spcPts val="0"/>
              </a:spcAft>
              <a:defRPr/>
            </a:pPr>
            <a:endParaRPr lang="en-US" sz="3456">
              <a:solidFill>
                <a:srgbClr val="FFFFFF"/>
              </a:solidFill>
              <a:latin typeface="Amazon Ember"/>
            </a:endParaRPr>
          </a:p>
        </p:txBody>
      </p:sp>
      <p:sp>
        <p:nvSpPr>
          <p:cNvPr id="79" name="Freeform: Shape 1041">
            <a:extLst>
              <a:ext uri="{FF2B5EF4-FFF2-40B4-BE49-F238E27FC236}">
                <a16:creationId xmlns:a16="http://schemas.microsoft.com/office/drawing/2014/main" id="{91920AF7-0EC8-684D-963B-7A5B59CDAE87}"/>
              </a:ext>
            </a:extLst>
          </p:cNvPr>
          <p:cNvSpPr/>
          <p:nvPr/>
        </p:nvSpPr>
        <p:spPr>
          <a:xfrm>
            <a:off x="7816254" y="1258862"/>
            <a:ext cx="810768" cy="695704"/>
          </a:xfrm>
          <a:custGeom>
            <a:avLst/>
            <a:gdLst>
              <a:gd name="connsiteX0" fmla="*/ 228681 w 675640"/>
              <a:gd name="connsiteY0" fmla="*/ 477910 h 579753"/>
              <a:gd name="connsiteX1" fmla="*/ 179532 w 675640"/>
              <a:gd name="connsiteY1" fmla="*/ 429014 h 579753"/>
              <a:gd name="connsiteX2" fmla="*/ 228681 w 675640"/>
              <a:gd name="connsiteY2" fmla="*/ 379485 h 579753"/>
              <a:gd name="connsiteX3" fmla="*/ 211599 w 675640"/>
              <a:gd name="connsiteY3" fmla="*/ 362339 h 579753"/>
              <a:gd name="connsiteX4" fmla="*/ 153941 w 675640"/>
              <a:gd name="connsiteY4" fmla="*/ 420121 h 579753"/>
              <a:gd name="connsiteX5" fmla="*/ 153941 w 675640"/>
              <a:gd name="connsiteY5" fmla="*/ 437267 h 579753"/>
              <a:gd name="connsiteX6" fmla="*/ 211599 w 675640"/>
              <a:gd name="connsiteY6" fmla="*/ 495050 h 579753"/>
              <a:gd name="connsiteX7" fmla="*/ 495381 w 675640"/>
              <a:gd name="connsiteY7" fmla="*/ 195967 h 579753"/>
              <a:gd name="connsiteX8" fmla="*/ 495508 w 675640"/>
              <a:gd name="connsiteY8" fmla="*/ 178821 h 579753"/>
              <a:gd name="connsiteX9" fmla="*/ 495381 w 675640"/>
              <a:gd name="connsiteY9" fmla="*/ 178821 h 579753"/>
              <a:gd name="connsiteX10" fmla="*/ 437786 w 675640"/>
              <a:gd name="connsiteY10" fmla="*/ 121039 h 579753"/>
              <a:gd name="connsiteX11" fmla="*/ 420705 w 675640"/>
              <a:gd name="connsiteY11" fmla="*/ 138185 h 579753"/>
              <a:gd name="connsiteX12" fmla="*/ 469790 w 675640"/>
              <a:gd name="connsiteY12" fmla="*/ 187714 h 579753"/>
              <a:gd name="connsiteX13" fmla="*/ 420705 w 675640"/>
              <a:gd name="connsiteY13" fmla="*/ 236610 h 579753"/>
              <a:gd name="connsiteX14" fmla="*/ 437786 w 675640"/>
              <a:gd name="connsiteY14" fmla="*/ 253750 h 579753"/>
              <a:gd name="connsiteX15" fmla="*/ 390351 w 675640"/>
              <a:gd name="connsiteY15" fmla="*/ 460764 h 579753"/>
              <a:gd name="connsiteX16" fmla="*/ 535132 w 675640"/>
              <a:gd name="connsiteY16" fmla="*/ 460764 h 579753"/>
              <a:gd name="connsiteX17" fmla="*/ 535132 w 675640"/>
              <a:gd name="connsiteY17" fmla="*/ 435996 h 579753"/>
              <a:gd name="connsiteX18" fmla="*/ 390415 w 675640"/>
              <a:gd name="connsiteY18" fmla="*/ 435996 h 579753"/>
              <a:gd name="connsiteX19" fmla="*/ 305896 w 675640"/>
              <a:gd name="connsiteY19" fmla="*/ 532517 h 579753"/>
              <a:gd name="connsiteX20" fmla="*/ 679912 w 675640"/>
              <a:gd name="connsiteY20" fmla="*/ 532517 h 579753"/>
              <a:gd name="connsiteX21" fmla="*/ 679912 w 675640"/>
              <a:gd name="connsiteY21" fmla="*/ 509021 h 579753"/>
              <a:gd name="connsiteX22" fmla="*/ 305896 w 675640"/>
              <a:gd name="connsiteY22" fmla="*/ 509021 h 579753"/>
              <a:gd name="connsiteX23" fmla="*/ 64596 w 675640"/>
              <a:gd name="connsiteY23" fmla="*/ 194696 h 579753"/>
              <a:gd name="connsiteX24" fmla="*/ 233507 w 675640"/>
              <a:gd name="connsiteY24" fmla="*/ 194696 h 579753"/>
              <a:gd name="connsiteX25" fmla="*/ 233507 w 675640"/>
              <a:gd name="connsiteY25" fmla="*/ 170567 h 579753"/>
              <a:gd name="connsiteX26" fmla="*/ 64596 w 675640"/>
              <a:gd name="connsiteY26" fmla="*/ 170567 h 579753"/>
              <a:gd name="connsiteX27" fmla="*/ 4271 w 675640"/>
              <a:gd name="connsiteY27" fmla="*/ 98814 h 579753"/>
              <a:gd name="connsiteX28" fmla="*/ 378287 w 675640"/>
              <a:gd name="connsiteY28" fmla="*/ 98814 h 579753"/>
              <a:gd name="connsiteX29" fmla="*/ 378287 w 675640"/>
              <a:gd name="connsiteY29" fmla="*/ 74046 h 579753"/>
              <a:gd name="connsiteX30" fmla="*/ 4271 w 675640"/>
              <a:gd name="connsiteY30" fmla="*/ 74046 h 579753"/>
              <a:gd name="connsiteX31" fmla="*/ 628031 w 675640"/>
              <a:gd name="connsiteY31" fmla="*/ 196600 h 579753"/>
              <a:gd name="connsiteX32" fmla="*/ 445026 w 675640"/>
              <a:gd name="connsiteY32" fmla="*/ 13721 h 579753"/>
              <a:gd name="connsiteX33" fmla="*/ 356126 w 675640"/>
              <a:gd name="connsiteY33" fmla="*/ 36585 h 579753"/>
              <a:gd name="connsiteX34" fmla="*/ 367872 w 675640"/>
              <a:gd name="connsiteY34" fmla="*/ 57539 h 579753"/>
              <a:gd name="connsiteX35" fmla="*/ 444962 w 675640"/>
              <a:gd name="connsiteY35" fmla="*/ 37850 h 579753"/>
              <a:gd name="connsiteX36" fmla="*/ 603712 w 675640"/>
              <a:gd name="connsiteY36" fmla="*/ 196600 h 579753"/>
              <a:gd name="connsiteX37" fmla="*/ 444962 w 675640"/>
              <a:gd name="connsiteY37" fmla="*/ 355350 h 579753"/>
              <a:gd name="connsiteX38" fmla="*/ 402227 w 675640"/>
              <a:gd name="connsiteY38" fmla="*/ 349639 h 579753"/>
              <a:gd name="connsiteX39" fmla="*/ 395877 w 675640"/>
              <a:gd name="connsiteY39" fmla="*/ 372496 h 579753"/>
              <a:gd name="connsiteX40" fmla="*/ 445089 w 675640"/>
              <a:gd name="connsiteY40" fmla="*/ 378846 h 579753"/>
              <a:gd name="connsiteX41" fmla="*/ 628095 w 675640"/>
              <a:gd name="connsiteY41" fmla="*/ 195967 h 579753"/>
              <a:gd name="connsiteX42" fmla="*/ 291481 w 675640"/>
              <a:gd name="connsiteY42" fmla="*/ 237875 h 579753"/>
              <a:gd name="connsiteX43" fmla="*/ 286021 w 675640"/>
              <a:gd name="connsiteY43" fmla="*/ 196600 h 579753"/>
              <a:gd name="connsiteX44" fmla="*/ 298086 w 675640"/>
              <a:gd name="connsiteY44" fmla="*/ 135642 h 579753"/>
              <a:gd name="connsiteX45" fmla="*/ 275797 w 675640"/>
              <a:gd name="connsiteY45" fmla="*/ 126750 h 579753"/>
              <a:gd name="connsiteX46" fmla="*/ 261891 w 675640"/>
              <a:gd name="connsiteY46" fmla="*/ 196600 h 579753"/>
              <a:gd name="connsiteX47" fmla="*/ 268241 w 675640"/>
              <a:gd name="connsiteY47" fmla="*/ 244225 h 579753"/>
              <a:gd name="connsiteX48" fmla="*/ 354093 w 675640"/>
              <a:gd name="connsiteY48" fmla="*/ 592842 h 579753"/>
              <a:gd name="connsiteX49" fmla="*/ 64532 w 675640"/>
              <a:gd name="connsiteY49" fmla="*/ 592842 h 579753"/>
              <a:gd name="connsiteX50" fmla="*/ 52468 w 675640"/>
              <a:gd name="connsiteY50" fmla="*/ 580775 h 579753"/>
              <a:gd name="connsiteX51" fmla="*/ 52468 w 675640"/>
              <a:gd name="connsiteY51" fmla="*/ 291217 h 579753"/>
              <a:gd name="connsiteX52" fmla="*/ 64532 w 675640"/>
              <a:gd name="connsiteY52" fmla="*/ 279150 h 579753"/>
              <a:gd name="connsiteX53" fmla="*/ 354093 w 675640"/>
              <a:gd name="connsiteY53" fmla="*/ 279789 h 579753"/>
              <a:gd name="connsiteX54" fmla="*/ 366157 w 675640"/>
              <a:gd name="connsiteY54" fmla="*/ 291850 h 579753"/>
              <a:gd name="connsiteX55" fmla="*/ 366157 w 675640"/>
              <a:gd name="connsiteY55" fmla="*/ 484892 h 579753"/>
              <a:gd name="connsiteX56" fmla="*/ 342027 w 675640"/>
              <a:gd name="connsiteY56" fmla="*/ 484892 h 579753"/>
              <a:gd name="connsiteX57" fmla="*/ 342027 w 675640"/>
              <a:gd name="connsiteY57" fmla="*/ 303917 h 579753"/>
              <a:gd name="connsiteX58" fmla="*/ 76598 w 675640"/>
              <a:gd name="connsiteY58" fmla="*/ 303917 h 579753"/>
              <a:gd name="connsiteX59" fmla="*/ 76598 w 675640"/>
              <a:gd name="connsiteY59" fmla="*/ 568714 h 579753"/>
              <a:gd name="connsiteX60" fmla="*/ 342027 w 675640"/>
              <a:gd name="connsiteY60" fmla="*/ 568714 h 579753"/>
              <a:gd name="connsiteX61" fmla="*/ 342027 w 675640"/>
              <a:gd name="connsiteY61" fmla="*/ 556646 h 579753"/>
              <a:gd name="connsiteX62" fmla="*/ 366157 w 675640"/>
              <a:gd name="connsiteY62" fmla="*/ 556646 h 579753"/>
              <a:gd name="connsiteX63" fmla="*/ 366157 w 675640"/>
              <a:gd name="connsiteY63" fmla="*/ 581414 h 579753"/>
              <a:gd name="connsiteX64" fmla="*/ 354093 w 675640"/>
              <a:gd name="connsiteY64" fmla="*/ 593475 h 57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75640" h="579753">
                <a:moveTo>
                  <a:pt x="228681" y="477910"/>
                </a:moveTo>
                <a:lnTo>
                  <a:pt x="179532" y="429014"/>
                </a:lnTo>
                <a:lnTo>
                  <a:pt x="228681" y="379485"/>
                </a:lnTo>
                <a:lnTo>
                  <a:pt x="211599" y="362339"/>
                </a:lnTo>
                <a:lnTo>
                  <a:pt x="153941" y="420121"/>
                </a:lnTo>
                <a:cubicBezTo>
                  <a:pt x="149242" y="425200"/>
                  <a:pt x="149242" y="432821"/>
                  <a:pt x="153941" y="437267"/>
                </a:cubicBezTo>
                <a:lnTo>
                  <a:pt x="211599" y="495050"/>
                </a:lnTo>
                <a:close/>
                <a:moveTo>
                  <a:pt x="495381" y="195967"/>
                </a:moveTo>
                <a:cubicBezTo>
                  <a:pt x="500080" y="191521"/>
                  <a:pt x="500143" y="183900"/>
                  <a:pt x="495508" y="178821"/>
                </a:cubicBezTo>
                <a:cubicBezTo>
                  <a:pt x="495444" y="178821"/>
                  <a:pt x="495444" y="178821"/>
                  <a:pt x="495381" y="178821"/>
                </a:cubicBezTo>
                <a:lnTo>
                  <a:pt x="437786" y="121039"/>
                </a:lnTo>
                <a:lnTo>
                  <a:pt x="420705" y="138185"/>
                </a:lnTo>
                <a:lnTo>
                  <a:pt x="469790" y="187714"/>
                </a:lnTo>
                <a:lnTo>
                  <a:pt x="420705" y="236610"/>
                </a:lnTo>
                <a:lnTo>
                  <a:pt x="437786" y="253750"/>
                </a:lnTo>
                <a:close/>
                <a:moveTo>
                  <a:pt x="390351" y="460764"/>
                </a:moveTo>
                <a:lnTo>
                  <a:pt x="535132" y="460764"/>
                </a:lnTo>
                <a:lnTo>
                  <a:pt x="535132" y="435996"/>
                </a:lnTo>
                <a:lnTo>
                  <a:pt x="390415" y="435996"/>
                </a:lnTo>
                <a:close/>
                <a:moveTo>
                  <a:pt x="305896" y="532517"/>
                </a:moveTo>
                <a:lnTo>
                  <a:pt x="679912" y="532517"/>
                </a:lnTo>
                <a:lnTo>
                  <a:pt x="679912" y="509021"/>
                </a:lnTo>
                <a:lnTo>
                  <a:pt x="305896" y="509021"/>
                </a:lnTo>
                <a:close/>
                <a:moveTo>
                  <a:pt x="64596" y="194696"/>
                </a:moveTo>
                <a:lnTo>
                  <a:pt x="233507" y="194696"/>
                </a:lnTo>
                <a:lnTo>
                  <a:pt x="233507" y="170567"/>
                </a:lnTo>
                <a:lnTo>
                  <a:pt x="64596" y="170567"/>
                </a:lnTo>
                <a:close/>
                <a:moveTo>
                  <a:pt x="4271" y="98814"/>
                </a:moveTo>
                <a:lnTo>
                  <a:pt x="378287" y="98814"/>
                </a:lnTo>
                <a:lnTo>
                  <a:pt x="378287" y="74046"/>
                </a:lnTo>
                <a:lnTo>
                  <a:pt x="4271" y="74046"/>
                </a:lnTo>
                <a:close/>
                <a:moveTo>
                  <a:pt x="628031" y="196600"/>
                </a:moveTo>
                <a:cubicBezTo>
                  <a:pt x="627904" y="95639"/>
                  <a:pt x="546053" y="13721"/>
                  <a:pt x="445026" y="13721"/>
                </a:cubicBezTo>
                <a:cubicBezTo>
                  <a:pt x="413910" y="13721"/>
                  <a:pt x="383366" y="21342"/>
                  <a:pt x="356126" y="36585"/>
                </a:cubicBezTo>
                <a:lnTo>
                  <a:pt x="367872" y="57539"/>
                </a:lnTo>
                <a:cubicBezTo>
                  <a:pt x="391494" y="44839"/>
                  <a:pt x="417974" y="37850"/>
                  <a:pt x="444962" y="37850"/>
                </a:cubicBezTo>
                <a:cubicBezTo>
                  <a:pt x="532654" y="37850"/>
                  <a:pt x="603712" y="108971"/>
                  <a:pt x="603712" y="196600"/>
                </a:cubicBezTo>
                <a:cubicBezTo>
                  <a:pt x="603712" y="284235"/>
                  <a:pt x="532654" y="355350"/>
                  <a:pt x="444962" y="355350"/>
                </a:cubicBezTo>
                <a:cubicBezTo>
                  <a:pt x="430547" y="355350"/>
                  <a:pt x="416133" y="353446"/>
                  <a:pt x="402227" y="349639"/>
                </a:cubicBezTo>
                <a:lnTo>
                  <a:pt x="395877" y="372496"/>
                </a:lnTo>
                <a:cubicBezTo>
                  <a:pt x="411941" y="376942"/>
                  <a:pt x="428451" y="378846"/>
                  <a:pt x="445089" y="378846"/>
                </a:cubicBezTo>
                <a:cubicBezTo>
                  <a:pt x="546117" y="378846"/>
                  <a:pt x="627968" y="296935"/>
                  <a:pt x="628095" y="195967"/>
                </a:cubicBezTo>
                <a:close/>
                <a:moveTo>
                  <a:pt x="291481" y="237875"/>
                </a:moveTo>
                <a:cubicBezTo>
                  <a:pt x="287863" y="224542"/>
                  <a:pt x="286021" y="210571"/>
                  <a:pt x="286021" y="196600"/>
                </a:cubicBezTo>
                <a:cubicBezTo>
                  <a:pt x="285958" y="175646"/>
                  <a:pt x="290085" y="155325"/>
                  <a:pt x="298086" y="135642"/>
                </a:cubicBezTo>
                <a:lnTo>
                  <a:pt x="275797" y="126750"/>
                </a:lnTo>
                <a:cubicBezTo>
                  <a:pt x="266590" y="148975"/>
                  <a:pt x="261891" y="172471"/>
                  <a:pt x="261891" y="196600"/>
                </a:cubicBezTo>
                <a:cubicBezTo>
                  <a:pt x="261955" y="212475"/>
                  <a:pt x="264051" y="228350"/>
                  <a:pt x="268241" y="244225"/>
                </a:cubicBezTo>
                <a:close/>
                <a:moveTo>
                  <a:pt x="354093" y="592842"/>
                </a:moveTo>
                <a:lnTo>
                  <a:pt x="64532" y="592842"/>
                </a:lnTo>
                <a:cubicBezTo>
                  <a:pt x="57865" y="592842"/>
                  <a:pt x="52468" y="587764"/>
                  <a:pt x="52468" y="580775"/>
                </a:cubicBezTo>
                <a:lnTo>
                  <a:pt x="52468" y="291217"/>
                </a:lnTo>
                <a:cubicBezTo>
                  <a:pt x="52468" y="284867"/>
                  <a:pt x="57865" y="279150"/>
                  <a:pt x="64532" y="279150"/>
                </a:cubicBezTo>
                <a:lnTo>
                  <a:pt x="354093" y="279789"/>
                </a:lnTo>
                <a:cubicBezTo>
                  <a:pt x="360761" y="279789"/>
                  <a:pt x="366157" y="284867"/>
                  <a:pt x="366157" y="291850"/>
                </a:cubicBezTo>
                <a:lnTo>
                  <a:pt x="366157" y="484892"/>
                </a:lnTo>
                <a:lnTo>
                  <a:pt x="342027" y="484892"/>
                </a:lnTo>
                <a:lnTo>
                  <a:pt x="342027" y="303917"/>
                </a:lnTo>
                <a:lnTo>
                  <a:pt x="76598" y="303917"/>
                </a:lnTo>
                <a:lnTo>
                  <a:pt x="76598" y="568714"/>
                </a:lnTo>
                <a:lnTo>
                  <a:pt x="342027" y="568714"/>
                </a:lnTo>
                <a:lnTo>
                  <a:pt x="342027" y="556646"/>
                </a:lnTo>
                <a:lnTo>
                  <a:pt x="366157" y="556646"/>
                </a:lnTo>
                <a:lnTo>
                  <a:pt x="366157" y="581414"/>
                </a:lnTo>
                <a:cubicBezTo>
                  <a:pt x="366157" y="587764"/>
                  <a:pt x="360761" y="593475"/>
                  <a:pt x="354093" y="593475"/>
                </a:cubicBezTo>
                <a:close/>
              </a:path>
            </a:pathLst>
          </a:custGeom>
          <a:gradFill>
            <a:gsLst>
              <a:gs pos="55000">
                <a:schemeClr val="accent5">
                  <a:lumMod val="60000"/>
                  <a:lumOff val="40000"/>
                </a:schemeClr>
              </a:gs>
              <a:gs pos="3000">
                <a:schemeClr val="accent5"/>
              </a:gs>
              <a:gs pos="93000">
                <a:schemeClr val="accent5">
                  <a:lumMod val="40000"/>
                  <a:lumOff val="60000"/>
                </a:schemeClr>
              </a:gs>
            </a:gsLst>
            <a:lin ang="16200000" scaled="1"/>
          </a:gradFill>
          <a:ln w="6350" cap="flat">
            <a:noFill/>
            <a:prstDash val="solid"/>
            <a:miter/>
          </a:ln>
        </p:spPr>
        <p:txBody>
          <a:bodyPr rtlCol="0" anchor="ctr"/>
          <a:lstStyle/>
          <a:p>
            <a:pPr defTabSz="731491" eaLnBrk="1" fontAlgn="auto" hangingPunct="1">
              <a:spcBef>
                <a:spcPts val="0"/>
              </a:spcBef>
              <a:spcAft>
                <a:spcPts val="0"/>
              </a:spcAft>
              <a:defRPr/>
            </a:pPr>
            <a:endParaRPr lang="en-US" sz="3456">
              <a:solidFill>
                <a:srgbClr val="FFFFFF"/>
              </a:solidFill>
              <a:latin typeface="Amazon Ember"/>
            </a:endParaRPr>
          </a:p>
        </p:txBody>
      </p:sp>
      <p:sp>
        <p:nvSpPr>
          <p:cNvPr id="80" name="Freeform: Shape 20">
            <a:extLst>
              <a:ext uri="{FF2B5EF4-FFF2-40B4-BE49-F238E27FC236}">
                <a16:creationId xmlns:a16="http://schemas.microsoft.com/office/drawing/2014/main" id="{8AB8BEC2-CCE6-8541-BEB8-6AD69962E13B}"/>
              </a:ext>
            </a:extLst>
          </p:cNvPr>
          <p:cNvSpPr/>
          <p:nvPr/>
        </p:nvSpPr>
        <p:spPr>
          <a:xfrm>
            <a:off x="7816631" y="2696364"/>
            <a:ext cx="810018" cy="810017"/>
          </a:xfrm>
          <a:custGeom>
            <a:avLst/>
            <a:gdLst>
              <a:gd name="connsiteX0" fmla="*/ 433938 w 675015"/>
              <a:gd name="connsiteY0" fmla="*/ 390164 h 675014"/>
              <a:gd name="connsiteX1" fmla="*/ 433938 w 675015"/>
              <a:gd name="connsiteY1" fmla="*/ 296905 h 675014"/>
              <a:gd name="connsiteX2" fmla="*/ 349562 w 675015"/>
              <a:gd name="connsiteY2" fmla="*/ 343852 h 675014"/>
              <a:gd name="connsiteX3" fmla="*/ 349562 w 675015"/>
              <a:gd name="connsiteY3" fmla="*/ 436476 h 675014"/>
              <a:gd name="connsiteX4" fmla="*/ 433938 w 675015"/>
              <a:gd name="connsiteY4" fmla="*/ 390164 h 675014"/>
              <a:gd name="connsiteX5" fmla="*/ 241077 w 675015"/>
              <a:gd name="connsiteY5" fmla="*/ 378744 h 675014"/>
              <a:gd name="connsiteX6" fmla="*/ 325454 w 675015"/>
              <a:gd name="connsiteY6" fmla="*/ 434573 h 675014"/>
              <a:gd name="connsiteX7" fmla="*/ 325454 w 675015"/>
              <a:gd name="connsiteY7" fmla="*/ 343852 h 675014"/>
              <a:gd name="connsiteX8" fmla="*/ 241077 w 675015"/>
              <a:gd name="connsiteY8" fmla="*/ 296905 h 675014"/>
              <a:gd name="connsiteX9" fmla="*/ 241077 w 675015"/>
              <a:gd name="connsiteY9" fmla="*/ 378744 h 675014"/>
              <a:gd name="connsiteX10" fmla="*/ 253765 w 675015"/>
              <a:gd name="connsiteY10" fmla="*/ 277238 h 675014"/>
              <a:gd name="connsiteX11" fmla="*/ 337508 w 675015"/>
              <a:gd name="connsiteY11" fmla="*/ 323550 h 675014"/>
              <a:gd name="connsiteX12" fmla="*/ 421250 w 675015"/>
              <a:gd name="connsiteY12" fmla="*/ 277238 h 675014"/>
              <a:gd name="connsiteX13" fmla="*/ 337508 w 675015"/>
              <a:gd name="connsiteY13" fmla="*/ 230926 h 675014"/>
              <a:gd name="connsiteX14" fmla="*/ 253765 w 675015"/>
              <a:gd name="connsiteY14" fmla="*/ 277238 h 675014"/>
              <a:gd name="connsiteX15" fmla="*/ 458046 w 675015"/>
              <a:gd name="connsiteY15" fmla="*/ 277238 h 675014"/>
              <a:gd name="connsiteX16" fmla="*/ 458046 w 675015"/>
              <a:gd name="connsiteY16" fmla="*/ 397777 h 675014"/>
              <a:gd name="connsiteX17" fmla="*/ 451702 w 675015"/>
              <a:gd name="connsiteY17" fmla="*/ 408562 h 675014"/>
              <a:gd name="connsiteX18" fmla="*/ 343218 w 675015"/>
              <a:gd name="connsiteY18" fmla="*/ 468197 h 675014"/>
              <a:gd name="connsiteX19" fmla="*/ 337508 w 675015"/>
              <a:gd name="connsiteY19" fmla="*/ 469465 h 675014"/>
              <a:gd name="connsiteX20" fmla="*/ 331164 w 675015"/>
              <a:gd name="connsiteY20" fmla="*/ 467562 h 675014"/>
              <a:gd name="connsiteX21" fmla="*/ 222679 w 675015"/>
              <a:gd name="connsiteY21" fmla="*/ 395873 h 675014"/>
              <a:gd name="connsiteX22" fmla="*/ 216970 w 675015"/>
              <a:gd name="connsiteY22" fmla="*/ 385723 h 675014"/>
              <a:gd name="connsiteX23" fmla="*/ 216970 w 675015"/>
              <a:gd name="connsiteY23" fmla="*/ 277238 h 675014"/>
              <a:gd name="connsiteX24" fmla="*/ 223314 w 675015"/>
              <a:gd name="connsiteY24" fmla="*/ 266453 h 675014"/>
              <a:gd name="connsiteX25" fmla="*/ 331798 w 675015"/>
              <a:gd name="connsiteY25" fmla="*/ 206184 h 675014"/>
              <a:gd name="connsiteX26" fmla="*/ 343218 w 675015"/>
              <a:gd name="connsiteY26" fmla="*/ 206184 h 675014"/>
              <a:gd name="connsiteX27" fmla="*/ 451702 w 675015"/>
              <a:gd name="connsiteY27" fmla="*/ 266453 h 675014"/>
              <a:gd name="connsiteX28" fmla="*/ 458046 w 675015"/>
              <a:gd name="connsiteY28" fmla="*/ 277238 h 675014"/>
              <a:gd name="connsiteX29" fmla="*/ 458046 w 675015"/>
              <a:gd name="connsiteY29" fmla="*/ 277238 h 675014"/>
              <a:gd name="connsiteX30" fmla="*/ 675015 w 675015"/>
              <a:gd name="connsiteY30" fmla="*/ 325454 h 675014"/>
              <a:gd name="connsiteX31" fmla="*/ 547498 w 675015"/>
              <a:gd name="connsiteY31" fmla="*/ 325454 h 675014"/>
              <a:gd name="connsiteX32" fmla="*/ 611574 w 675015"/>
              <a:gd name="connsiteY32" fmla="*/ 261378 h 675014"/>
              <a:gd name="connsiteX33" fmla="*/ 594445 w 675015"/>
              <a:gd name="connsiteY33" fmla="*/ 244249 h 675014"/>
              <a:gd name="connsiteX34" fmla="*/ 510068 w 675015"/>
              <a:gd name="connsiteY34" fmla="*/ 328626 h 675014"/>
              <a:gd name="connsiteX35" fmla="*/ 510068 w 675015"/>
              <a:gd name="connsiteY35" fmla="*/ 345755 h 675014"/>
              <a:gd name="connsiteX36" fmla="*/ 594445 w 675015"/>
              <a:gd name="connsiteY36" fmla="*/ 430132 h 675014"/>
              <a:gd name="connsiteX37" fmla="*/ 611574 w 675015"/>
              <a:gd name="connsiteY37" fmla="*/ 413003 h 675014"/>
              <a:gd name="connsiteX38" fmla="*/ 547498 w 675015"/>
              <a:gd name="connsiteY38" fmla="*/ 348927 h 675014"/>
              <a:gd name="connsiteX39" fmla="*/ 675015 w 675015"/>
              <a:gd name="connsiteY39" fmla="*/ 348927 h 675014"/>
              <a:gd name="connsiteX40" fmla="*/ 675015 w 675015"/>
              <a:gd name="connsiteY40" fmla="*/ 325454 h 675014"/>
              <a:gd name="connsiteX41" fmla="*/ 93893 w 675015"/>
              <a:gd name="connsiteY41" fmla="*/ 233464 h 675014"/>
              <a:gd name="connsiteX42" fmla="*/ 74861 w 675015"/>
              <a:gd name="connsiteY42" fmla="*/ 248055 h 675014"/>
              <a:gd name="connsiteX43" fmla="*/ 132592 w 675015"/>
              <a:gd name="connsiteY43" fmla="*/ 325454 h 675014"/>
              <a:gd name="connsiteX44" fmla="*/ 0 w 675015"/>
              <a:gd name="connsiteY44" fmla="*/ 325454 h 675014"/>
              <a:gd name="connsiteX45" fmla="*/ 0 w 675015"/>
              <a:gd name="connsiteY45" fmla="*/ 349561 h 675014"/>
              <a:gd name="connsiteX46" fmla="*/ 127518 w 675015"/>
              <a:gd name="connsiteY46" fmla="*/ 349561 h 675014"/>
              <a:gd name="connsiteX47" fmla="*/ 63441 w 675015"/>
              <a:gd name="connsiteY47" fmla="*/ 413637 h 675014"/>
              <a:gd name="connsiteX48" fmla="*/ 80571 w 675015"/>
              <a:gd name="connsiteY48" fmla="*/ 430766 h 675014"/>
              <a:gd name="connsiteX49" fmla="*/ 164947 w 675015"/>
              <a:gd name="connsiteY49" fmla="*/ 346389 h 675014"/>
              <a:gd name="connsiteX50" fmla="*/ 166217 w 675015"/>
              <a:gd name="connsiteY50" fmla="*/ 330529 h 675014"/>
              <a:gd name="connsiteX51" fmla="*/ 93893 w 675015"/>
              <a:gd name="connsiteY51" fmla="*/ 233464 h 675014"/>
              <a:gd name="connsiteX52" fmla="*/ 349562 w 675015"/>
              <a:gd name="connsiteY52" fmla="*/ 630606 h 675014"/>
              <a:gd name="connsiteX53" fmla="*/ 349562 w 675015"/>
              <a:gd name="connsiteY53" fmla="*/ 506261 h 675014"/>
              <a:gd name="connsiteX54" fmla="*/ 325454 w 675015"/>
              <a:gd name="connsiteY54" fmla="*/ 506261 h 675014"/>
              <a:gd name="connsiteX55" fmla="*/ 325454 w 675015"/>
              <a:gd name="connsiteY55" fmla="*/ 631240 h 675014"/>
              <a:gd name="connsiteX56" fmla="*/ 262013 w 675015"/>
              <a:gd name="connsiteY56" fmla="*/ 558917 h 675014"/>
              <a:gd name="connsiteX57" fmla="*/ 243615 w 675015"/>
              <a:gd name="connsiteY57" fmla="*/ 574778 h 675014"/>
              <a:gd name="connsiteX58" fmla="*/ 327992 w 675015"/>
              <a:gd name="connsiteY58" fmla="*/ 671209 h 675014"/>
              <a:gd name="connsiteX59" fmla="*/ 336874 w 675015"/>
              <a:gd name="connsiteY59" fmla="*/ 675015 h 675014"/>
              <a:gd name="connsiteX60" fmla="*/ 345755 w 675015"/>
              <a:gd name="connsiteY60" fmla="*/ 671209 h 675014"/>
              <a:gd name="connsiteX61" fmla="*/ 430132 w 675015"/>
              <a:gd name="connsiteY61" fmla="*/ 574778 h 675014"/>
              <a:gd name="connsiteX62" fmla="*/ 411734 w 675015"/>
              <a:gd name="connsiteY62" fmla="*/ 558917 h 675014"/>
              <a:gd name="connsiteX63" fmla="*/ 349562 w 675015"/>
              <a:gd name="connsiteY63" fmla="*/ 630606 h 675014"/>
              <a:gd name="connsiteX64" fmla="*/ 262013 w 675015"/>
              <a:gd name="connsiteY64" fmla="*/ 116098 h 675014"/>
              <a:gd name="connsiteX65" fmla="*/ 243615 w 675015"/>
              <a:gd name="connsiteY65" fmla="*/ 100237 h 675014"/>
              <a:gd name="connsiteX66" fmla="*/ 327992 w 675015"/>
              <a:gd name="connsiteY66" fmla="*/ 3806 h 675014"/>
              <a:gd name="connsiteX67" fmla="*/ 346390 w 675015"/>
              <a:gd name="connsiteY67" fmla="*/ 3806 h 675014"/>
              <a:gd name="connsiteX68" fmla="*/ 430766 w 675015"/>
              <a:gd name="connsiteY68" fmla="*/ 100237 h 675014"/>
              <a:gd name="connsiteX69" fmla="*/ 412368 w 675015"/>
              <a:gd name="connsiteY69" fmla="*/ 116098 h 675014"/>
              <a:gd name="connsiteX70" fmla="*/ 348927 w 675015"/>
              <a:gd name="connsiteY70" fmla="*/ 43774 h 675014"/>
              <a:gd name="connsiteX71" fmla="*/ 348927 w 675015"/>
              <a:gd name="connsiteY71" fmla="*/ 168119 h 675014"/>
              <a:gd name="connsiteX72" fmla="*/ 324820 w 675015"/>
              <a:gd name="connsiteY72" fmla="*/ 168119 h 675014"/>
              <a:gd name="connsiteX73" fmla="*/ 324820 w 675015"/>
              <a:gd name="connsiteY73" fmla="*/ 43140 h 675014"/>
              <a:gd name="connsiteX74" fmla="*/ 262013 w 675015"/>
              <a:gd name="connsiteY74" fmla="*/ 116098 h 67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75015" h="675014">
                <a:moveTo>
                  <a:pt x="433938" y="390164"/>
                </a:moveTo>
                <a:lnTo>
                  <a:pt x="433938" y="296905"/>
                </a:lnTo>
                <a:lnTo>
                  <a:pt x="349562" y="343852"/>
                </a:lnTo>
                <a:lnTo>
                  <a:pt x="349562" y="436476"/>
                </a:lnTo>
                <a:lnTo>
                  <a:pt x="433938" y="390164"/>
                </a:lnTo>
                <a:close/>
                <a:moveTo>
                  <a:pt x="241077" y="378744"/>
                </a:moveTo>
                <a:lnTo>
                  <a:pt x="325454" y="434573"/>
                </a:lnTo>
                <a:lnTo>
                  <a:pt x="325454" y="343852"/>
                </a:lnTo>
                <a:lnTo>
                  <a:pt x="241077" y="296905"/>
                </a:lnTo>
                <a:lnTo>
                  <a:pt x="241077" y="378744"/>
                </a:lnTo>
                <a:close/>
                <a:moveTo>
                  <a:pt x="253765" y="277238"/>
                </a:moveTo>
                <a:lnTo>
                  <a:pt x="337508" y="323550"/>
                </a:lnTo>
                <a:lnTo>
                  <a:pt x="421250" y="277238"/>
                </a:lnTo>
                <a:lnTo>
                  <a:pt x="337508" y="230926"/>
                </a:lnTo>
                <a:lnTo>
                  <a:pt x="253765" y="277238"/>
                </a:lnTo>
                <a:close/>
                <a:moveTo>
                  <a:pt x="458046" y="277238"/>
                </a:moveTo>
                <a:lnTo>
                  <a:pt x="458046" y="397777"/>
                </a:lnTo>
                <a:cubicBezTo>
                  <a:pt x="458046" y="402217"/>
                  <a:pt x="455509" y="406024"/>
                  <a:pt x="451702" y="408562"/>
                </a:cubicBezTo>
                <a:lnTo>
                  <a:pt x="343218" y="468197"/>
                </a:lnTo>
                <a:cubicBezTo>
                  <a:pt x="341314" y="469465"/>
                  <a:pt x="339411" y="469465"/>
                  <a:pt x="337508" y="469465"/>
                </a:cubicBezTo>
                <a:cubicBezTo>
                  <a:pt x="334970" y="469465"/>
                  <a:pt x="333067" y="468831"/>
                  <a:pt x="331164" y="467562"/>
                </a:cubicBezTo>
                <a:lnTo>
                  <a:pt x="222679" y="395873"/>
                </a:lnTo>
                <a:cubicBezTo>
                  <a:pt x="219507" y="393336"/>
                  <a:pt x="216970" y="390164"/>
                  <a:pt x="216970" y="385723"/>
                </a:cubicBezTo>
                <a:lnTo>
                  <a:pt x="216970" y="277238"/>
                </a:lnTo>
                <a:cubicBezTo>
                  <a:pt x="216970" y="272797"/>
                  <a:pt x="219507" y="268991"/>
                  <a:pt x="223314" y="266453"/>
                </a:cubicBezTo>
                <a:lnTo>
                  <a:pt x="331798" y="206184"/>
                </a:lnTo>
                <a:cubicBezTo>
                  <a:pt x="335604" y="204281"/>
                  <a:pt x="340046" y="204281"/>
                  <a:pt x="343218" y="206184"/>
                </a:cubicBezTo>
                <a:lnTo>
                  <a:pt x="451702" y="266453"/>
                </a:lnTo>
                <a:cubicBezTo>
                  <a:pt x="455509" y="268357"/>
                  <a:pt x="458046" y="272797"/>
                  <a:pt x="458046" y="277238"/>
                </a:cubicBezTo>
                <a:lnTo>
                  <a:pt x="458046" y="277238"/>
                </a:lnTo>
                <a:close/>
                <a:moveTo>
                  <a:pt x="675015" y="325454"/>
                </a:moveTo>
                <a:lnTo>
                  <a:pt x="547498" y="325454"/>
                </a:lnTo>
                <a:lnTo>
                  <a:pt x="611574" y="261378"/>
                </a:lnTo>
                <a:lnTo>
                  <a:pt x="594445" y="244249"/>
                </a:lnTo>
                <a:lnTo>
                  <a:pt x="510068" y="328626"/>
                </a:lnTo>
                <a:cubicBezTo>
                  <a:pt x="505627" y="333067"/>
                  <a:pt x="505627" y="340680"/>
                  <a:pt x="510068" y="345755"/>
                </a:cubicBezTo>
                <a:lnTo>
                  <a:pt x="594445" y="430132"/>
                </a:lnTo>
                <a:lnTo>
                  <a:pt x="611574" y="413003"/>
                </a:lnTo>
                <a:lnTo>
                  <a:pt x="547498" y="348927"/>
                </a:lnTo>
                <a:lnTo>
                  <a:pt x="675015" y="348927"/>
                </a:lnTo>
                <a:lnTo>
                  <a:pt x="675015" y="325454"/>
                </a:lnTo>
                <a:close/>
                <a:moveTo>
                  <a:pt x="93893" y="233464"/>
                </a:moveTo>
                <a:lnTo>
                  <a:pt x="74861" y="248055"/>
                </a:lnTo>
                <a:lnTo>
                  <a:pt x="132592" y="325454"/>
                </a:lnTo>
                <a:lnTo>
                  <a:pt x="0" y="325454"/>
                </a:lnTo>
                <a:lnTo>
                  <a:pt x="0" y="349561"/>
                </a:lnTo>
                <a:lnTo>
                  <a:pt x="127518" y="349561"/>
                </a:lnTo>
                <a:lnTo>
                  <a:pt x="63441" y="413637"/>
                </a:lnTo>
                <a:lnTo>
                  <a:pt x="80571" y="430766"/>
                </a:lnTo>
                <a:lnTo>
                  <a:pt x="164947" y="346389"/>
                </a:lnTo>
                <a:cubicBezTo>
                  <a:pt x="169389" y="341948"/>
                  <a:pt x="169389" y="335604"/>
                  <a:pt x="166217" y="330529"/>
                </a:cubicBezTo>
                <a:lnTo>
                  <a:pt x="93893" y="233464"/>
                </a:lnTo>
                <a:close/>
                <a:moveTo>
                  <a:pt x="349562" y="630606"/>
                </a:moveTo>
                <a:lnTo>
                  <a:pt x="349562" y="506261"/>
                </a:lnTo>
                <a:lnTo>
                  <a:pt x="325454" y="506261"/>
                </a:lnTo>
                <a:lnTo>
                  <a:pt x="325454" y="631240"/>
                </a:lnTo>
                <a:lnTo>
                  <a:pt x="262013" y="558917"/>
                </a:lnTo>
                <a:lnTo>
                  <a:pt x="243615" y="574778"/>
                </a:lnTo>
                <a:lnTo>
                  <a:pt x="327992" y="671209"/>
                </a:lnTo>
                <a:cubicBezTo>
                  <a:pt x="330530" y="673746"/>
                  <a:pt x="333702" y="675015"/>
                  <a:pt x="336874" y="675015"/>
                </a:cubicBezTo>
                <a:cubicBezTo>
                  <a:pt x="340046" y="675015"/>
                  <a:pt x="343852" y="673746"/>
                  <a:pt x="345755" y="671209"/>
                </a:cubicBezTo>
                <a:lnTo>
                  <a:pt x="430132" y="574778"/>
                </a:lnTo>
                <a:lnTo>
                  <a:pt x="411734" y="558917"/>
                </a:lnTo>
                <a:lnTo>
                  <a:pt x="349562" y="630606"/>
                </a:lnTo>
                <a:close/>
                <a:moveTo>
                  <a:pt x="262013" y="116098"/>
                </a:moveTo>
                <a:lnTo>
                  <a:pt x="243615" y="100237"/>
                </a:lnTo>
                <a:lnTo>
                  <a:pt x="327992" y="3806"/>
                </a:lnTo>
                <a:cubicBezTo>
                  <a:pt x="332432" y="-1269"/>
                  <a:pt x="341314" y="-1269"/>
                  <a:pt x="346390" y="3806"/>
                </a:cubicBezTo>
                <a:lnTo>
                  <a:pt x="430766" y="100237"/>
                </a:lnTo>
                <a:lnTo>
                  <a:pt x="412368" y="116098"/>
                </a:lnTo>
                <a:lnTo>
                  <a:pt x="348927" y="43774"/>
                </a:lnTo>
                <a:lnTo>
                  <a:pt x="348927" y="168119"/>
                </a:lnTo>
                <a:lnTo>
                  <a:pt x="324820" y="168119"/>
                </a:lnTo>
                <a:lnTo>
                  <a:pt x="324820" y="43140"/>
                </a:lnTo>
                <a:lnTo>
                  <a:pt x="262013" y="116098"/>
                </a:lnTo>
                <a:close/>
              </a:path>
            </a:pathLst>
          </a:custGeom>
          <a:gradFill>
            <a:gsLst>
              <a:gs pos="20000">
                <a:schemeClr val="accent6"/>
              </a:gs>
              <a:gs pos="100000">
                <a:schemeClr val="accent6">
                  <a:lumMod val="40000"/>
                  <a:lumOff val="60000"/>
                </a:schemeClr>
              </a:gs>
            </a:gsLst>
            <a:lin ang="16200000" scaled="1"/>
          </a:gradFill>
          <a:ln w="6342" cap="flat">
            <a:noFill/>
            <a:prstDash val="solid"/>
            <a:miter/>
          </a:ln>
        </p:spPr>
        <p:txBody>
          <a:bodyPr rtlCol="0" anchor="ctr"/>
          <a:lstStyle/>
          <a:p>
            <a:pPr defTabSz="731491" eaLnBrk="1" fontAlgn="auto" hangingPunct="1">
              <a:spcBef>
                <a:spcPts val="0"/>
              </a:spcBef>
              <a:spcAft>
                <a:spcPts val="0"/>
              </a:spcAft>
              <a:defRPr/>
            </a:pPr>
            <a:endParaRPr lang="en-US" sz="3456">
              <a:solidFill>
                <a:srgbClr val="FFFFFF"/>
              </a:solidFill>
              <a:latin typeface="Amazon Ember"/>
            </a:endParaRPr>
          </a:p>
        </p:txBody>
      </p:sp>
      <p:sp>
        <p:nvSpPr>
          <p:cNvPr id="24" name="TextBox 23">
            <a:extLst>
              <a:ext uri="{FF2B5EF4-FFF2-40B4-BE49-F238E27FC236}">
                <a16:creationId xmlns:a16="http://schemas.microsoft.com/office/drawing/2014/main" id="{90937EB9-D0B6-C148-ABCA-537AA867FBCB}"/>
              </a:ext>
            </a:extLst>
          </p:cNvPr>
          <p:cNvSpPr txBox="1"/>
          <p:nvPr/>
        </p:nvSpPr>
        <p:spPr>
          <a:xfrm>
            <a:off x="9228363" y="2935672"/>
            <a:ext cx="4462794" cy="830997"/>
          </a:xfrm>
          <a:prstGeom prst="rect">
            <a:avLst/>
          </a:prstGeom>
          <a:noFill/>
        </p:spPr>
        <p:txBody>
          <a:bodyPr wrap="square" lIns="0" rtlCol="0" anchor="t">
            <a:spAutoFit/>
          </a:bodyPr>
          <a:lstStyle/>
          <a:p>
            <a:pPr defTabSz="2321477"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Cost effective, serverless, and scalable</a:t>
            </a:r>
          </a:p>
        </p:txBody>
      </p:sp>
      <p:sp>
        <p:nvSpPr>
          <p:cNvPr id="25" name="TextBox 24">
            <a:extLst>
              <a:ext uri="{FF2B5EF4-FFF2-40B4-BE49-F238E27FC236}">
                <a16:creationId xmlns:a16="http://schemas.microsoft.com/office/drawing/2014/main" id="{4CDA60A9-FAC7-B54E-A421-76FB832A28DC}"/>
              </a:ext>
            </a:extLst>
          </p:cNvPr>
          <p:cNvSpPr txBox="1"/>
          <p:nvPr/>
        </p:nvSpPr>
        <p:spPr>
          <a:xfrm>
            <a:off x="9228363" y="4558682"/>
            <a:ext cx="4853116" cy="830997"/>
          </a:xfrm>
          <a:prstGeom prst="rect">
            <a:avLst/>
          </a:prstGeom>
          <a:noFill/>
        </p:spPr>
        <p:txBody>
          <a:bodyPr wrap="square" lIns="0" rtlCol="0" anchor="t">
            <a:spAutoFit/>
          </a:bodyPr>
          <a:lstStyle/>
          <a:p>
            <a:pPr defTabSz="2321477"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Tailored tools to support all data users</a:t>
            </a:r>
          </a:p>
        </p:txBody>
      </p:sp>
      <p:sp>
        <p:nvSpPr>
          <p:cNvPr id="11" name="Title 1">
            <a:extLst>
              <a:ext uri="{FF2B5EF4-FFF2-40B4-BE49-F238E27FC236}">
                <a16:creationId xmlns:a16="http://schemas.microsoft.com/office/drawing/2014/main" id="{785CCD27-C04A-AA44-A15B-576BE86A6923}"/>
              </a:ext>
            </a:extLst>
          </p:cNvPr>
          <p:cNvSpPr txBox="1">
            <a:spLocks/>
          </p:cNvSpPr>
          <p:nvPr/>
        </p:nvSpPr>
        <p:spPr>
          <a:xfrm>
            <a:off x="116392" y="2834870"/>
            <a:ext cx="7130285" cy="731290"/>
          </a:xfrm>
          <a:prstGeom prst="rect">
            <a:avLst/>
          </a:prstGeom>
        </p:spPr>
        <p:txBody>
          <a:bodyPr wrap="square" lIns="0" tIns="0" rIns="0" bIns="0" anchor="b" anchorCtr="0">
            <a:spAutoFit/>
          </a:bodyPr>
          <a:lstStyle>
            <a:lvl1pPr algn="l" defTabSz="914400" rtl="0" eaLnBrk="1" latinLnBrk="0" hangingPunct="1">
              <a:lnSpc>
                <a:spcPct val="90000"/>
              </a:lnSpc>
              <a:spcBef>
                <a:spcPct val="0"/>
              </a:spcBef>
              <a:buNone/>
              <a:defRPr sz="44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914364" fontAlgn="auto">
              <a:spcAft>
                <a:spcPts val="0"/>
              </a:spcAft>
              <a:defRPr/>
            </a:pPr>
            <a:r>
              <a:rPr lang="en-US" sz="5280" dirty="0">
                <a:solidFill>
                  <a:srgbClr val="FFFFFF"/>
                </a:solidFill>
              </a:rPr>
              <a:t>AWS Glue</a:t>
            </a:r>
            <a:endParaRPr lang="en-US" sz="5760" dirty="0">
              <a:solidFill>
                <a:srgbClr val="FFFFFF"/>
              </a:solidFill>
            </a:endParaRPr>
          </a:p>
        </p:txBody>
      </p:sp>
      <p:sp>
        <p:nvSpPr>
          <p:cNvPr id="12" name="Title 1">
            <a:extLst>
              <a:ext uri="{FF2B5EF4-FFF2-40B4-BE49-F238E27FC236}">
                <a16:creationId xmlns:a16="http://schemas.microsoft.com/office/drawing/2014/main" id="{BD283B69-A69E-AC43-AA8E-7D5D135A47D6}"/>
              </a:ext>
            </a:extLst>
          </p:cNvPr>
          <p:cNvSpPr txBox="1">
            <a:spLocks/>
          </p:cNvSpPr>
          <p:nvPr/>
        </p:nvSpPr>
        <p:spPr>
          <a:xfrm>
            <a:off x="914411" y="3433747"/>
            <a:ext cx="5449795" cy="849463"/>
          </a:xfrm>
          <a:prstGeom prst="rect">
            <a:avLst/>
          </a:prstGeom>
        </p:spPr>
        <p:txBody>
          <a:bodyPr wrap="square" lIns="0" tIns="329184" rIns="0" bIns="0" anchor="t" anchorCtr="0">
            <a:spAutoFit/>
          </a:bodyPr>
          <a:lstStyle>
            <a:lvl1pPr algn="l" defTabSz="914400" rtl="0" eaLnBrk="1" latinLnBrk="0" hangingPunct="1">
              <a:lnSpc>
                <a:spcPct val="90000"/>
              </a:lnSpc>
              <a:spcBef>
                <a:spcPct val="0"/>
              </a:spcBef>
              <a:buNone/>
              <a:defRPr sz="44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914364" fontAlgn="auto">
              <a:lnSpc>
                <a:spcPct val="100000"/>
              </a:lnSpc>
              <a:spcAft>
                <a:spcPts val="0"/>
              </a:spcAft>
              <a:defRPr/>
            </a:pPr>
            <a:r>
              <a:rPr lang="en-US" sz="1680" cap="all" spc="360" dirty="0">
                <a:solidFill>
                  <a:srgbClr val="FF9900"/>
                </a:solidFill>
              </a:rPr>
              <a:t>Discover, prepare, and integrate all your data at any scale</a:t>
            </a:r>
          </a:p>
        </p:txBody>
      </p:sp>
      <p:sp>
        <p:nvSpPr>
          <p:cNvPr id="16" name="TextBox 15">
            <a:extLst>
              <a:ext uri="{FF2B5EF4-FFF2-40B4-BE49-F238E27FC236}">
                <a16:creationId xmlns:a16="http://schemas.microsoft.com/office/drawing/2014/main" id="{3A5B7C7A-991C-4853-96FA-4FF1980B9A39}"/>
              </a:ext>
            </a:extLst>
          </p:cNvPr>
          <p:cNvSpPr txBox="1"/>
          <p:nvPr/>
        </p:nvSpPr>
        <p:spPr>
          <a:xfrm>
            <a:off x="9195020" y="5911242"/>
            <a:ext cx="4853116" cy="461665"/>
          </a:xfrm>
          <a:prstGeom prst="rect">
            <a:avLst/>
          </a:prstGeom>
          <a:noFill/>
        </p:spPr>
        <p:txBody>
          <a:bodyPr wrap="square" lIns="0" rtlCol="0" anchor="t">
            <a:spAutoFit/>
          </a:bodyPr>
          <a:lstStyle/>
          <a:p>
            <a:pPr defTabSz="2321477"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Support all workloads in one place</a:t>
            </a:r>
          </a:p>
        </p:txBody>
      </p:sp>
      <p:pic>
        <p:nvPicPr>
          <p:cNvPr id="17" name="Graphic 16" descr="Venn diagram">
            <a:extLst>
              <a:ext uri="{FF2B5EF4-FFF2-40B4-BE49-F238E27FC236}">
                <a16:creationId xmlns:a16="http://schemas.microsoft.com/office/drawing/2014/main" id="{322F87A6-36EB-4EC8-A40A-897024357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0638" y="5761073"/>
            <a:ext cx="762000" cy="762000"/>
          </a:xfrm>
          <a:prstGeom prst="rect">
            <a:avLst/>
          </a:prstGeom>
        </p:spPr>
      </p:pic>
    </p:spTree>
    <p:extLst>
      <p:ext uri="{BB962C8B-B14F-4D97-AF65-F5344CB8AC3E}">
        <p14:creationId xmlns:p14="http://schemas.microsoft.com/office/powerpoint/2010/main" val="195687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5C4A15A4-01DA-4142-98FC-B65A703AEFF6}"/>
              </a:ext>
            </a:extLst>
          </p:cNvPr>
          <p:cNvSpPr>
            <a:spLocks noGrp="1"/>
          </p:cNvSpPr>
          <p:nvPr>
            <p:ph type="title"/>
          </p:nvPr>
        </p:nvSpPr>
        <p:spPr>
          <a:xfrm>
            <a:off x="705952" y="445772"/>
            <a:ext cx="13322808" cy="624145"/>
          </a:xfrm>
        </p:spPr>
        <p:txBody>
          <a:bodyPr/>
          <a:lstStyle/>
          <a:p>
            <a:pPr algn="ctr"/>
            <a:r>
              <a:rPr lang="en-US" dirty="0"/>
              <a:t>Break down data silos</a:t>
            </a:r>
          </a:p>
        </p:txBody>
      </p:sp>
      <p:grpSp>
        <p:nvGrpSpPr>
          <p:cNvPr id="2" name="Group 1">
            <a:extLst>
              <a:ext uri="{FF2B5EF4-FFF2-40B4-BE49-F238E27FC236}">
                <a16:creationId xmlns:a16="http://schemas.microsoft.com/office/drawing/2014/main" id="{6BA9C90C-0875-7A40-B7A3-B486BDF70F53}"/>
              </a:ext>
            </a:extLst>
          </p:cNvPr>
          <p:cNvGrpSpPr/>
          <p:nvPr/>
        </p:nvGrpSpPr>
        <p:grpSpPr>
          <a:xfrm>
            <a:off x="901388" y="3298668"/>
            <a:ext cx="2279639" cy="2853398"/>
            <a:chOff x="751156" y="2748890"/>
            <a:chExt cx="1899699" cy="2377832"/>
          </a:xfrm>
        </p:grpSpPr>
        <p:sp>
          <p:nvSpPr>
            <p:cNvPr id="32" name="Text Placeholder 13">
              <a:extLst>
                <a:ext uri="{FF2B5EF4-FFF2-40B4-BE49-F238E27FC236}">
                  <a16:creationId xmlns:a16="http://schemas.microsoft.com/office/drawing/2014/main" id="{ED39ACA8-2123-A345-B895-B8DB2D2AABB4}"/>
                </a:ext>
              </a:extLst>
            </p:cNvPr>
            <p:cNvSpPr txBox="1">
              <a:spLocks/>
            </p:cNvSpPr>
            <p:nvPr/>
          </p:nvSpPr>
          <p:spPr bwMode="auto">
            <a:xfrm>
              <a:off x="751156" y="4480391"/>
              <a:ext cx="1897983" cy="646331"/>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520" dirty="0"/>
                <a:t>Extract, transform, load</a:t>
              </a:r>
            </a:p>
          </p:txBody>
        </p:sp>
        <p:cxnSp>
          <p:nvCxnSpPr>
            <p:cNvPr id="28" name="Straight Connector 27">
              <a:extLst>
                <a:ext uri="{FF2B5EF4-FFF2-40B4-BE49-F238E27FC236}">
                  <a16:creationId xmlns:a16="http://schemas.microsoft.com/office/drawing/2014/main" id="{79385864-E656-1845-BA3B-E5E8F035D561}"/>
                </a:ext>
              </a:extLst>
            </p:cNvPr>
            <p:cNvCxnSpPr>
              <a:cxnSpLocks/>
            </p:cNvCxnSpPr>
            <p:nvPr/>
          </p:nvCxnSpPr>
          <p:spPr>
            <a:xfrm>
              <a:off x="755049" y="4161639"/>
              <a:ext cx="1895806" cy="93"/>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4" name="Freeform: Shape 1043">
              <a:extLst>
                <a:ext uri="{FF2B5EF4-FFF2-40B4-BE49-F238E27FC236}">
                  <a16:creationId xmlns:a16="http://schemas.microsoft.com/office/drawing/2014/main" id="{DC05647A-4F2E-834A-8D36-58E272AE354C}"/>
                </a:ext>
              </a:extLst>
            </p:cNvPr>
            <p:cNvSpPr/>
            <p:nvPr/>
          </p:nvSpPr>
          <p:spPr>
            <a:xfrm>
              <a:off x="1411338" y="2748890"/>
              <a:ext cx="577618" cy="976324"/>
            </a:xfrm>
            <a:custGeom>
              <a:avLst/>
              <a:gdLst>
                <a:gd name="connsiteX0" fmla="*/ 112857 w 385826"/>
                <a:gd name="connsiteY0" fmla="*/ 134371 h 652146"/>
                <a:gd name="connsiteX1" fmla="*/ 136985 w 385826"/>
                <a:gd name="connsiteY1" fmla="*/ 134371 h 652146"/>
                <a:gd name="connsiteX2" fmla="*/ 136985 w 385826"/>
                <a:gd name="connsiteY2" fmla="*/ 110242 h 652146"/>
                <a:gd name="connsiteX3" fmla="*/ 112857 w 385826"/>
                <a:gd name="connsiteY3" fmla="*/ 110242 h 652146"/>
                <a:gd name="connsiteX4" fmla="*/ 88728 w 385826"/>
                <a:gd name="connsiteY4" fmla="*/ 146432 h 652146"/>
                <a:gd name="connsiteX5" fmla="*/ 88728 w 385826"/>
                <a:gd name="connsiteY5" fmla="*/ 98175 h 652146"/>
                <a:gd name="connsiteX6" fmla="*/ 100792 w 385826"/>
                <a:gd name="connsiteY6" fmla="*/ 86107 h 652146"/>
                <a:gd name="connsiteX7" fmla="*/ 149053 w 385826"/>
                <a:gd name="connsiteY7" fmla="*/ 86107 h 652146"/>
                <a:gd name="connsiteX8" fmla="*/ 161117 w 385826"/>
                <a:gd name="connsiteY8" fmla="*/ 98175 h 652146"/>
                <a:gd name="connsiteX9" fmla="*/ 161117 w 385826"/>
                <a:gd name="connsiteY9" fmla="*/ 146432 h 652146"/>
                <a:gd name="connsiteX10" fmla="*/ 149053 w 385826"/>
                <a:gd name="connsiteY10" fmla="*/ 158500 h 652146"/>
                <a:gd name="connsiteX11" fmla="*/ 100792 w 385826"/>
                <a:gd name="connsiteY11" fmla="*/ 158500 h 652146"/>
                <a:gd name="connsiteX12" fmla="*/ 88728 w 385826"/>
                <a:gd name="connsiteY12" fmla="*/ 146432 h 652146"/>
                <a:gd name="connsiteX13" fmla="*/ 209378 w 385826"/>
                <a:gd name="connsiteY13" fmla="*/ 61979 h 652146"/>
                <a:gd name="connsiteX14" fmla="*/ 233507 w 385826"/>
                <a:gd name="connsiteY14" fmla="*/ 61979 h 652146"/>
                <a:gd name="connsiteX15" fmla="*/ 233507 w 385826"/>
                <a:gd name="connsiteY15" fmla="*/ 37850 h 652146"/>
                <a:gd name="connsiteX16" fmla="*/ 209378 w 385826"/>
                <a:gd name="connsiteY16" fmla="*/ 37850 h 652146"/>
                <a:gd name="connsiteX17" fmla="*/ 185246 w 385826"/>
                <a:gd name="connsiteY17" fmla="*/ 74046 h 652146"/>
                <a:gd name="connsiteX18" fmla="*/ 185246 w 385826"/>
                <a:gd name="connsiteY18" fmla="*/ 25782 h 652146"/>
                <a:gd name="connsiteX19" fmla="*/ 197310 w 385826"/>
                <a:gd name="connsiteY19" fmla="*/ 13721 h 652146"/>
                <a:gd name="connsiteX20" fmla="*/ 245571 w 385826"/>
                <a:gd name="connsiteY20" fmla="*/ 13721 h 652146"/>
                <a:gd name="connsiteX21" fmla="*/ 257637 w 385826"/>
                <a:gd name="connsiteY21" fmla="*/ 25782 h 652146"/>
                <a:gd name="connsiteX22" fmla="*/ 257637 w 385826"/>
                <a:gd name="connsiteY22" fmla="*/ 74046 h 652146"/>
                <a:gd name="connsiteX23" fmla="*/ 245571 w 385826"/>
                <a:gd name="connsiteY23" fmla="*/ 86107 h 652146"/>
                <a:gd name="connsiteX24" fmla="*/ 197310 w 385826"/>
                <a:gd name="connsiteY24" fmla="*/ 86107 h 652146"/>
                <a:gd name="connsiteX25" fmla="*/ 185246 w 385826"/>
                <a:gd name="connsiteY25" fmla="*/ 74046 h 652146"/>
                <a:gd name="connsiteX26" fmla="*/ 233507 w 385826"/>
                <a:gd name="connsiteY26" fmla="*/ 182629 h 652146"/>
                <a:gd name="connsiteX27" fmla="*/ 257637 w 385826"/>
                <a:gd name="connsiteY27" fmla="*/ 182629 h 652146"/>
                <a:gd name="connsiteX28" fmla="*/ 257637 w 385826"/>
                <a:gd name="connsiteY28" fmla="*/ 158500 h 652146"/>
                <a:gd name="connsiteX29" fmla="*/ 233507 w 385826"/>
                <a:gd name="connsiteY29" fmla="*/ 158500 h 652146"/>
                <a:gd name="connsiteX30" fmla="*/ 221442 w 385826"/>
                <a:gd name="connsiteY30" fmla="*/ 134371 h 652146"/>
                <a:gd name="connsiteX31" fmla="*/ 269701 w 385826"/>
                <a:gd name="connsiteY31" fmla="*/ 134371 h 652146"/>
                <a:gd name="connsiteX32" fmla="*/ 281766 w 385826"/>
                <a:gd name="connsiteY32" fmla="*/ 146432 h 652146"/>
                <a:gd name="connsiteX33" fmla="*/ 281766 w 385826"/>
                <a:gd name="connsiteY33" fmla="*/ 194696 h 652146"/>
                <a:gd name="connsiteX34" fmla="*/ 269701 w 385826"/>
                <a:gd name="connsiteY34" fmla="*/ 206757 h 652146"/>
                <a:gd name="connsiteX35" fmla="*/ 221442 w 385826"/>
                <a:gd name="connsiteY35" fmla="*/ 206757 h 652146"/>
                <a:gd name="connsiteX36" fmla="*/ 209378 w 385826"/>
                <a:gd name="connsiteY36" fmla="*/ 194696 h 652146"/>
                <a:gd name="connsiteX37" fmla="*/ 209378 w 385826"/>
                <a:gd name="connsiteY37" fmla="*/ 146432 h 652146"/>
                <a:gd name="connsiteX38" fmla="*/ 221442 w 385826"/>
                <a:gd name="connsiteY38" fmla="*/ 134371 h 652146"/>
                <a:gd name="connsiteX39" fmla="*/ 197310 w 385826"/>
                <a:gd name="connsiteY39" fmla="*/ 261371 h 652146"/>
                <a:gd name="connsiteX40" fmla="*/ 48913 w 385826"/>
                <a:gd name="connsiteY40" fmla="*/ 248032 h 652146"/>
                <a:gd name="connsiteX41" fmla="*/ 171340 w 385826"/>
                <a:gd name="connsiteY41" fmla="*/ 441707 h 652146"/>
                <a:gd name="connsiteX42" fmla="*/ 173182 w 385826"/>
                <a:gd name="connsiteY42" fmla="*/ 448057 h 652146"/>
                <a:gd name="connsiteX43" fmla="*/ 173182 w 385826"/>
                <a:gd name="connsiteY43" fmla="*/ 475367 h 652146"/>
                <a:gd name="connsiteX44" fmla="*/ 221442 w 385826"/>
                <a:gd name="connsiteY44" fmla="*/ 475367 h 652146"/>
                <a:gd name="connsiteX45" fmla="*/ 221442 w 385826"/>
                <a:gd name="connsiteY45" fmla="*/ 448057 h 652146"/>
                <a:gd name="connsiteX46" fmla="*/ 223284 w 385826"/>
                <a:gd name="connsiteY46" fmla="*/ 441707 h 652146"/>
                <a:gd name="connsiteX47" fmla="*/ 345711 w 385826"/>
                <a:gd name="connsiteY47" fmla="*/ 247400 h 652146"/>
                <a:gd name="connsiteX48" fmla="*/ 197310 w 385826"/>
                <a:gd name="connsiteY48" fmla="*/ 260732 h 652146"/>
                <a:gd name="connsiteX49" fmla="*/ 7319 w 385826"/>
                <a:gd name="connsiteY49" fmla="*/ 227079 h 652146"/>
                <a:gd name="connsiteX50" fmla="*/ 4271 w 385826"/>
                <a:gd name="connsiteY50" fmla="*/ 218192 h 652146"/>
                <a:gd name="connsiteX51" fmla="*/ 184992 w 385826"/>
                <a:gd name="connsiteY51" fmla="*/ 176917 h 652146"/>
                <a:gd name="connsiteX52" fmla="*/ 184992 w 385826"/>
                <a:gd name="connsiteY52" fmla="*/ 201046 h 652146"/>
                <a:gd name="connsiteX53" fmla="*/ 33544 w 385826"/>
                <a:gd name="connsiteY53" fmla="*/ 218192 h 652146"/>
                <a:gd name="connsiteX54" fmla="*/ 197056 w 385826"/>
                <a:gd name="connsiteY54" fmla="*/ 237242 h 652146"/>
                <a:gd name="connsiteX55" fmla="*/ 360443 w 385826"/>
                <a:gd name="connsiteY55" fmla="*/ 218192 h 652146"/>
                <a:gd name="connsiteX56" fmla="*/ 304181 w 385826"/>
                <a:gd name="connsiteY56" fmla="*/ 206757 h 652146"/>
                <a:gd name="connsiteX57" fmla="*/ 307102 w 385826"/>
                <a:gd name="connsiteY57" fmla="*/ 182629 h 652146"/>
                <a:gd name="connsiteX58" fmla="*/ 390097 w 385826"/>
                <a:gd name="connsiteY58" fmla="*/ 218192 h 652146"/>
                <a:gd name="connsiteX59" fmla="*/ 387049 w 385826"/>
                <a:gd name="connsiteY59" fmla="*/ 227079 h 652146"/>
                <a:gd name="connsiteX60" fmla="*/ 245317 w 385826"/>
                <a:gd name="connsiteY60" fmla="*/ 451871 h 652146"/>
                <a:gd name="connsiteX61" fmla="*/ 245317 w 385826"/>
                <a:gd name="connsiteY61" fmla="*/ 484254 h 652146"/>
                <a:gd name="connsiteX62" fmla="*/ 237761 w 385826"/>
                <a:gd name="connsiteY62" fmla="*/ 495682 h 652146"/>
                <a:gd name="connsiteX63" fmla="*/ 197884 w 385826"/>
                <a:gd name="connsiteY63" fmla="*/ 503304 h 652146"/>
                <a:gd name="connsiteX64" fmla="*/ 156671 w 385826"/>
                <a:gd name="connsiteY64" fmla="*/ 495682 h 652146"/>
                <a:gd name="connsiteX65" fmla="*/ 148799 w 385826"/>
                <a:gd name="connsiteY65" fmla="*/ 484254 h 652146"/>
                <a:gd name="connsiteX66" fmla="*/ 148799 w 385826"/>
                <a:gd name="connsiteY66" fmla="*/ 451871 h 652146"/>
                <a:gd name="connsiteX67" fmla="*/ 280877 w 385826"/>
                <a:gd name="connsiteY67" fmla="*/ 576329 h 652146"/>
                <a:gd name="connsiteX68" fmla="*/ 278274 w 385826"/>
                <a:gd name="connsiteY68" fmla="*/ 589667 h 652146"/>
                <a:gd name="connsiteX69" fmla="*/ 205884 w 385826"/>
                <a:gd name="connsiteY69" fmla="*/ 662054 h 652146"/>
                <a:gd name="connsiteX70" fmla="*/ 197310 w 385826"/>
                <a:gd name="connsiteY70" fmla="*/ 665867 h 652146"/>
                <a:gd name="connsiteX71" fmla="*/ 188802 w 385826"/>
                <a:gd name="connsiteY71" fmla="*/ 662054 h 652146"/>
                <a:gd name="connsiteX72" fmla="*/ 116413 w 385826"/>
                <a:gd name="connsiteY72" fmla="*/ 589667 h 652146"/>
                <a:gd name="connsiteX73" fmla="*/ 113809 w 385826"/>
                <a:gd name="connsiteY73" fmla="*/ 576329 h 652146"/>
                <a:gd name="connsiteX74" fmla="*/ 124921 w 385826"/>
                <a:gd name="connsiteY74" fmla="*/ 569346 h 652146"/>
                <a:gd name="connsiteX75" fmla="*/ 161117 w 385826"/>
                <a:gd name="connsiteY75" fmla="*/ 569346 h 652146"/>
                <a:gd name="connsiteX76" fmla="*/ 161117 w 385826"/>
                <a:gd name="connsiteY76" fmla="*/ 533150 h 652146"/>
                <a:gd name="connsiteX77" fmla="*/ 185246 w 385826"/>
                <a:gd name="connsiteY77" fmla="*/ 533150 h 652146"/>
                <a:gd name="connsiteX78" fmla="*/ 185246 w 385826"/>
                <a:gd name="connsiteY78" fmla="*/ 581408 h 652146"/>
                <a:gd name="connsiteX79" fmla="*/ 173182 w 385826"/>
                <a:gd name="connsiteY79" fmla="*/ 593475 h 652146"/>
                <a:gd name="connsiteX80" fmla="*/ 154132 w 385826"/>
                <a:gd name="connsiteY80" fmla="*/ 593475 h 652146"/>
                <a:gd name="connsiteX81" fmla="*/ 197376 w 385826"/>
                <a:gd name="connsiteY81" fmla="*/ 636654 h 652146"/>
                <a:gd name="connsiteX82" fmla="*/ 240681 w 385826"/>
                <a:gd name="connsiteY82" fmla="*/ 593475 h 652146"/>
                <a:gd name="connsiteX83" fmla="*/ 221631 w 385826"/>
                <a:gd name="connsiteY83" fmla="*/ 593475 h 652146"/>
                <a:gd name="connsiteX84" fmla="*/ 209567 w 385826"/>
                <a:gd name="connsiteY84" fmla="*/ 581408 h 652146"/>
                <a:gd name="connsiteX85" fmla="*/ 209567 w 385826"/>
                <a:gd name="connsiteY85" fmla="*/ 533150 h 652146"/>
                <a:gd name="connsiteX86" fmla="*/ 233697 w 385826"/>
                <a:gd name="connsiteY86" fmla="*/ 533150 h 652146"/>
                <a:gd name="connsiteX87" fmla="*/ 233697 w 385826"/>
                <a:gd name="connsiteY87" fmla="*/ 569346 h 652146"/>
                <a:gd name="connsiteX88" fmla="*/ 269892 w 385826"/>
                <a:gd name="connsiteY88" fmla="*/ 569346 h 652146"/>
                <a:gd name="connsiteX89" fmla="*/ 281068 w 385826"/>
                <a:gd name="connsiteY89" fmla="*/ 576329 h 65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85826" h="652146">
                  <a:moveTo>
                    <a:pt x="112857" y="134371"/>
                  </a:moveTo>
                  <a:lnTo>
                    <a:pt x="136985" y="134371"/>
                  </a:lnTo>
                  <a:lnTo>
                    <a:pt x="136985" y="110242"/>
                  </a:lnTo>
                  <a:lnTo>
                    <a:pt x="112857" y="110242"/>
                  </a:lnTo>
                  <a:close/>
                  <a:moveTo>
                    <a:pt x="88728" y="146432"/>
                  </a:moveTo>
                  <a:lnTo>
                    <a:pt x="88728" y="98175"/>
                  </a:lnTo>
                  <a:cubicBezTo>
                    <a:pt x="88728" y="91192"/>
                    <a:pt x="94123" y="86107"/>
                    <a:pt x="100792" y="86107"/>
                  </a:cubicBezTo>
                  <a:lnTo>
                    <a:pt x="149053" y="86107"/>
                  </a:lnTo>
                  <a:cubicBezTo>
                    <a:pt x="155719" y="86107"/>
                    <a:pt x="161117" y="91192"/>
                    <a:pt x="161117" y="98175"/>
                  </a:cubicBezTo>
                  <a:lnTo>
                    <a:pt x="161117" y="146432"/>
                  </a:lnTo>
                  <a:cubicBezTo>
                    <a:pt x="161052" y="152782"/>
                    <a:pt x="155719" y="158500"/>
                    <a:pt x="149053" y="158500"/>
                  </a:cubicBezTo>
                  <a:lnTo>
                    <a:pt x="100792" y="158500"/>
                  </a:lnTo>
                  <a:cubicBezTo>
                    <a:pt x="94123" y="158500"/>
                    <a:pt x="88790" y="152782"/>
                    <a:pt x="88728" y="146432"/>
                  </a:cubicBezTo>
                  <a:close/>
                  <a:moveTo>
                    <a:pt x="209378" y="61979"/>
                  </a:moveTo>
                  <a:lnTo>
                    <a:pt x="233507" y="61979"/>
                  </a:lnTo>
                  <a:lnTo>
                    <a:pt x="233507" y="37850"/>
                  </a:lnTo>
                  <a:lnTo>
                    <a:pt x="209378" y="37850"/>
                  </a:lnTo>
                  <a:close/>
                  <a:moveTo>
                    <a:pt x="185246" y="74046"/>
                  </a:moveTo>
                  <a:lnTo>
                    <a:pt x="185246" y="25782"/>
                  </a:lnTo>
                  <a:cubicBezTo>
                    <a:pt x="185246" y="18800"/>
                    <a:pt x="190644" y="13721"/>
                    <a:pt x="197310" y="13721"/>
                  </a:cubicBezTo>
                  <a:lnTo>
                    <a:pt x="245571" y="13721"/>
                  </a:lnTo>
                  <a:cubicBezTo>
                    <a:pt x="252239" y="13721"/>
                    <a:pt x="257637" y="18800"/>
                    <a:pt x="257637" y="25782"/>
                  </a:cubicBezTo>
                  <a:lnTo>
                    <a:pt x="257637" y="74046"/>
                  </a:lnTo>
                  <a:cubicBezTo>
                    <a:pt x="257573" y="80396"/>
                    <a:pt x="252239" y="86107"/>
                    <a:pt x="245571" y="86107"/>
                  </a:cubicBezTo>
                  <a:lnTo>
                    <a:pt x="197310" y="86107"/>
                  </a:lnTo>
                  <a:cubicBezTo>
                    <a:pt x="190644" y="86107"/>
                    <a:pt x="185311" y="80396"/>
                    <a:pt x="185246" y="74046"/>
                  </a:cubicBezTo>
                  <a:close/>
                  <a:moveTo>
                    <a:pt x="233507" y="182629"/>
                  </a:moveTo>
                  <a:lnTo>
                    <a:pt x="257637" y="182629"/>
                  </a:lnTo>
                  <a:lnTo>
                    <a:pt x="257637" y="158500"/>
                  </a:lnTo>
                  <a:lnTo>
                    <a:pt x="233507" y="158500"/>
                  </a:lnTo>
                  <a:close/>
                  <a:moveTo>
                    <a:pt x="221442" y="134371"/>
                  </a:moveTo>
                  <a:lnTo>
                    <a:pt x="269701" y="134371"/>
                  </a:lnTo>
                  <a:cubicBezTo>
                    <a:pt x="276369" y="134371"/>
                    <a:pt x="281766" y="139450"/>
                    <a:pt x="281766" y="146432"/>
                  </a:cubicBezTo>
                  <a:lnTo>
                    <a:pt x="281766" y="194696"/>
                  </a:lnTo>
                  <a:cubicBezTo>
                    <a:pt x="281702" y="201046"/>
                    <a:pt x="276369" y="206757"/>
                    <a:pt x="269701" y="206757"/>
                  </a:cubicBezTo>
                  <a:lnTo>
                    <a:pt x="221442" y="206757"/>
                  </a:lnTo>
                  <a:cubicBezTo>
                    <a:pt x="214773" y="206757"/>
                    <a:pt x="209440" y="201046"/>
                    <a:pt x="209378" y="194696"/>
                  </a:cubicBezTo>
                  <a:lnTo>
                    <a:pt x="209378" y="146432"/>
                  </a:lnTo>
                  <a:cubicBezTo>
                    <a:pt x="209378" y="139450"/>
                    <a:pt x="214773" y="134371"/>
                    <a:pt x="221442" y="134371"/>
                  </a:cubicBezTo>
                  <a:close/>
                  <a:moveTo>
                    <a:pt x="197310" y="261371"/>
                  </a:moveTo>
                  <a:cubicBezTo>
                    <a:pt x="176102" y="261371"/>
                    <a:pt x="99013" y="260100"/>
                    <a:pt x="48913" y="248032"/>
                  </a:cubicBezTo>
                  <a:lnTo>
                    <a:pt x="171340" y="441707"/>
                  </a:lnTo>
                  <a:cubicBezTo>
                    <a:pt x="172546" y="443617"/>
                    <a:pt x="173182" y="445521"/>
                    <a:pt x="173182" y="448057"/>
                  </a:cubicBezTo>
                  <a:lnTo>
                    <a:pt x="173182" y="475367"/>
                  </a:lnTo>
                  <a:cubicBezTo>
                    <a:pt x="188930" y="480446"/>
                    <a:pt x="205694" y="480446"/>
                    <a:pt x="221442" y="475367"/>
                  </a:cubicBezTo>
                  <a:lnTo>
                    <a:pt x="221442" y="448057"/>
                  </a:lnTo>
                  <a:cubicBezTo>
                    <a:pt x="221442" y="445521"/>
                    <a:pt x="222078" y="443617"/>
                    <a:pt x="223284" y="441707"/>
                  </a:cubicBezTo>
                  <a:lnTo>
                    <a:pt x="345711" y="247400"/>
                  </a:lnTo>
                  <a:cubicBezTo>
                    <a:pt x="295610" y="260100"/>
                    <a:pt x="218711" y="260732"/>
                    <a:pt x="197310" y="260732"/>
                  </a:cubicBezTo>
                  <a:close/>
                  <a:moveTo>
                    <a:pt x="7319" y="227079"/>
                  </a:moveTo>
                  <a:cubicBezTo>
                    <a:pt x="5415" y="224542"/>
                    <a:pt x="4336" y="221367"/>
                    <a:pt x="4271" y="218192"/>
                  </a:cubicBezTo>
                  <a:cubicBezTo>
                    <a:pt x="4271" y="183900"/>
                    <a:pt x="117492" y="177550"/>
                    <a:pt x="184992" y="176917"/>
                  </a:cubicBezTo>
                  <a:lnTo>
                    <a:pt x="184992" y="201046"/>
                  </a:lnTo>
                  <a:cubicBezTo>
                    <a:pt x="102060" y="201679"/>
                    <a:pt x="51642" y="211204"/>
                    <a:pt x="33544" y="218192"/>
                  </a:cubicBezTo>
                  <a:cubicBezTo>
                    <a:pt x="52594" y="226446"/>
                    <a:pt x="108283" y="237242"/>
                    <a:pt x="197056" y="237242"/>
                  </a:cubicBezTo>
                  <a:cubicBezTo>
                    <a:pt x="285831" y="237242"/>
                    <a:pt x="341330" y="226446"/>
                    <a:pt x="360443" y="218192"/>
                  </a:cubicBezTo>
                  <a:cubicBezTo>
                    <a:pt x="342218" y="212475"/>
                    <a:pt x="323359" y="208029"/>
                    <a:pt x="304181" y="206757"/>
                  </a:cubicBezTo>
                  <a:lnTo>
                    <a:pt x="307102" y="182629"/>
                  </a:lnTo>
                  <a:cubicBezTo>
                    <a:pt x="380254" y="191521"/>
                    <a:pt x="390097" y="205492"/>
                    <a:pt x="390097" y="218192"/>
                  </a:cubicBezTo>
                  <a:cubicBezTo>
                    <a:pt x="390034" y="221367"/>
                    <a:pt x="388955" y="224542"/>
                    <a:pt x="387049" y="227079"/>
                  </a:cubicBezTo>
                  <a:lnTo>
                    <a:pt x="245317" y="451871"/>
                  </a:lnTo>
                  <a:lnTo>
                    <a:pt x="245317" y="484254"/>
                  </a:lnTo>
                  <a:cubicBezTo>
                    <a:pt x="245317" y="489332"/>
                    <a:pt x="242332" y="493779"/>
                    <a:pt x="237761" y="495682"/>
                  </a:cubicBezTo>
                  <a:cubicBezTo>
                    <a:pt x="225124" y="500767"/>
                    <a:pt x="211536" y="503304"/>
                    <a:pt x="197884" y="503304"/>
                  </a:cubicBezTo>
                  <a:cubicBezTo>
                    <a:pt x="183786" y="503304"/>
                    <a:pt x="169814" y="500767"/>
                    <a:pt x="156671" y="495682"/>
                  </a:cubicBezTo>
                  <a:cubicBezTo>
                    <a:pt x="151974" y="493779"/>
                    <a:pt x="148799" y="489332"/>
                    <a:pt x="148799" y="484254"/>
                  </a:cubicBezTo>
                  <a:lnTo>
                    <a:pt x="148799" y="451871"/>
                  </a:lnTo>
                  <a:close/>
                  <a:moveTo>
                    <a:pt x="280877" y="576329"/>
                  </a:moveTo>
                  <a:cubicBezTo>
                    <a:pt x="282719" y="580775"/>
                    <a:pt x="281702" y="586492"/>
                    <a:pt x="278274" y="589667"/>
                  </a:cubicBezTo>
                  <a:lnTo>
                    <a:pt x="205884" y="662054"/>
                  </a:lnTo>
                  <a:cubicBezTo>
                    <a:pt x="203598" y="664596"/>
                    <a:pt x="200551" y="665867"/>
                    <a:pt x="197310" y="665867"/>
                  </a:cubicBezTo>
                  <a:cubicBezTo>
                    <a:pt x="194135" y="665867"/>
                    <a:pt x="191026" y="664596"/>
                    <a:pt x="188802" y="662054"/>
                  </a:cubicBezTo>
                  <a:lnTo>
                    <a:pt x="116413" y="589667"/>
                  </a:lnTo>
                  <a:cubicBezTo>
                    <a:pt x="112984" y="586492"/>
                    <a:pt x="111905" y="580775"/>
                    <a:pt x="113809" y="576329"/>
                  </a:cubicBezTo>
                  <a:cubicBezTo>
                    <a:pt x="115650" y="571883"/>
                    <a:pt x="120031" y="569346"/>
                    <a:pt x="124921" y="569346"/>
                  </a:cubicBezTo>
                  <a:lnTo>
                    <a:pt x="161117" y="569346"/>
                  </a:lnTo>
                  <a:lnTo>
                    <a:pt x="161117" y="533150"/>
                  </a:lnTo>
                  <a:lnTo>
                    <a:pt x="185246" y="533150"/>
                  </a:lnTo>
                  <a:lnTo>
                    <a:pt x="185246" y="581408"/>
                  </a:lnTo>
                  <a:cubicBezTo>
                    <a:pt x="185184" y="587758"/>
                    <a:pt x="179848" y="593475"/>
                    <a:pt x="173182" y="593475"/>
                  </a:cubicBezTo>
                  <a:lnTo>
                    <a:pt x="154132" y="593475"/>
                  </a:lnTo>
                  <a:lnTo>
                    <a:pt x="197376" y="636654"/>
                  </a:lnTo>
                  <a:lnTo>
                    <a:pt x="240681" y="593475"/>
                  </a:lnTo>
                  <a:lnTo>
                    <a:pt x="221631" y="593475"/>
                  </a:lnTo>
                  <a:cubicBezTo>
                    <a:pt x="214965" y="593475"/>
                    <a:pt x="209629" y="587758"/>
                    <a:pt x="209567" y="581408"/>
                  </a:cubicBezTo>
                  <a:lnTo>
                    <a:pt x="209567" y="533150"/>
                  </a:lnTo>
                  <a:lnTo>
                    <a:pt x="233697" y="533150"/>
                  </a:lnTo>
                  <a:lnTo>
                    <a:pt x="233697" y="569346"/>
                  </a:lnTo>
                  <a:lnTo>
                    <a:pt x="269892" y="569346"/>
                  </a:lnTo>
                  <a:cubicBezTo>
                    <a:pt x="274782" y="569346"/>
                    <a:pt x="279163" y="571883"/>
                    <a:pt x="281068" y="576329"/>
                  </a:cubicBezTo>
                  <a:close/>
                </a:path>
              </a:pathLst>
            </a:custGeom>
            <a:gradFill>
              <a:gsLst>
                <a:gs pos="55000">
                  <a:schemeClr val="accent5">
                    <a:lumMod val="60000"/>
                    <a:lumOff val="40000"/>
                  </a:schemeClr>
                </a:gs>
                <a:gs pos="3000">
                  <a:schemeClr val="accent5"/>
                </a:gs>
                <a:gs pos="93000">
                  <a:schemeClr val="accent5">
                    <a:lumMod val="40000"/>
                    <a:lumOff val="60000"/>
                  </a:schemeClr>
                </a:gs>
              </a:gsLst>
              <a:lin ang="16200000" scaled="1"/>
            </a:gradFill>
            <a:ln w="6350" cap="flat">
              <a:noFill/>
              <a:prstDash val="solid"/>
              <a:miter/>
            </a:ln>
          </p:spPr>
          <p:txBody>
            <a:bodyPr rtlCol="0" anchor="ctr"/>
            <a:lstStyle/>
            <a:p>
              <a:endParaRPr lang="en-US" sz="2520"/>
            </a:p>
          </p:txBody>
        </p:sp>
      </p:grpSp>
      <p:grpSp>
        <p:nvGrpSpPr>
          <p:cNvPr id="5" name="Graphic 2">
            <a:extLst>
              <a:ext uri="{FF2B5EF4-FFF2-40B4-BE49-F238E27FC236}">
                <a16:creationId xmlns:a16="http://schemas.microsoft.com/office/drawing/2014/main" id="{8D234A9F-E424-644E-B9A4-383444E4EEFC}"/>
              </a:ext>
            </a:extLst>
          </p:cNvPr>
          <p:cNvGrpSpPr/>
          <p:nvPr/>
        </p:nvGrpSpPr>
        <p:grpSpPr>
          <a:xfrm>
            <a:off x="30072872" y="41991120"/>
            <a:ext cx="1257820" cy="1835806"/>
            <a:chOff x="25060727" y="34992600"/>
            <a:chExt cx="1048183" cy="1529838"/>
          </a:xfrm>
          <a:noFill/>
        </p:grpSpPr>
        <p:grpSp>
          <p:nvGrpSpPr>
            <p:cNvPr id="6" name="Graphic 2">
              <a:extLst>
                <a:ext uri="{FF2B5EF4-FFF2-40B4-BE49-F238E27FC236}">
                  <a16:creationId xmlns:a16="http://schemas.microsoft.com/office/drawing/2014/main" id="{C5F1A5F0-D3D2-274D-8A47-E2B38DB462E2}"/>
                </a:ext>
              </a:extLst>
            </p:cNvPr>
            <p:cNvGrpSpPr/>
            <p:nvPr/>
          </p:nvGrpSpPr>
          <p:grpSpPr>
            <a:xfrm>
              <a:off x="25060727" y="34992600"/>
              <a:ext cx="1048183" cy="1529838"/>
              <a:chOff x="25060727" y="34992600"/>
              <a:chExt cx="1048183" cy="1529838"/>
            </a:xfrm>
            <a:noFill/>
          </p:grpSpPr>
          <p:grpSp>
            <p:nvGrpSpPr>
              <p:cNvPr id="7" name="Graphic 2">
                <a:extLst>
                  <a:ext uri="{FF2B5EF4-FFF2-40B4-BE49-F238E27FC236}">
                    <a16:creationId xmlns:a16="http://schemas.microsoft.com/office/drawing/2014/main" id="{D891F72B-C591-2241-9776-CE250F6B53D2}"/>
                  </a:ext>
                </a:extLst>
              </p:cNvPr>
              <p:cNvGrpSpPr/>
              <p:nvPr/>
            </p:nvGrpSpPr>
            <p:grpSpPr>
              <a:xfrm>
                <a:off x="25060727" y="34992600"/>
                <a:ext cx="1048183" cy="1529838"/>
                <a:chOff x="25060727" y="34992600"/>
                <a:chExt cx="1048183" cy="1529838"/>
              </a:xfrm>
              <a:noFill/>
            </p:grpSpPr>
            <p:sp>
              <p:nvSpPr>
                <p:cNvPr id="8" name="Freeform 7">
                  <a:extLst>
                    <a:ext uri="{FF2B5EF4-FFF2-40B4-BE49-F238E27FC236}">
                      <a16:creationId xmlns:a16="http://schemas.microsoft.com/office/drawing/2014/main" id="{BE40F2C0-B454-864E-AD1E-8ABDAF9FE56F}"/>
                    </a:ext>
                  </a:extLst>
                </p:cNvPr>
                <p:cNvSpPr/>
                <p:nvPr/>
              </p:nvSpPr>
              <p:spPr>
                <a:xfrm>
                  <a:off x="25336074" y="35680427"/>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endParaRPr lang="en-US" sz="2520"/>
                </a:p>
              </p:txBody>
            </p:sp>
            <p:sp>
              <p:nvSpPr>
                <p:cNvPr id="9" name="Freeform 8">
                  <a:extLst>
                    <a:ext uri="{FF2B5EF4-FFF2-40B4-BE49-F238E27FC236}">
                      <a16:creationId xmlns:a16="http://schemas.microsoft.com/office/drawing/2014/main" id="{ADB97507-0AB9-9641-868B-C7348358D8E9}"/>
                    </a:ext>
                  </a:extLst>
                </p:cNvPr>
                <p:cNvSpPr/>
                <p:nvPr/>
              </p:nvSpPr>
              <p:spPr>
                <a:xfrm>
                  <a:off x="25257254" y="35213698"/>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endParaRPr lang="en-US" sz="2520"/>
                </a:p>
              </p:txBody>
            </p:sp>
            <p:sp>
              <p:nvSpPr>
                <p:cNvPr id="10" name="Freeform 9">
                  <a:extLst>
                    <a:ext uri="{FF2B5EF4-FFF2-40B4-BE49-F238E27FC236}">
                      <a16:creationId xmlns:a16="http://schemas.microsoft.com/office/drawing/2014/main" id="{B560702D-78FD-F741-8753-5529F2D6F9C1}"/>
                    </a:ext>
                  </a:extLst>
                </p:cNvPr>
                <p:cNvSpPr/>
                <p:nvPr/>
              </p:nvSpPr>
              <p:spPr>
                <a:xfrm>
                  <a:off x="25348894" y="34992600"/>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endParaRPr lang="en-US" sz="2520"/>
                </a:p>
              </p:txBody>
            </p:sp>
            <p:sp>
              <p:nvSpPr>
                <p:cNvPr id="11" name="Freeform 10">
                  <a:extLst>
                    <a:ext uri="{FF2B5EF4-FFF2-40B4-BE49-F238E27FC236}">
                      <a16:creationId xmlns:a16="http://schemas.microsoft.com/office/drawing/2014/main" id="{157EA5D0-9B20-1645-8B57-DD54C0FF3FA8}"/>
                    </a:ext>
                  </a:extLst>
                </p:cNvPr>
                <p:cNvSpPr/>
                <p:nvPr/>
              </p:nvSpPr>
              <p:spPr>
                <a:xfrm>
                  <a:off x="25437040" y="35945223"/>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endParaRPr lang="en-US" sz="2520"/>
                </a:p>
              </p:txBody>
            </p:sp>
            <p:sp>
              <p:nvSpPr>
                <p:cNvPr id="12" name="Freeform 11">
                  <a:extLst>
                    <a:ext uri="{FF2B5EF4-FFF2-40B4-BE49-F238E27FC236}">
                      <a16:creationId xmlns:a16="http://schemas.microsoft.com/office/drawing/2014/main" id="{858CC6F2-42F9-E042-B841-2FB4745F428E}"/>
                    </a:ext>
                  </a:extLst>
                </p:cNvPr>
                <p:cNvSpPr/>
                <p:nvPr/>
              </p:nvSpPr>
              <p:spPr>
                <a:xfrm>
                  <a:off x="25060727" y="36025232"/>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endParaRPr lang="en-US" sz="2520"/>
                </a:p>
              </p:txBody>
            </p:sp>
            <p:sp>
              <p:nvSpPr>
                <p:cNvPr id="13" name="Freeform 12">
                  <a:extLst>
                    <a:ext uri="{FF2B5EF4-FFF2-40B4-BE49-F238E27FC236}">
                      <a16:creationId xmlns:a16="http://schemas.microsoft.com/office/drawing/2014/main" id="{FCFED5B7-57DD-114C-A4D7-11AC87F00C8E}"/>
                    </a:ext>
                  </a:extLst>
                </p:cNvPr>
                <p:cNvSpPr/>
                <p:nvPr/>
              </p:nvSpPr>
              <p:spPr>
                <a:xfrm>
                  <a:off x="25278925" y="36305268"/>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4" name="Freeform 13">
                  <a:extLst>
                    <a:ext uri="{FF2B5EF4-FFF2-40B4-BE49-F238E27FC236}">
                      <a16:creationId xmlns:a16="http://schemas.microsoft.com/office/drawing/2014/main" id="{045883F9-5E1A-CA42-82BB-F6C48B771B06}"/>
                    </a:ext>
                  </a:extLst>
                </p:cNvPr>
                <p:cNvSpPr/>
                <p:nvPr/>
              </p:nvSpPr>
              <p:spPr>
                <a:xfrm>
                  <a:off x="25876142" y="36305268"/>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06" name="Freeform 105">
                  <a:extLst>
                    <a:ext uri="{FF2B5EF4-FFF2-40B4-BE49-F238E27FC236}">
                      <a16:creationId xmlns:a16="http://schemas.microsoft.com/office/drawing/2014/main" id="{9998613F-E1F8-5142-9108-ADCBF848CC7A}"/>
                    </a:ext>
                  </a:extLst>
                </p:cNvPr>
                <p:cNvSpPr/>
                <p:nvPr/>
              </p:nvSpPr>
              <p:spPr>
                <a:xfrm>
                  <a:off x="25670402" y="36088098"/>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endParaRPr lang="en-US" sz="2520"/>
                </a:p>
              </p:txBody>
            </p:sp>
            <p:sp>
              <p:nvSpPr>
                <p:cNvPr id="107" name="Freeform 106">
                  <a:extLst>
                    <a:ext uri="{FF2B5EF4-FFF2-40B4-BE49-F238E27FC236}">
                      <a16:creationId xmlns:a16="http://schemas.microsoft.com/office/drawing/2014/main" id="{53A5926A-44DD-EA4D-A2B1-99EACE6623E7}"/>
                    </a:ext>
                  </a:extLst>
                </p:cNvPr>
                <p:cNvSpPr/>
                <p:nvPr/>
              </p:nvSpPr>
              <p:spPr>
                <a:xfrm>
                  <a:off x="25308071" y="36088098"/>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endParaRPr lang="en-US" sz="2520"/>
                </a:p>
              </p:txBody>
            </p:sp>
            <p:sp>
              <p:nvSpPr>
                <p:cNvPr id="108" name="Freeform 107">
                  <a:extLst>
                    <a:ext uri="{FF2B5EF4-FFF2-40B4-BE49-F238E27FC236}">
                      <a16:creationId xmlns:a16="http://schemas.microsoft.com/office/drawing/2014/main" id="{93F6C9E5-E037-084B-8C6E-26BF022849E3}"/>
                    </a:ext>
                  </a:extLst>
                </p:cNvPr>
                <p:cNvSpPr/>
                <p:nvPr/>
              </p:nvSpPr>
              <p:spPr>
                <a:xfrm>
                  <a:off x="25542767" y="36356703"/>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endParaRPr lang="en-US" sz="2520"/>
                </a:p>
              </p:txBody>
            </p:sp>
          </p:grpSp>
          <p:grpSp>
            <p:nvGrpSpPr>
              <p:cNvPr id="109" name="Graphic 2">
                <a:extLst>
                  <a:ext uri="{FF2B5EF4-FFF2-40B4-BE49-F238E27FC236}">
                    <a16:creationId xmlns:a16="http://schemas.microsoft.com/office/drawing/2014/main" id="{FD26AD16-04FD-6145-8B05-F7D8C67AB16D}"/>
                  </a:ext>
                </a:extLst>
              </p:cNvPr>
              <p:cNvGrpSpPr/>
              <p:nvPr/>
            </p:nvGrpSpPr>
            <p:grpSpPr>
              <a:xfrm>
                <a:off x="25453232" y="35620420"/>
                <a:ext cx="243840" cy="72390"/>
                <a:chOff x="25453232" y="35620420"/>
                <a:chExt cx="243840" cy="72390"/>
              </a:xfrm>
              <a:noFill/>
            </p:grpSpPr>
            <p:sp>
              <p:nvSpPr>
                <p:cNvPr id="110" name="Freeform 109">
                  <a:extLst>
                    <a:ext uri="{FF2B5EF4-FFF2-40B4-BE49-F238E27FC236}">
                      <a16:creationId xmlns:a16="http://schemas.microsoft.com/office/drawing/2014/main" id="{9611AC4B-25EB-9747-95E6-7BD8583BF712}"/>
                    </a:ext>
                  </a:extLst>
                </p:cNvPr>
                <p:cNvSpPr/>
                <p:nvPr/>
              </p:nvSpPr>
              <p:spPr>
                <a:xfrm>
                  <a:off x="25453232" y="35620420"/>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sp>
              <p:nvSpPr>
                <p:cNvPr id="111" name="Freeform 110">
                  <a:extLst>
                    <a:ext uri="{FF2B5EF4-FFF2-40B4-BE49-F238E27FC236}">
                      <a16:creationId xmlns:a16="http://schemas.microsoft.com/office/drawing/2014/main" id="{6B66F81D-A8CA-9645-9030-6D4BD9296331}"/>
                    </a:ext>
                  </a:extLst>
                </p:cNvPr>
                <p:cNvSpPr/>
                <p:nvPr/>
              </p:nvSpPr>
              <p:spPr>
                <a:xfrm>
                  <a:off x="25624682" y="35620420"/>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grpSp>
        </p:grpSp>
        <p:sp>
          <p:nvSpPr>
            <p:cNvPr id="112" name="Freeform 111">
              <a:extLst>
                <a:ext uri="{FF2B5EF4-FFF2-40B4-BE49-F238E27FC236}">
                  <a16:creationId xmlns:a16="http://schemas.microsoft.com/office/drawing/2014/main" id="{2DB262A7-4A0B-FB4A-9675-D1AF8B392C71}"/>
                </a:ext>
              </a:extLst>
            </p:cNvPr>
            <p:cNvSpPr/>
            <p:nvPr/>
          </p:nvSpPr>
          <p:spPr>
            <a:xfrm>
              <a:off x="25371318" y="35470877"/>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endParaRPr lang="en-US" sz="2520"/>
            </a:p>
          </p:txBody>
        </p:sp>
      </p:grpSp>
      <p:grpSp>
        <p:nvGrpSpPr>
          <p:cNvPr id="3" name="Group 2">
            <a:extLst>
              <a:ext uri="{FF2B5EF4-FFF2-40B4-BE49-F238E27FC236}">
                <a16:creationId xmlns:a16="http://schemas.microsoft.com/office/drawing/2014/main" id="{18E8F556-9992-5C47-AA7E-E3DB39FD5137}"/>
              </a:ext>
            </a:extLst>
          </p:cNvPr>
          <p:cNvGrpSpPr/>
          <p:nvPr/>
        </p:nvGrpSpPr>
        <p:grpSpPr>
          <a:xfrm>
            <a:off x="3541888" y="3327258"/>
            <a:ext cx="2274967" cy="2824809"/>
            <a:chOff x="2951573" y="2772715"/>
            <a:chExt cx="1895806" cy="2354007"/>
          </a:xfrm>
        </p:grpSpPr>
        <p:sp>
          <p:nvSpPr>
            <p:cNvPr id="49" name="Text Placeholder 13">
              <a:extLst>
                <a:ext uri="{FF2B5EF4-FFF2-40B4-BE49-F238E27FC236}">
                  <a16:creationId xmlns:a16="http://schemas.microsoft.com/office/drawing/2014/main" id="{D564F940-AAAD-4B46-A10F-71122713228A}"/>
                </a:ext>
              </a:extLst>
            </p:cNvPr>
            <p:cNvSpPr txBox="1">
              <a:spLocks/>
            </p:cNvSpPr>
            <p:nvPr/>
          </p:nvSpPr>
          <p:spPr bwMode="auto">
            <a:xfrm>
              <a:off x="2951573" y="4480391"/>
              <a:ext cx="1895806" cy="646331"/>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520" dirty="0"/>
                <a:t>Visual data preparation</a:t>
              </a:r>
            </a:p>
          </p:txBody>
        </p:sp>
        <p:cxnSp>
          <p:nvCxnSpPr>
            <p:cNvPr id="31" name="Straight Connector 30">
              <a:extLst>
                <a:ext uri="{FF2B5EF4-FFF2-40B4-BE49-F238E27FC236}">
                  <a16:creationId xmlns:a16="http://schemas.microsoft.com/office/drawing/2014/main" id="{FD9A6459-2F18-7848-BE44-FC8F1F843612}"/>
                </a:ext>
              </a:extLst>
            </p:cNvPr>
            <p:cNvCxnSpPr>
              <a:cxnSpLocks/>
            </p:cNvCxnSpPr>
            <p:nvPr/>
          </p:nvCxnSpPr>
          <p:spPr>
            <a:xfrm>
              <a:off x="2951573" y="4161639"/>
              <a:ext cx="1895806" cy="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3" name="Graphic 2">
              <a:extLst>
                <a:ext uri="{FF2B5EF4-FFF2-40B4-BE49-F238E27FC236}">
                  <a16:creationId xmlns:a16="http://schemas.microsoft.com/office/drawing/2014/main" id="{D20D8FA3-5511-EF42-971D-FB6DA56CE3AE}"/>
                </a:ext>
              </a:extLst>
            </p:cNvPr>
            <p:cNvGrpSpPr/>
            <p:nvPr/>
          </p:nvGrpSpPr>
          <p:grpSpPr>
            <a:xfrm>
              <a:off x="3414654" y="2772715"/>
              <a:ext cx="969644" cy="952499"/>
              <a:chOff x="3371425" y="2895377"/>
              <a:chExt cx="969644" cy="952499"/>
            </a:xfrm>
            <a:gradFill>
              <a:gsLst>
                <a:gs pos="55000">
                  <a:schemeClr val="accent2">
                    <a:lumMod val="60000"/>
                    <a:lumOff val="40000"/>
                  </a:schemeClr>
                </a:gs>
                <a:gs pos="3000">
                  <a:schemeClr val="accent2"/>
                </a:gs>
                <a:gs pos="93000">
                  <a:schemeClr val="accent2">
                    <a:lumMod val="40000"/>
                    <a:lumOff val="60000"/>
                  </a:schemeClr>
                </a:gs>
              </a:gsLst>
              <a:lin ang="16200000" scaled="1"/>
            </a:gradFill>
          </p:grpSpPr>
          <p:sp>
            <p:nvSpPr>
              <p:cNvPr id="114" name="Freeform 113">
                <a:extLst>
                  <a:ext uri="{FF2B5EF4-FFF2-40B4-BE49-F238E27FC236}">
                    <a16:creationId xmlns:a16="http://schemas.microsoft.com/office/drawing/2014/main" id="{9A1CF3E8-59C5-8741-9E72-8C7E50FC351E}"/>
                  </a:ext>
                </a:extLst>
              </p:cNvPr>
              <p:cNvSpPr/>
              <p:nvPr/>
            </p:nvSpPr>
            <p:spPr>
              <a:xfrm>
                <a:off x="3386665" y="2895377"/>
                <a:ext cx="954404" cy="952499"/>
              </a:xfrm>
              <a:custGeom>
                <a:avLst/>
                <a:gdLst>
                  <a:gd name="connsiteX0" fmla="*/ 907733 w 954404"/>
                  <a:gd name="connsiteY0" fmla="*/ 0 h 952499"/>
                  <a:gd name="connsiteX1" fmla="*/ 44768 w 954404"/>
                  <a:gd name="connsiteY1" fmla="*/ 0 h 952499"/>
                  <a:gd name="connsiteX2" fmla="*/ 0 w 954404"/>
                  <a:gd name="connsiteY2" fmla="*/ 44768 h 952499"/>
                  <a:gd name="connsiteX3" fmla="*/ 0 w 954404"/>
                  <a:gd name="connsiteY3" fmla="*/ 368618 h 952499"/>
                  <a:gd name="connsiteX4" fmla="*/ 33338 w 954404"/>
                  <a:gd name="connsiteY4" fmla="*/ 368618 h 952499"/>
                  <a:gd name="connsiteX5" fmla="*/ 33338 w 954404"/>
                  <a:gd name="connsiteY5" fmla="*/ 44768 h 952499"/>
                  <a:gd name="connsiteX6" fmla="*/ 45720 w 954404"/>
                  <a:gd name="connsiteY6" fmla="*/ 32385 h 952499"/>
                  <a:gd name="connsiteX7" fmla="*/ 908685 w 954404"/>
                  <a:gd name="connsiteY7" fmla="*/ 32385 h 952499"/>
                  <a:gd name="connsiteX8" fmla="*/ 921068 w 954404"/>
                  <a:gd name="connsiteY8" fmla="*/ 44768 h 952499"/>
                  <a:gd name="connsiteX9" fmla="*/ 921068 w 954404"/>
                  <a:gd name="connsiteY9" fmla="*/ 907733 h 952499"/>
                  <a:gd name="connsiteX10" fmla="*/ 908685 w 954404"/>
                  <a:gd name="connsiteY10" fmla="*/ 920115 h 952499"/>
                  <a:gd name="connsiteX11" fmla="*/ 44768 w 954404"/>
                  <a:gd name="connsiteY11" fmla="*/ 920115 h 952499"/>
                  <a:gd name="connsiteX12" fmla="*/ 32385 w 954404"/>
                  <a:gd name="connsiteY12" fmla="*/ 907733 h 952499"/>
                  <a:gd name="connsiteX13" fmla="*/ 32385 w 954404"/>
                  <a:gd name="connsiteY13" fmla="*/ 584835 h 952499"/>
                  <a:gd name="connsiteX14" fmla="*/ 0 w 954404"/>
                  <a:gd name="connsiteY14" fmla="*/ 584835 h 952499"/>
                  <a:gd name="connsiteX15" fmla="*/ 0 w 954404"/>
                  <a:gd name="connsiteY15" fmla="*/ 906780 h 952499"/>
                  <a:gd name="connsiteX16" fmla="*/ 45720 w 954404"/>
                  <a:gd name="connsiteY16" fmla="*/ 952500 h 952499"/>
                  <a:gd name="connsiteX17" fmla="*/ 908685 w 954404"/>
                  <a:gd name="connsiteY17" fmla="*/ 952500 h 952499"/>
                  <a:gd name="connsiteX18" fmla="*/ 954405 w 954404"/>
                  <a:gd name="connsiteY18" fmla="*/ 906780 h 952499"/>
                  <a:gd name="connsiteX19" fmla="*/ 954405 w 954404"/>
                  <a:gd name="connsiteY19" fmla="*/ 44768 h 952499"/>
                  <a:gd name="connsiteX20" fmla="*/ 907733 w 954404"/>
                  <a:gd name="connsiteY20" fmla="*/ 0 h 95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4404" h="952499">
                    <a:moveTo>
                      <a:pt x="907733" y="0"/>
                    </a:moveTo>
                    <a:lnTo>
                      <a:pt x="44768" y="0"/>
                    </a:lnTo>
                    <a:cubicBezTo>
                      <a:pt x="20003" y="0"/>
                      <a:pt x="0" y="20003"/>
                      <a:pt x="0" y="44768"/>
                    </a:cubicBezTo>
                    <a:lnTo>
                      <a:pt x="0" y="368618"/>
                    </a:lnTo>
                    <a:lnTo>
                      <a:pt x="33338" y="368618"/>
                    </a:lnTo>
                    <a:lnTo>
                      <a:pt x="33338" y="44768"/>
                    </a:lnTo>
                    <a:cubicBezTo>
                      <a:pt x="33338" y="38100"/>
                      <a:pt x="38100" y="32385"/>
                      <a:pt x="45720" y="32385"/>
                    </a:cubicBezTo>
                    <a:lnTo>
                      <a:pt x="908685" y="32385"/>
                    </a:lnTo>
                    <a:cubicBezTo>
                      <a:pt x="915353" y="32385"/>
                      <a:pt x="921068" y="37148"/>
                      <a:pt x="921068" y="44768"/>
                    </a:cubicBezTo>
                    <a:lnTo>
                      <a:pt x="921068" y="907733"/>
                    </a:lnTo>
                    <a:cubicBezTo>
                      <a:pt x="921068" y="914400"/>
                      <a:pt x="916305" y="920115"/>
                      <a:pt x="908685" y="920115"/>
                    </a:cubicBezTo>
                    <a:lnTo>
                      <a:pt x="44768" y="920115"/>
                    </a:lnTo>
                    <a:cubicBezTo>
                      <a:pt x="38100" y="920115"/>
                      <a:pt x="32385" y="915353"/>
                      <a:pt x="32385" y="907733"/>
                    </a:cubicBezTo>
                    <a:lnTo>
                      <a:pt x="32385" y="584835"/>
                    </a:lnTo>
                    <a:lnTo>
                      <a:pt x="0" y="584835"/>
                    </a:lnTo>
                    <a:lnTo>
                      <a:pt x="0" y="906780"/>
                    </a:lnTo>
                    <a:cubicBezTo>
                      <a:pt x="0" y="932498"/>
                      <a:pt x="20003" y="952500"/>
                      <a:pt x="45720" y="952500"/>
                    </a:cubicBezTo>
                    <a:lnTo>
                      <a:pt x="908685" y="952500"/>
                    </a:lnTo>
                    <a:cubicBezTo>
                      <a:pt x="934403" y="952500"/>
                      <a:pt x="954405" y="932498"/>
                      <a:pt x="954405" y="906780"/>
                    </a:cubicBezTo>
                    <a:lnTo>
                      <a:pt x="954405" y="44768"/>
                    </a:lnTo>
                    <a:cubicBezTo>
                      <a:pt x="952500" y="20003"/>
                      <a:pt x="933450" y="0"/>
                      <a:pt x="907733" y="0"/>
                    </a:cubicBezTo>
                    <a:close/>
                  </a:path>
                </a:pathLst>
              </a:custGeom>
              <a:grpFill/>
              <a:ln w="9525" cap="flat">
                <a:noFill/>
                <a:prstDash val="solid"/>
                <a:miter/>
              </a:ln>
            </p:spPr>
            <p:txBody>
              <a:bodyPr rtlCol="0" anchor="ctr"/>
              <a:lstStyle/>
              <a:p>
                <a:endParaRPr lang="en-US" sz="2520"/>
              </a:p>
            </p:txBody>
          </p:sp>
          <p:sp>
            <p:nvSpPr>
              <p:cNvPr id="115" name="Freeform 114">
                <a:extLst>
                  <a:ext uri="{FF2B5EF4-FFF2-40B4-BE49-F238E27FC236}">
                    <a16:creationId xmlns:a16="http://schemas.microsoft.com/office/drawing/2014/main" id="{27140BD5-2B6F-2044-ACEC-9F1B35417FD8}"/>
                  </a:ext>
                </a:extLst>
              </p:cNvPr>
              <p:cNvSpPr/>
              <p:nvPr/>
            </p:nvSpPr>
            <p:spPr>
              <a:xfrm>
                <a:off x="3371425" y="3293523"/>
                <a:ext cx="148589" cy="148589"/>
              </a:xfrm>
              <a:custGeom>
                <a:avLst/>
                <a:gdLst>
                  <a:gd name="connsiteX0" fmla="*/ 0 w 148589"/>
                  <a:gd name="connsiteY0" fmla="*/ 74295 h 148589"/>
                  <a:gd name="connsiteX1" fmla="*/ 74295 w 148589"/>
                  <a:gd name="connsiteY1" fmla="*/ 148590 h 148589"/>
                  <a:gd name="connsiteX2" fmla="*/ 148590 w 148589"/>
                  <a:gd name="connsiteY2" fmla="*/ 74295 h 148589"/>
                  <a:gd name="connsiteX3" fmla="*/ 73343 w 148589"/>
                  <a:gd name="connsiteY3" fmla="*/ 0 h 148589"/>
                  <a:gd name="connsiteX4" fmla="*/ 0 w 148589"/>
                  <a:gd name="connsiteY4" fmla="*/ 74295 h 148589"/>
                  <a:gd name="connsiteX5" fmla="*/ 114300 w 148589"/>
                  <a:gd name="connsiteY5" fmla="*/ 74295 h 148589"/>
                  <a:gd name="connsiteX6" fmla="*/ 73343 w 148589"/>
                  <a:gd name="connsiteY6" fmla="*/ 115252 h 148589"/>
                  <a:gd name="connsiteX7" fmla="*/ 32385 w 148589"/>
                  <a:gd name="connsiteY7" fmla="*/ 74295 h 148589"/>
                  <a:gd name="connsiteX8" fmla="*/ 73343 w 148589"/>
                  <a:gd name="connsiteY8" fmla="*/ 33338 h 148589"/>
                  <a:gd name="connsiteX9" fmla="*/ 114300 w 148589"/>
                  <a:gd name="connsiteY9" fmla="*/ 74295 h 14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89" h="148589">
                    <a:moveTo>
                      <a:pt x="0" y="74295"/>
                    </a:moveTo>
                    <a:cubicBezTo>
                      <a:pt x="0" y="115252"/>
                      <a:pt x="33338" y="148590"/>
                      <a:pt x="74295" y="148590"/>
                    </a:cubicBezTo>
                    <a:cubicBezTo>
                      <a:pt x="115253" y="148590"/>
                      <a:pt x="148590" y="115252"/>
                      <a:pt x="148590" y="74295"/>
                    </a:cubicBezTo>
                    <a:cubicBezTo>
                      <a:pt x="148590" y="33338"/>
                      <a:pt x="114300" y="0"/>
                      <a:pt x="73343" y="0"/>
                    </a:cubicBezTo>
                    <a:cubicBezTo>
                      <a:pt x="32385" y="0"/>
                      <a:pt x="0" y="33338"/>
                      <a:pt x="0" y="74295"/>
                    </a:cubicBezTo>
                    <a:close/>
                    <a:moveTo>
                      <a:pt x="114300" y="74295"/>
                    </a:moveTo>
                    <a:cubicBezTo>
                      <a:pt x="114300" y="97155"/>
                      <a:pt x="96203" y="115252"/>
                      <a:pt x="73343" y="115252"/>
                    </a:cubicBezTo>
                    <a:cubicBezTo>
                      <a:pt x="50482" y="115252"/>
                      <a:pt x="32385" y="97155"/>
                      <a:pt x="32385" y="74295"/>
                    </a:cubicBezTo>
                    <a:cubicBezTo>
                      <a:pt x="32385" y="51435"/>
                      <a:pt x="50482" y="33338"/>
                      <a:pt x="73343" y="33338"/>
                    </a:cubicBezTo>
                    <a:cubicBezTo>
                      <a:pt x="96203" y="33338"/>
                      <a:pt x="114300" y="51435"/>
                      <a:pt x="114300" y="74295"/>
                    </a:cubicBezTo>
                    <a:close/>
                  </a:path>
                </a:pathLst>
              </a:custGeom>
              <a:grpFill/>
              <a:ln w="9525" cap="flat">
                <a:noFill/>
                <a:prstDash val="solid"/>
                <a:miter/>
              </a:ln>
            </p:spPr>
            <p:txBody>
              <a:bodyPr rtlCol="0" anchor="ctr"/>
              <a:lstStyle/>
              <a:p>
                <a:endParaRPr lang="en-US" sz="2520"/>
              </a:p>
            </p:txBody>
          </p:sp>
          <p:sp>
            <p:nvSpPr>
              <p:cNvPr id="116" name="Freeform 115">
                <a:extLst>
                  <a:ext uri="{FF2B5EF4-FFF2-40B4-BE49-F238E27FC236}">
                    <a16:creationId xmlns:a16="http://schemas.microsoft.com/office/drawing/2014/main" id="{4B605CBC-2DC6-724B-B4C1-E89F98E6419A}"/>
                  </a:ext>
                </a:extLst>
              </p:cNvPr>
              <p:cNvSpPr/>
              <p:nvPr/>
            </p:nvSpPr>
            <p:spPr>
              <a:xfrm>
                <a:off x="3523824" y="3147790"/>
                <a:ext cx="148590" cy="148589"/>
              </a:xfrm>
              <a:custGeom>
                <a:avLst/>
                <a:gdLst>
                  <a:gd name="connsiteX0" fmla="*/ 74295 w 148590"/>
                  <a:gd name="connsiteY0" fmla="*/ 0 h 148589"/>
                  <a:gd name="connsiteX1" fmla="*/ 0 w 148590"/>
                  <a:gd name="connsiteY1" fmla="*/ 74295 h 148589"/>
                  <a:gd name="connsiteX2" fmla="*/ 74295 w 148590"/>
                  <a:gd name="connsiteY2" fmla="*/ 148590 h 148589"/>
                  <a:gd name="connsiteX3" fmla="*/ 148590 w 148590"/>
                  <a:gd name="connsiteY3" fmla="*/ 74295 h 148589"/>
                  <a:gd name="connsiteX4" fmla="*/ 74295 w 148590"/>
                  <a:gd name="connsiteY4" fmla="*/ 0 h 148589"/>
                  <a:gd name="connsiteX5" fmla="*/ 74295 w 148590"/>
                  <a:gd name="connsiteY5" fmla="*/ 115252 h 148589"/>
                  <a:gd name="connsiteX6" fmla="*/ 33338 w 148590"/>
                  <a:gd name="connsiteY6" fmla="*/ 74295 h 148589"/>
                  <a:gd name="connsiteX7" fmla="*/ 74295 w 148590"/>
                  <a:gd name="connsiteY7" fmla="*/ 33338 h 148589"/>
                  <a:gd name="connsiteX8" fmla="*/ 115253 w 148590"/>
                  <a:gd name="connsiteY8" fmla="*/ 74295 h 148589"/>
                  <a:gd name="connsiteX9" fmla="*/ 74295 w 148590"/>
                  <a:gd name="connsiteY9" fmla="*/ 115252 h 14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90" h="148589">
                    <a:moveTo>
                      <a:pt x="74295" y="0"/>
                    </a:moveTo>
                    <a:cubicBezTo>
                      <a:pt x="33338" y="0"/>
                      <a:pt x="0" y="33338"/>
                      <a:pt x="0" y="74295"/>
                    </a:cubicBezTo>
                    <a:cubicBezTo>
                      <a:pt x="0" y="115252"/>
                      <a:pt x="33338" y="148590"/>
                      <a:pt x="74295" y="148590"/>
                    </a:cubicBezTo>
                    <a:cubicBezTo>
                      <a:pt x="115253" y="148590"/>
                      <a:pt x="148590" y="115252"/>
                      <a:pt x="148590" y="74295"/>
                    </a:cubicBezTo>
                    <a:cubicBezTo>
                      <a:pt x="148590" y="33338"/>
                      <a:pt x="115253" y="0"/>
                      <a:pt x="74295" y="0"/>
                    </a:cubicBezTo>
                    <a:close/>
                    <a:moveTo>
                      <a:pt x="74295" y="115252"/>
                    </a:moveTo>
                    <a:cubicBezTo>
                      <a:pt x="51435" y="115252"/>
                      <a:pt x="33338" y="97155"/>
                      <a:pt x="33338" y="74295"/>
                    </a:cubicBezTo>
                    <a:cubicBezTo>
                      <a:pt x="33338" y="51435"/>
                      <a:pt x="51435" y="33338"/>
                      <a:pt x="74295" y="33338"/>
                    </a:cubicBezTo>
                    <a:cubicBezTo>
                      <a:pt x="97155" y="33338"/>
                      <a:pt x="115253" y="51435"/>
                      <a:pt x="115253" y="74295"/>
                    </a:cubicBezTo>
                    <a:cubicBezTo>
                      <a:pt x="115253" y="97155"/>
                      <a:pt x="97155" y="115252"/>
                      <a:pt x="74295" y="115252"/>
                    </a:cubicBezTo>
                    <a:close/>
                  </a:path>
                </a:pathLst>
              </a:custGeom>
              <a:grpFill/>
              <a:ln w="9525" cap="flat">
                <a:noFill/>
                <a:prstDash val="solid"/>
                <a:miter/>
              </a:ln>
            </p:spPr>
            <p:txBody>
              <a:bodyPr rtlCol="0" anchor="ctr"/>
              <a:lstStyle/>
              <a:p>
                <a:endParaRPr lang="en-US" sz="2520"/>
              </a:p>
            </p:txBody>
          </p:sp>
          <p:sp>
            <p:nvSpPr>
              <p:cNvPr id="117" name="Freeform 116">
                <a:extLst>
                  <a:ext uri="{FF2B5EF4-FFF2-40B4-BE49-F238E27FC236}">
                    <a16:creationId xmlns:a16="http://schemas.microsoft.com/office/drawing/2014/main" id="{B3562689-822A-8448-9793-86EC752FDA28}"/>
                  </a:ext>
                </a:extLst>
              </p:cNvPr>
              <p:cNvSpPr/>
              <p:nvPr/>
            </p:nvSpPr>
            <p:spPr>
              <a:xfrm>
                <a:off x="3563830" y="3355435"/>
                <a:ext cx="197167" cy="197167"/>
              </a:xfrm>
              <a:custGeom>
                <a:avLst/>
                <a:gdLst>
                  <a:gd name="connsiteX0" fmla="*/ 0 w 197167"/>
                  <a:gd name="connsiteY0" fmla="*/ 134302 h 197167"/>
                  <a:gd name="connsiteX1" fmla="*/ 134303 w 197167"/>
                  <a:gd name="connsiteY1" fmla="*/ 197167 h 197167"/>
                  <a:gd name="connsiteX2" fmla="*/ 197167 w 197167"/>
                  <a:gd name="connsiteY2" fmla="*/ 62865 h 197167"/>
                  <a:gd name="connsiteX3" fmla="*/ 62865 w 197167"/>
                  <a:gd name="connsiteY3" fmla="*/ 0 h 197167"/>
                  <a:gd name="connsiteX4" fmla="*/ 0 w 197167"/>
                  <a:gd name="connsiteY4" fmla="*/ 134302 h 197167"/>
                  <a:gd name="connsiteX5" fmla="*/ 152400 w 197167"/>
                  <a:gd name="connsiteY5" fmla="*/ 79057 h 197167"/>
                  <a:gd name="connsiteX6" fmla="*/ 118110 w 197167"/>
                  <a:gd name="connsiteY6" fmla="*/ 153352 h 197167"/>
                  <a:gd name="connsiteX7" fmla="*/ 44767 w 197167"/>
                  <a:gd name="connsiteY7" fmla="*/ 119063 h 197167"/>
                  <a:gd name="connsiteX8" fmla="*/ 79057 w 197167"/>
                  <a:gd name="connsiteY8" fmla="*/ 44768 h 197167"/>
                  <a:gd name="connsiteX9" fmla="*/ 152400 w 197167"/>
                  <a:gd name="connsiteY9" fmla="*/ 79057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167" h="197167">
                    <a:moveTo>
                      <a:pt x="0" y="134302"/>
                    </a:moveTo>
                    <a:lnTo>
                      <a:pt x="134303" y="197167"/>
                    </a:lnTo>
                    <a:lnTo>
                      <a:pt x="197167" y="62865"/>
                    </a:lnTo>
                    <a:lnTo>
                      <a:pt x="62865" y="0"/>
                    </a:lnTo>
                    <a:lnTo>
                      <a:pt x="0" y="134302"/>
                    </a:lnTo>
                    <a:close/>
                    <a:moveTo>
                      <a:pt x="152400" y="79057"/>
                    </a:moveTo>
                    <a:lnTo>
                      <a:pt x="118110" y="153352"/>
                    </a:lnTo>
                    <a:lnTo>
                      <a:pt x="44767" y="119063"/>
                    </a:lnTo>
                    <a:lnTo>
                      <a:pt x="79057" y="44768"/>
                    </a:lnTo>
                    <a:lnTo>
                      <a:pt x="152400" y="79057"/>
                    </a:lnTo>
                    <a:close/>
                  </a:path>
                </a:pathLst>
              </a:custGeom>
              <a:grpFill/>
              <a:ln w="9525" cap="flat">
                <a:noFill/>
                <a:prstDash val="solid"/>
                <a:miter/>
              </a:ln>
            </p:spPr>
            <p:txBody>
              <a:bodyPr rtlCol="0" anchor="ctr"/>
              <a:lstStyle/>
              <a:p>
                <a:endParaRPr lang="en-US" sz="2520"/>
              </a:p>
            </p:txBody>
          </p:sp>
          <p:sp>
            <p:nvSpPr>
              <p:cNvPr id="118" name="Freeform 117">
                <a:extLst>
                  <a:ext uri="{FF2B5EF4-FFF2-40B4-BE49-F238E27FC236}">
                    <a16:creationId xmlns:a16="http://schemas.microsoft.com/office/drawing/2014/main" id="{1D9BB8E7-BF99-2D49-9722-9FC5BAED6387}"/>
                  </a:ext>
                </a:extLst>
              </p:cNvPr>
              <p:cNvSpPr/>
              <p:nvPr/>
            </p:nvSpPr>
            <p:spPr>
              <a:xfrm>
                <a:off x="3453340" y="3037300"/>
                <a:ext cx="822007" cy="701992"/>
              </a:xfrm>
              <a:custGeom>
                <a:avLst/>
                <a:gdLst>
                  <a:gd name="connsiteX0" fmla="*/ 80010 w 822007"/>
                  <a:gd name="connsiteY0" fmla="*/ 0 h 701992"/>
                  <a:gd name="connsiteX1" fmla="*/ 0 w 822007"/>
                  <a:gd name="connsiteY1" fmla="*/ 0 h 701992"/>
                  <a:gd name="connsiteX2" fmla="*/ 0 w 822007"/>
                  <a:gd name="connsiteY2" fmla="*/ 33338 h 701992"/>
                  <a:gd name="connsiteX3" fmla="*/ 80010 w 822007"/>
                  <a:gd name="connsiteY3" fmla="*/ 33338 h 701992"/>
                  <a:gd name="connsiteX4" fmla="*/ 364808 w 822007"/>
                  <a:gd name="connsiteY4" fmla="*/ 319087 h 701992"/>
                  <a:gd name="connsiteX5" fmla="*/ 682943 w 822007"/>
                  <a:gd name="connsiteY5" fmla="*/ 638175 h 701992"/>
                  <a:gd name="connsiteX6" fmla="*/ 751523 w 822007"/>
                  <a:gd name="connsiteY6" fmla="*/ 638175 h 701992"/>
                  <a:gd name="connsiteX7" fmla="*/ 709613 w 822007"/>
                  <a:gd name="connsiteY7" fmla="*/ 678180 h 701992"/>
                  <a:gd name="connsiteX8" fmla="*/ 732473 w 822007"/>
                  <a:gd name="connsiteY8" fmla="*/ 701993 h 701992"/>
                  <a:gd name="connsiteX9" fmla="*/ 822008 w 822007"/>
                  <a:gd name="connsiteY9" fmla="*/ 617220 h 701992"/>
                  <a:gd name="connsiteX10" fmla="*/ 732473 w 822007"/>
                  <a:gd name="connsiteY10" fmla="*/ 532448 h 701992"/>
                  <a:gd name="connsiteX11" fmla="*/ 709613 w 822007"/>
                  <a:gd name="connsiteY11" fmla="*/ 556260 h 701992"/>
                  <a:gd name="connsiteX12" fmla="*/ 760095 w 822007"/>
                  <a:gd name="connsiteY12" fmla="*/ 603885 h 701992"/>
                  <a:gd name="connsiteX13" fmla="*/ 683895 w 822007"/>
                  <a:gd name="connsiteY13" fmla="*/ 603885 h 701992"/>
                  <a:gd name="connsiteX14" fmla="*/ 399098 w 822007"/>
                  <a:gd name="connsiteY14" fmla="*/ 318135 h 701992"/>
                  <a:gd name="connsiteX15" fmla="*/ 80010 w 822007"/>
                  <a:gd name="connsiteY15" fmla="*/ 0 h 70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2007" h="701992">
                    <a:moveTo>
                      <a:pt x="80010" y="0"/>
                    </a:moveTo>
                    <a:lnTo>
                      <a:pt x="0" y="0"/>
                    </a:lnTo>
                    <a:lnTo>
                      <a:pt x="0" y="33338"/>
                    </a:lnTo>
                    <a:lnTo>
                      <a:pt x="80010" y="33338"/>
                    </a:lnTo>
                    <a:cubicBezTo>
                      <a:pt x="237173" y="33338"/>
                      <a:pt x="364808" y="161925"/>
                      <a:pt x="364808" y="319087"/>
                    </a:cubicBezTo>
                    <a:cubicBezTo>
                      <a:pt x="364808" y="495300"/>
                      <a:pt x="507683" y="638175"/>
                      <a:pt x="682943" y="638175"/>
                    </a:cubicBezTo>
                    <a:lnTo>
                      <a:pt x="751523" y="638175"/>
                    </a:lnTo>
                    <a:lnTo>
                      <a:pt x="709613" y="678180"/>
                    </a:lnTo>
                    <a:lnTo>
                      <a:pt x="732473" y="701993"/>
                    </a:lnTo>
                    <a:lnTo>
                      <a:pt x="822008" y="617220"/>
                    </a:lnTo>
                    <a:lnTo>
                      <a:pt x="732473" y="532448"/>
                    </a:lnTo>
                    <a:lnTo>
                      <a:pt x="709613" y="556260"/>
                    </a:lnTo>
                    <a:lnTo>
                      <a:pt x="760095" y="603885"/>
                    </a:lnTo>
                    <a:lnTo>
                      <a:pt x="683895" y="603885"/>
                    </a:lnTo>
                    <a:cubicBezTo>
                      <a:pt x="526733" y="603885"/>
                      <a:pt x="399098" y="475298"/>
                      <a:pt x="399098" y="318135"/>
                    </a:cubicBezTo>
                    <a:cubicBezTo>
                      <a:pt x="398145" y="142875"/>
                      <a:pt x="255270" y="0"/>
                      <a:pt x="80010" y="0"/>
                    </a:cubicBezTo>
                    <a:close/>
                  </a:path>
                </a:pathLst>
              </a:custGeom>
              <a:grpFill/>
              <a:ln w="9525" cap="flat">
                <a:noFill/>
                <a:prstDash val="solid"/>
                <a:miter/>
              </a:ln>
            </p:spPr>
            <p:txBody>
              <a:bodyPr rtlCol="0" anchor="ctr"/>
              <a:lstStyle/>
              <a:p>
                <a:endParaRPr lang="en-US" sz="2520"/>
              </a:p>
            </p:txBody>
          </p:sp>
          <p:sp>
            <p:nvSpPr>
              <p:cNvPr id="119" name="Freeform 118">
                <a:extLst>
                  <a:ext uri="{FF2B5EF4-FFF2-40B4-BE49-F238E27FC236}">
                    <a16:creationId xmlns:a16="http://schemas.microsoft.com/office/drawing/2014/main" id="{41F84207-DBAA-FA4B-9C8D-9B988C11BEB4}"/>
                  </a:ext>
                </a:extLst>
              </p:cNvPr>
              <p:cNvSpPr/>
              <p:nvPr/>
            </p:nvSpPr>
            <p:spPr>
              <a:xfrm>
                <a:off x="3860057" y="2971577"/>
                <a:ext cx="415290" cy="242887"/>
              </a:xfrm>
              <a:custGeom>
                <a:avLst/>
                <a:gdLst>
                  <a:gd name="connsiteX0" fmla="*/ 0 w 415290"/>
                  <a:gd name="connsiteY0" fmla="*/ 226695 h 242887"/>
                  <a:gd name="connsiteX1" fmla="*/ 29527 w 415290"/>
                  <a:gd name="connsiteY1" fmla="*/ 242888 h 242887"/>
                  <a:gd name="connsiteX2" fmla="*/ 276225 w 415290"/>
                  <a:gd name="connsiteY2" fmla="*/ 98108 h 242887"/>
                  <a:gd name="connsiteX3" fmla="*/ 353378 w 415290"/>
                  <a:gd name="connsiteY3" fmla="*/ 98108 h 242887"/>
                  <a:gd name="connsiteX4" fmla="*/ 302895 w 415290"/>
                  <a:gd name="connsiteY4" fmla="*/ 145733 h 242887"/>
                  <a:gd name="connsiteX5" fmla="*/ 325755 w 415290"/>
                  <a:gd name="connsiteY5" fmla="*/ 169545 h 242887"/>
                  <a:gd name="connsiteX6" fmla="*/ 415290 w 415290"/>
                  <a:gd name="connsiteY6" fmla="*/ 85725 h 242887"/>
                  <a:gd name="connsiteX7" fmla="*/ 325755 w 415290"/>
                  <a:gd name="connsiteY7" fmla="*/ 0 h 242887"/>
                  <a:gd name="connsiteX8" fmla="*/ 302895 w 415290"/>
                  <a:gd name="connsiteY8" fmla="*/ 23813 h 242887"/>
                  <a:gd name="connsiteX9" fmla="*/ 344805 w 415290"/>
                  <a:gd name="connsiteY9" fmla="*/ 63818 h 242887"/>
                  <a:gd name="connsiteX10" fmla="*/ 276225 w 415290"/>
                  <a:gd name="connsiteY10" fmla="*/ 63818 h 242887"/>
                  <a:gd name="connsiteX11" fmla="*/ 0 w 415290"/>
                  <a:gd name="connsiteY11" fmla="*/ 226695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290" h="242887">
                    <a:moveTo>
                      <a:pt x="0" y="226695"/>
                    </a:moveTo>
                    <a:lnTo>
                      <a:pt x="29527" y="242888"/>
                    </a:lnTo>
                    <a:cubicBezTo>
                      <a:pt x="79057" y="153353"/>
                      <a:pt x="174308" y="98108"/>
                      <a:pt x="276225" y="98108"/>
                    </a:cubicBezTo>
                    <a:lnTo>
                      <a:pt x="353378" y="98108"/>
                    </a:lnTo>
                    <a:lnTo>
                      <a:pt x="302895" y="145733"/>
                    </a:lnTo>
                    <a:lnTo>
                      <a:pt x="325755" y="169545"/>
                    </a:lnTo>
                    <a:lnTo>
                      <a:pt x="415290" y="85725"/>
                    </a:lnTo>
                    <a:lnTo>
                      <a:pt x="325755" y="0"/>
                    </a:lnTo>
                    <a:lnTo>
                      <a:pt x="302895" y="23813"/>
                    </a:lnTo>
                    <a:lnTo>
                      <a:pt x="344805" y="63818"/>
                    </a:lnTo>
                    <a:lnTo>
                      <a:pt x="276225" y="63818"/>
                    </a:lnTo>
                    <a:cubicBezTo>
                      <a:pt x="161925" y="65723"/>
                      <a:pt x="56197" y="127635"/>
                      <a:pt x="0" y="226695"/>
                    </a:cubicBezTo>
                    <a:close/>
                  </a:path>
                </a:pathLst>
              </a:custGeom>
              <a:grpFill/>
              <a:ln w="9525" cap="flat">
                <a:noFill/>
                <a:prstDash val="solid"/>
                <a:miter/>
              </a:ln>
            </p:spPr>
            <p:txBody>
              <a:bodyPr rtlCol="0" anchor="ctr"/>
              <a:lstStyle/>
              <a:p>
                <a:endParaRPr lang="en-US" sz="2520"/>
              </a:p>
            </p:txBody>
          </p:sp>
          <p:sp>
            <p:nvSpPr>
              <p:cNvPr id="120" name="Freeform 119">
                <a:extLst>
                  <a:ext uri="{FF2B5EF4-FFF2-40B4-BE49-F238E27FC236}">
                    <a16:creationId xmlns:a16="http://schemas.microsoft.com/office/drawing/2014/main" id="{016FEBF9-ACC2-A24A-A161-F02096CFACD6}"/>
                  </a:ext>
                </a:extLst>
              </p:cNvPr>
              <p:cNvSpPr/>
              <p:nvPr/>
            </p:nvSpPr>
            <p:spPr>
              <a:xfrm>
                <a:off x="3452387" y="3489737"/>
                <a:ext cx="360045" cy="185737"/>
              </a:xfrm>
              <a:custGeom>
                <a:avLst/>
                <a:gdLst>
                  <a:gd name="connsiteX0" fmla="*/ 0 w 360045"/>
                  <a:gd name="connsiteY0" fmla="*/ 185738 h 185737"/>
                  <a:gd name="connsiteX1" fmla="*/ 80963 w 360045"/>
                  <a:gd name="connsiteY1" fmla="*/ 185738 h 185737"/>
                  <a:gd name="connsiteX2" fmla="*/ 360045 w 360045"/>
                  <a:gd name="connsiteY2" fmla="*/ 16193 h 185737"/>
                  <a:gd name="connsiteX3" fmla="*/ 330518 w 360045"/>
                  <a:gd name="connsiteY3" fmla="*/ 0 h 185737"/>
                  <a:gd name="connsiteX4" fmla="*/ 80963 w 360045"/>
                  <a:gd name="connsiteY4" fmla="*/ 152400 h 185737"/>
                  <a:gd name="connsiteX5" fmla="*/ 0 w 360045"/>
                  <a:gd name="connsiteY5" fmla="*/ 152400 h 185737"/>
                  <a:gd name="connsiteX6" fmla="*/ 0 w 360045"/>
                  <a:gd name="connsiteY6" fmla="*/ 185738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45" h="185737">
                    <a:moveTo>
                      <a:pt x="0" y="185738"/>
                    </a:moveTo>
                    <a:lnTo>
                      <a:pt x="80963" y="185738"/>
                    </a:lnTo>
                    <a:cubicBezTo>
                      <a:pt x="197167" y="185738"/>
                      <a:pt x="303848" y="120968"/>
                      <a:pt x="360045" y="16193"/>
                    </a:cubicBezTo>
                    <a:lnTo>
                      <a:pt x="330518" y="0"/>
                    </a:lnTo>
                    <a:cubicBezTo>
                      <a:pt x="280035" y="94298"/>
                      <a:pt x="184785" y="152400"/>
                      <a:pt x="80963" y="152400"/>
                    </a:cubicBezTo>
                    <a:lnTo>
                      <a:pt x="0" y="152400"/>
                    </a:lnTo>
                    <a:lnTo>
                      <a:pt x="0" y="185738"/>
                    </a:lnTo>
                    <a:close/>
                  </a:path>
                </a:pathLst>
              </a:custGeom>
              <a:grpFill/>
              <a:ln w="9525" cap="flat">
                <a:noFill/>
                <a:prstDash val="solid"/>
                <a:miter/>
              </a:ln>
            </p:spPr>
            <p:txBody>
              <a:bodyPr rtlCol="0" anchor="ctr"/>
              <a:lstStyle/>
              <a:p>
                <a:endParaRPr lang="en-US" sz="2520"/>
              </a:p>
            </p:txBody>
          </p:sp>
          <p:sp>
            <p:nvSpPr>
              <p:cNvPr id="121" name="Freeform 120">
                <a:extLst>
                  <a:ext uri="{FF2B5EF4-FFF2-40B4-BE49-F238E27FC236}">
                    <a16:creationId xmlns:a16="http://schemas.microsoft.com/office/drawing/2014/main" id="{5427F654-56C3-D647-AD30-1E5DF01F101C}"/>
                  </a:ext>
                </a:extLst>
              </p:cNvPr>
              <p:cNvSpPr/>
              <p:nvPr/>
            </p:nvSpPr>
            <p:spPr>
              <a:xfrm>
                <a:off x="3938162" y="3247803"/>
                <a:ext cx="140969" cy="224790"/>
              </a:xfrm>
              <a:custGeom>
                <a:avLst/>
                <a:gdLst>
                  <a:gd name="connsiteX0" fmla="*/ 140970 w 140969"/>
                  <a:gd name="connsiteY0" fmla="*/ 224790 h 224790"/>
                  <a:gd name="connsiteX1" fmla="*/ 140970 w 140969"/>
                  <a:gd name="connsiteY1" fmla="*/ 0 h 224790"/>
                  <a:gd name="connsiteX2" fmla="*/ 0 w 140969"/>
                  <a:gd name="connsiteY2" fmla="*/ 0 h 224790"/>
                  <a:gd name="connsiteX3" fmla="*/ 0 w 140969"/>
                  <a:gd name="connsiteY3" fmla="*/ 224790 h 224790"/>
                  <a:gd name="connsiteX4" fmla="*/ 140970 w 140969"/>
                  <a:gd name="connsiteY4" fmla="*/ 224790 h 224790"/>
                  <a:gd name="connsiteX5" fmla="*/ 33338 w 140969"/>
                  <a:gd name="connsiteY5" fmla="*/ 33338 h 224790"/>
                  <a:gd name="connsiteX6" fmla="*/ 107632 w 140969"/>
                  <a:gd name="connsiteY6" fmla="*/ 33338 h 224790"/>
                  <a:gd name="connsiteX7" fmla="*/ 107632 w 140969"/>
                  <a:gd name="connsiteY7" fmla="*/ 191452 h 224790"/>
                  <a:gd name="connsiteX8" fmla="*/ 33338 w 140969"/>
                  <a:gd name="connsiteY8" fmla="*/ 191452 h 224790"/>
                  <a:gd name="connsiteX9" fmla="*/ 33338 w 140969"/>
                  <a:gd name="connsiteY9" fmla="*/ 33338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969" h="224790">
                    <a:moveTo>
                      <a:pt x="140970" y="224790"/>
                    </a:moveTo>
                    <a:lnTo>
                      <a:pt x="140970" y="0"/>
                    </a:lnTo>
                    <a:lnTo>
                      <a:pt x="0" y="0"/>
                    </a:lnTo>
                    <a:lnTo>
                      <a:pt x="0" y="224790"/>
                    </a:lnTo>
                    <a:lnTo>
                      <a:pt x="140970" y="224790"/>
                    </a:lnTo>
                    <a:close/>
                    <a:moveTo>
                      <a:pt x="33338" y="33338"/>
                    </a:moveTo>
                    <a:lnTo>
                      <a:pt x="107632" y="33338"/>
                    </a:lnTo>
                    <a:lnTo>
                      <a:pt x="107632" y="191452"/>
                    </a:lnTo>
                    <a:lnTo>
                      <a:pt x="33338" y="191452"/>
                    </a:lnTo>
                    <a:lnTo>
                      <a:pt x="33338" y="33338"/>
                    </a:lnTo>
                    <a:close/>
                  </a:path>
                </a:pathLst>
              </a:custGeom>
              <a:grpFill/>
              <a:ln w="9525" cap="flat">
                <a:noFill/>
                <a:prstDash val="solid"/>
                <a:miter/>
              </a:ln>
            </p:spPr>
            <p:txBody>
              <a:bodyPr rtlCol="0" anchor="ctr"/>
              <a:lstStyle/>
              <a:p>
                <a:endParaRPr lang="en-US" sz="2520"/>
              </a:p>
            </p:txBody>
          </p:sp>
          <p:sp>
            <p:nvSpPr>
              <p:cNvPr id="122" name="Freeform 121">
                <a:extLst>
                  <a:ext uri="{FF2B5EF4-FFF2-40B4-BE49-F238E27FC236}">
                    <a16:creationId xmlns:a16="http://schemas.microsoft.com/office/drawing/2014/main" id="{D461718A-3D70-1A4B-A53A-58548549F207}"/>
                  </a:ext>
                </a:extLst>
              </p:cNvPr>
              <p:cNvSpPr/>
              <p:nvPr/>
            </p:nvSpPr>
            <p:spPr>
              <a:xfrm>
                <a:off x="4137235" y="3202083"/>
                <a:ext cx="140969" cy="270510"/>
              </a:xfrm>
              <a:custGeom>
                <a:avLst/>
                <a:gdLst>
                  <a:gd name="connsiteX0" fmla="*/ 0 w 140969"/>
                  <a:gd name="connsiteY0" fmla="*/ 270510 h 270510"/>
                  <a:gd name="connsiteX1" fmla="*/ 140970 w 140969"/>
                  <a:gd name="connsiteY1" fmla="*/ 270510 h 270510"/>
                  <a:gd name="connsiteX2" fmla="*/ 140970 w 140969"/>
                  <a:gd name="connsiteY2" fmla="*/ 0 h 270510"/>
                  <a:gd name="connsiteX3" fmla="*/ 0 w 140969"/>
                  <a:gd name="connsiteY3" fmla="*/ 0 h 270510"/>
                  <a:gd name="connsiteX4" fmla="*/ 0 w 140969"/>
                  <a:gd name="connsiteY4" fmla="*/ 270510 h 270510"/>
                  <a:gd name="connsiteX5" fmla="*/ 33338 w 140969"/>
                  <a:gd name="connsiteY5" fmla="*/ 33338 h 270510"/>
                  <a:gd name="connsiteX6" fmla="*/ 107632 w 140969"/>
                  <a:gd name="connsiteY6" fmla="*/ 33338 h 270510"/>
                  <a:gd name="connsiteX7" fmla="*/ 107632 w 140969"/>
                  <a:gd name="connsiteY7" fmla="*/ 237172 h 270510"/>
                  <a:gd name="connsiteX8" fmla="*/ 33338 w 140969"/>
                  <a:gd name="connsiteY8" fmla="*/ 237172 h 270510"/>
                  <a:gd name="connsiteX9" fmla="*/ 33338 w 140969"/>
                  <a:gd name="connsiteY9" fmla="*/ 33338 h 27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969" h="270510">
                    <a:moveTo>
                      <a:pt x="0" y="270510"/>
                    </a:moveTo>
                    <a:lnTo>
                      <a:pt x="140970" y="270510"/>
                    </a:lnTo>
                    <a:lnTo>
                      <a:pt x="140970" y="0"/>
                    </a:lnTo>
                    <a:lnTo>
                      <a:pt x="0" y="0"/>
                    </a:lnTo>
                    <a:lnTo>
                      <a:pt x="0" y="270510"/>
                    </a:lnTo>
                    <a:close/>
                    <a:moveTo>
                      <a:pt x="33338" y="33338"/>
                    </a:moveTo>
                    <a:lnTo>
                      <a:pt x="107632" y="33338"/>
                    </a:lnTo>
                    <a:lnTo>
                      <a:pt x="107632" y="237172"/>
                    </a:lnTo>
                    <a:lnTo>
                      <a:pt x="33338" y="237172"/>
                    </a:lnTo>
                    <a:lnTo>
                      <a:pt x="33338" y="33338"/>
                    </a:lnTo>
                    <a:close/>
                  </a:path>
                </a:pathLst>
              </a:custGeom>
              <a:grpFill/>
              <a:ln w="9525" cap="flat">
                <a:noFill/>
                <a:prstDash val="solid"/>
                <a:miter/>
              </a:ln>
            </p:spPr>
            <p:txBody>
              <a:bodyPr rtlCol="0" anchor="ctr"/>
              <a:lstStyle/>
              <a:p>
                <a:endParaRPr lang="en-US" sz="2520"/>
              </a:p>
            </p:txBody>
          </p:sp>
        </p:grpSp>
      </p:grpSp>
      <p:grpSp>
        <p:nvGrpSpPr>
          <p:cNvPr id="126" name="Graphic 123">
            <a:extLst>
              <a:ext uri="{FF2B5EF4-FFF2-40B4-BE49-F238E27FC236}">
                <a16:creationId xmlns:a16="http://schemas.microsoft.com/office/drawing/2014/main" id="{4F1636EC-6E92-2E41-A23D-45C0DC27903B}"/>
              </a:ext>
            </a:extLst>
          </p:cNvPr>
          <p:cNvGrpSpPr/>
          <p:nvPr/>
        </p:nvGrpSpPr>
        <p:grpSpPr>
          <a:xfrm>
            <a:off x="32764004" y="42062252"/>
            <a:ext cx="1257820" cy="1835806"/>
            <a:chOff x="27303337" y="35051877"/>
            <a:chExt cx="1048183" cy="1529838"/>
          </a:xfrm>
          <a:noFill/>
        </p:grpSpPr>
        <p:grpSp>
          <p:nvGrpSpPr>
            <p:cNvPr id="127" name="Graphic 123">
              <a:extLst>
                <a:ext uri="{FF2B5EF4-FFF2-40B4-BE49-F238E27FC236}">
                  <a16:creationId xmlns:a16="http://schemas.microsoft.com/office/drawing/2014/main" id="{B6B42F82-F5FB-BF43-B64A-FDFBC546A887}"/>
                </a:ext>
              </a:extLst>
            </p:cNvPr>
            <p:cNvGrpSpPr/>
            <p:nvPr/>
          </p:nvGrpSpPr>
          <p:grpSpPr>
            <a:xfrm>
              <a:off x="27303337" y="35051877"/>
              <a:ext cx="1048183" cy="1529838"/>
              <a:chOff x="27303337" y="35051877"/>
              <a:chExt cx="1048183" cy="1529838"/>
            </a:xfrm>
            <a:noFill/>
          </p:grpSpPr>
          <p:grpSp>
            <p:nvGrpSpPr>
              <p:cNvPr id="128" name="Graphic 123">
                <a:extLst>
                  <a:ext uri="{FF2B5EF4-FFF2-40B4-BE49-F238E27FC236}">
                    <a16:creationId xmlns:a16="http://schemas.microsoft.com/office/drawing/2014/main" id="{4B1B7BDD-FA7A-A742-9926-AE2B7711A9D8}"/>
                  </a:ext>
                </a:extLst>
              </p:cNvPr>
              <p:cNvGrpSpPr/>
              <p:nvPr/>
            </p:nvGrpSpPr>
            <p:grpSpPr>
              <a:xfrm>
                <a:off x="27303337" y="35051877"/>
                <a:ext cx="1048183" cy="1529838"/>
                <a:chOff x="27303337" y="35051877"/>
                <a:chExt cx="1048183" cy="1529838"/>
              </a:xfrm>
              <a:noFill/>
            </p:grpSpPr>
            <p:sp>
              <p:nvSpPr>
                <p:cNvPr id="129" name="Freeform 128">
                  <a:extLst>
                    <a:ext uri="{FF2B5EF4-FFF2-40B4-BE49-F238E27FC236}">
                      <a16:creationId xmlns:a16="http://schemas.microsoft.com/office/drawing/2014/main" id="{57B256B0-AFB3-B341-97FF-B5BF77DEDD2F}"/>
                    </a:ext>
                  </a:extLst>
                </p:cNvPr>
                <p:cNvSpPr/>
                <p:nvPr/>
              </p:nvSpPr>
              <p:spPr>
                <a:xfrm>
                  <a:off x="27578684" y="35739704"/>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endParaRPr lang="en-US" sz="2520"/>
                </a:p>
              </p:txBody>
            </p:sp>
            <p:sp>
              <p:nvSpPr>
                <p:cNvPr id="130" name="Freeform 129">
                  <a:extLst>
                    <a:ext uri="{FF2B5EF4-FFF2-40B4-BE49-F238E27FC236}">
                      <a16:creationId xmlns:a16="http://schemas.microsoft.com/office/drawing/2014/main" id="{158977A5-4A14-F94F-AFEB-9A36A62AE788}"/>
                    </a:ext>
                  </a:extLst>
                </p:cNvPr>
                <p:cNvSpPr/>
                <p:nvPr/>
              </p:nvSpPr>
              <p:spPr>
                <a:xfrm>
                  <a:off x="27499864" y="35272975"/>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endParaRPr lang="en-US" sz="2520"/>
                </a:p>
              </p:txBody>
            </p:sp>
            <p:sp>
              <p:nvSpPr>
                <p:cNvPr id="131" name="Freeform 130">
                  <a:extLst>
                    <a:ext uri="{FF2B5EF4-FFF2-40B4-BE49-F238E27FC236}">
                      <a16:creationId xmlns:a16="http://schemas.microsoft.com/office/drawing/2014/main" id="{01D120B8-4058-7A4B-A7F6-A56F9966C791}"/>
                    </a:ext>
                  </a:extLst>
                </p:cNvPr>
                <p:cNvSpPr/>
                <p:nvPr/>
              </p:nvSpPr>
              <p:spPr>
                <a:xfrm>
                  <a:off x="27591504" y="35051877"/>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endParaRPr lang="en-US" sz="2520"/>
                </a:p>
              </p:txBody>
            </p:sp>
            <p:sp>
              <p:nvSpPr>
                <p:cNvPr id="132" name="Freeform 131">
                  <a:extLst>
                    <a:ext uri="{FF2B5EF4-FFF2-40B4-BE49-F238E27FC236}">
                      <a16:creationId xmlns:a16="http://schemas.microsoft.com/office/drawing/2014/main" id="{294BC43C-E6DF-6C4F-BED5-985723195B9B}"/>
                    </a:ext>
                  </a:extLst>
                </p:cNvPr>
                <p:cNvSpPr/>
                <p:nvPr/>
              </p:nvSpPr>
              <p:spPr>
                <a:xfrm>
                  <a:off x="27679650" y="36004500"/>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endParaRPr lang="en-US" sz="2520"/>
                </a:p>
              </p:txBody>
            </p:sp>
            <p:sp>
              <p:nvSpPr>
                <p:cNvPr id="133" name="Freeform 132">
                  <a:extLst>
                    <a:ext uri="{FF2B5EF4-FFF2-40B4-BE49-F238E27FC236}">
                      <a16:creationId xmlns:a16="http://schemas.microsoft.com/office/drawing/2014/main" id="{38A79871-C3B8-7044-8265-429DC1F3C8D9}"/>
                    </a:ext>
                  </a:extLst>
                </p:cNvPr>
                <p:cNvSpPr/>
                <p:nvPr/>
              </p:nvSpPr>
              <p:spPr>
                <a:xfrm>
                  <a:off x="27303337" y="36084509"/>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endParaRPr lang="en-US" sz="2520"/>
                </a:p>
              </p:txBody>
            </p:sp>
            <p:sp>
              <p:nvSpPr>
                <p:cNvPr id="134" name="Freeform 133">
                  <a:extLst>
                    <a:ext uri="{FF2B5EF4-FFF2-40B4-BE49-F238E27FC236}">
                      <a16:creationId xmlns:a16="http://schemas.microsoft.com/office/drawing/2014/main" id="{1150D9E8-CAC8-6148-931B-F9D966C23545}"/>
                    </a:ext>
                  </a:extLst>
                </p:cNvPr>
                <p:cNvSpPr/>
                <p:nvPr/>
              </p:nvSpPr>
              <p:spPr>
                <a:xfrm>
                  <a:off x="27521535"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35" name="Freeform 134">
                  <a:extLst>
                    <a:ext uri="{FF2B5EF4-FFF2-40B4-BE49-F238E27FC236}">
                      <a16:creationId xmlns:a16="http://schemas.microsoft.com/office/drawing/2014/main" id="{36CE27B4-DC7F-934C-90AF-2432E33BB12E}"/>
                    </a:ext>
                  </a:extLst>
                </p:cNvPr>
                <p:cNvSpPr/>
                <p:nvPr/>
              </p:nvSpPr>
              <p:spPr>
                <a:xfrm>
                  <a:off x="28118752"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36" name="Freeform 135">
                  <a:extLst>
                    <a:ext uri="{FF2B5EF4-FFF2-40B4-BE49-F238E27FC236}">
                      <a16:creationId xmlns:a16="http://schemas.microsoft.com/office/drawing/2014/main" id="{A1033959-5BD0-A443-87BF-6AF15B4893CF}"/>
                    </a:ext>
                  </a:extLst>
                </p:cNvPr>
                <p:cNvSpPr/>
                <p:nvPr/>
              </p:nvSpPr>
              <p:spPr>
                <a:xfrm>
                  <a:off x="27913012" y="36147375"/>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endParaRPr lang="en-US" sz="2520"/>
                </a:p>
              </p:txBody>
            </p:sp>
            <p:sp>
              <p:nvSpPr>
                <p:cNvPr id="137" name="Freeform 136">
                  <a:extLst>
                    <a:ext uri="{FF2B5EF4-FFF2-40B4-BE49-F238E27FC236}">
                      <a16:creationId xmlns:a16="http://schemas.microsoft.com/office/drawing/2014/main" id="{D054A654-3657-1A45-8A1F-DF2E7B470A4A}"/>
                    </a:ext>
                  </a:extLst>
                </p:cNvPr>
                <p:cNvSpPr/>
                <p:nvPr/>
              </p:nvSpPr>
              <p:spPr>
                <a:xfrm>
                  <a:off x="27550681" y="36147375"/>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endParaRPr lang="en-US" sz="2520"/>
                </a:p>
              </p:txBody>
            </p:sp>
            <p:sp>
              <p:nvSpPr>
                <p:cNvPr id="138" name="Freeform 137">
                  <a:extLst>
                    <a:ext uri="{FF2B5EF4-FFF2-40B4-BE49-F238E27FC236}">
                      <a16:creationId xmlns:a16="http://schemas.microsoft.com/office/drawing/2014/main" id="{6CB62829-7913-7D4E-B318-F2418A86CF98}"/>
                    </a:ext>
                  </a:extLst>
                </p:cNvPr>
                <p:cNvSpPr/>
                <p:nvPr/>
              </p:nvSpPr>
              <p:spPr>
                <a:xfrm>
                  <a:off x="27785377" y="36415980"/>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endParaRPr lang="en-US" sz="2520"/>
                </a:p>
              </p:txBody>
            </p:sp>
          </p:grpSp>
          <p:grpSp>
            <p:nvGrpSpPr>
              <p:cNvPr id="139" name="Graphic 123">
                <a:extLst>
                  <a:ext uri="{FF2B5EF4-FFF2-40B4-BE49-F238E27FC236}">
                    <a16:creationId xmlns:a16="http://schemas.microsoft.com/office/drawing/2014/main" id="{4CC27568-9679-A34C-A839-A1C254E2C577}"/>
                  </a:ext>
                </a:extLst>
              </p:cNvPr>
              <p:cNvGrpSpPr/>
              <p:nvPr/>
            </p:nvGrpSpPr>
            <p:grpSpPr>
              <a:xfrm>
                <a:off x="27695842" y="35679697"/>
                <a:ext cx="243840" cy="72390"/>
                <a:chOff x="27695842" y="35679697"/>
                <a:chExt cx="243840" cy="72390"/>
              </a:xfrm>
              <a:noFill/>
            </p:grpSpPr>
            <p:sp>
              <p:nvSpPr>
                <p:cNvPr id="140" name="Freeform 139">
                  <a:extLst>
                    <a:ext uri="{FF2B5EF4-FFF2-40B4-BE49-F238E27FC236}">
                      <a16:creationId xmlns:a16="http://schemas.microsoft.com/office/drawing/2014/main" id="{16B3FD62-25E0-3D47-894D-7EEFA75069F3}"/>
                    </a:ext>
                  </a:extLst>
                </p:cNvPr>
                <p:cNvSpPr/>
                <p:nvPr/>
              </p:nvSpPr>
              <p:spPr>
                <a:xfrm>
                  <a:off x="2769584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sp>
              <p:nvSpPr>
                <p:cNvPr id="141" name="Freeform 140">
                  <a:extLst>
                    <a:ext uri="{FF2B5EF4-FFF2-40B4-BE49-F238E27FC236}">
                      <a16:creationId xmlns:a16="http://schemas.microsoft.com/office/drawing/2014/main" id="{FA7335E7-040D-CF45-9D13-987C1D423B2F}"/>
                    </a:ext>
                  </a:extLst>
                </p:cNvPr>
                <p:cNvSpPr/>
                <p:nvPr/>
              </p:nvSpPr>
              <p:spPr>
                <a:xfrm>
                  <a:off x="2786729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grpSp>
        </p:grpSp>
        <p:sp>
          <p:nvSpPr>
            <p:cNvPr id="142" name="Freeform 141">
              <a:extLst>
                <a:ext uri="{FF2B5EF4-FFF2-40B4-BE49-F238E27FC236}">
                  <a16:creationId xmlns:a16="http://schemas.microsoft.com/office/drawing/2014/main" id="{CA67528D-6177-3D43-ACF6-3FE5BDC98691}"/>
                </a:ext>
              </a:extLst>
            </p:cNvPr>
            <p:cNvSpPr/>
            <p:nvPr/>
          </p:nvSpPr>
          <p:spPr>
            <a:xfrm>
              <a:off x="27613928" y="35530154"/>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endParaRPr lang="en-US" sz="2520"/>
            </a:p>
          </p:txBody>
        </p:sp>
      </p:grpSp>
      <p:grpSp>
        <p:nvGrpSpPr>
          <p:cNvPr id="4" name="Group 3">
            <a:extLst>
              <a:ext uri="{FF2B5EF4-FFF2-40B4-BE49-F238E27FC236}">
                <a16:creationId xmlns:a16="http://schemas.microsoft.com/office/drawing/2014/main" id="{9C6C54DB-D5C9-1542-8C76-8DEEDD17F912}"/>
              </a:ext>
            </a:extLst>
          </p:cNvPr>
          <p:cNvGrpSpPr/>
          <p:nvPr/>
        </p:nvGrpSpPr>
        <p:grpSpPr>
          <a:xfrm>
            <a:off x="6177717" y="3369549"/>
            <a:ext cx="2274967" cy="2782518"/>
            <a:chOff x="5148097" y="2807957"/>
            <a:chExt cx="1895806" cy="2318765"/>
          </a:xfrm>
        </p:grpSpPr>
        <p:cxnSp>
          <p:nvCxnSpPr>
            <p:cNvPr id="33" name="Straight Connector 32">
              <a:extLst>
                <a:ext uri="{FF2B5EF4-FFF2-40B4-BE49-F238E27FC236}">
                  <a16:creationId xmlns:a16="http://schemas.microsoft.com/office/drawing/2014/main" id="{C8B02F3A-2F8B-4248-A016-4485A6E08790}"/>
                </a:ext>
              </a:extLst>
            </p:cNvPr>
            <p:cNvCxnSpPr>
              <a:cxnSpLocks/>
            </p:cNvCxnSpPr>
            <p:nvPr/>
          </p:nvCxnSpPr>
          <p:spPr>
            <a:xfrm>
              <a:off x="5148097" y="4161639"/>
              <a:ext cx="1895806" cy="93"/>
            </a:xfrm>
            <a:prstGeom prst="line">
              <a:avLst/>
            </a:prstGeom>
            <a:ln w="19050">
              <a:solidFill>
                <a:srgbClr val="7A00B8"/>
              </a:solidFill>
            </a:ln>
          </p:spPr>
          <p:style>
            <a:lnRef idx="1">
              <a:schemeClr val="accent1"/>
            </a:lnRef>
            <a:fillRef idx="0">
              <a:schemeClr val="accent1"/>
            </a:fillRef>
            <a:effectRef idx="0">
              <a:schemeClr val="accent1"/>
            </a:effectRef>
            <a:fontRef idx="minor">
              <a:schemeClr val="tx1"/>
            </a:fontRef>
          </p:style>
        </p:cxnSp>
        <p:sp>
          <p:nvSpPr>
            <p:cNvPr id="105" name="Text Placeholder 13">
              <a:extLst>
                <a:ext uri="{FF2B5EF4-FFF2-40B4-BE49-F238E27FC236}">
                  <a16:creationId xmlns:a16="http://schemas.microsoft.com/office/drawing/2014/main" id="{DBC800B1-777E-F242-8A7A-05C067971EAF}"/>
                </a:ext>
              </a:extLst>
            </p:cNvPr>
            <p:cNvSpPr txBox="1">
              <a:spLocks/>
            </p:cNvSpPr>
            <p:nvPr/>
          </p:nvSpPr>
          <p:spPr bwMode="auto">
            <a:xfrm>
              <a:off x="5148097" y="4480391"/>
              <a:ext cx="1895806" cy="646331"/>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520" dirty="0"/>
                <a:t>Data</a:t>
              </a:r>
              <a:br>
                <a:rPr lang="en-US" sz="2520" dirty="0"/>
              </a:br>
              <a:r>
                <a:rPr lang="en-US" sz="2520" dirty="0"/>
                <a:t>replication</a:t>
              </a:r>
            </a:p>
          </p:txBody>
        </p:sp>
        <p:grpSp>
          <p:nvGrpSpPr>
            <p:cNvPr id="143" name="Graphic 123">
              <a:extLst>
                <a:ext uri="{FF2B5EF4-FFF2-40B4-BE49-F238E27FC236}">
                  <a16:creationId xmlns:a16="http://schemas.microsoft.com/office/drawing/2014/main" id="{448AF667-DFC2-2248-AEAC-E7D1BE2F91E5}"/>
                </a:ext>
              </a:extLst>
            </p:cNvPr>
            <p:cNvGrpSpPr/>
            <p:nvPr/>
          </p:nvGrpSpPr>
          <p:grpSpPr>
            <a:xfrm>
              <a:off x="5600154" y="2807957"/>
              <a:ext cx="1005840" cy="917257"/>
              <a:chOff x="5594984" y="2971800"/>
              <a:chExt cx="1005840" cy="917257"/>
            </a:xfrm>
            <a:gradFill>
              <a:gsLst>
                <a:gs pos="20000">
                  <a:schemeClr val="accent6"/>
                </a:gs>
                <a:gs pos="100000">
                  <a:schemeClr val="accent6">
                    <a:lumMod val="40000"/>
                    <a:lumOff val="60000"/>
                  </a:schemeClr>
                </a:gs>
              </a:gsLst>
              <a:lin ang="16200000" scaled="1"/>
            </a:gradFill>
          </p:grpSpPr>
          <p:sp>
            <p:nvSpPr>
              <p:cNvPr id="144" name="Freeform 143">
                <a:extLst>
                  <a:ext uri="{FF2B5EF4-FFF2-40B4-BE49-F238E27FC236}">
                    <a16:creationId xmlns:a16="http://schemas.microsoft.com/office/drawing/2014/main" id="{D8007517-4462-AB47-8EDD-AD0AE50D0186}"/>
                  </a:ext>
                </a:extLst>
              </p:cNvPr>
              <p:cNvSpPr/>
              <p:nvPr/>
            </p:nvSpPr>
            <p:spPr>
              <a:xfrm>
                <a:off x="5812155" y="3172777"/>
                <a:ext cx="788669" cy="716280"/>
              </a:xfrm>
              <a:custGeom>
                <a:avLst/>
                <a:gdLst>
                  <a:gd name="connsiteX0" fmla="*/ 658178 w 788669"/>
                  <a:gd name="connsiteY0" fmla="*/ 0 h 716280"/>
                  <a:gd name="connsiteX1" fmla="*/ 130493 w 788669"/>
                  <a:gd name="connsiteY1" fmla="*/ 0 h 716280"/>
                  <a:gd name="connsiteX2" fmla="*/ 0 w 788669"/>
                  <a:gd name="connsiteY2" fmla="*/ 130492 h 716280"/>
                  <a:gd name="connsiteX3" fmla="*/ 0 w 788669"/>
                  <a:gd name="connsiteY3" fmla="*/ 585788 h 716280"/>
                  <a:gd name="connsiteX4" fmla="*/ 130493 w 788669"/>
                  <a:gd name="connsiteY4" fmla="*/ 716280 h 716280"/>
                  <a:gd name="connsiteX5" fmla="*/ 658178 w 788669"/>
                  <a:gd name="connsiteY5" fmla="*/ 716280 h 716280"/>
                  <a:gd name="connsiteX6" fmla="*/ 788670 w 788669"/>
                  <a:gd name="connsiteY6" fmla="*/ 585788 h 716280"/>
                  <a:gd name="connsiteX7" fmla="*/ 788670 w 788669"/>
                  <a:gd name="connsiteY7" fmla="*/ 130492 h 716280"/>
                  <a:gd name="connsiteX8" fmla="*/ 658178 w 788669"/>
                  <a:gd name="connsiteY8" fmla="*/ 0 h 716280"/>
                  <a:gd name="connsiteX9" fmla="*/ 755333 w 788669"/>
                  <a:gd name="connsiteY9" fmla="*/ 586740 h 716280"/>
                  <a:gd name="connsiteX10" fmla="*/ 658178 w 788669"/>
                  <a:gd name="connsiteY10" fmla="*/ 683895 h 716280"/>
                  <a:gd name="connsiteX11" fmla="*/ 130493 w 788669"/>
                  <a:gd name="connsiteY11" fmla="*/ 683895 h 716280"/>
                  <a:gd name="connsiteX12" fmla="*/ 33338 w 788669"/>
                  <a:gd name="connsiteY12" fmla="*/ 586740 h 716280"/>
                  <a:gd name="connsiteX13" fmla="*/ 33338 w 788669"/>
                  <a:gd name="connsiteY13" fmla="*/ 130492 h 716280"/>
                  <a:gd name="connsiteX14" fmla="*/ 130493 w 788669"/>
                  <a:gd name="connsiteY14" fmla="*/ 33338 h 716280"/>
                  <a:gd name="connsiteX15" fmla="*/ 658178 w 788669"/>
                  <a:gd name="connsiteY15" fmla="*/ 33338 h 716280"/>
                  <a:gd name="connsiteX16" fmla="*/ 755333 w 788669"/>
                  <a:gd name="connsiteY16" fmla="*/ 130492 h 716280"/>
                  <a:gd name="connsiteX17" fmla="*/ 755333 w 788669"/>
                  <a:gd name="connsiteY17" fmla="*/ 586740 h 71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669" h="716280">
                    <a:moveTo>
                      <a:pt x="658178" y="0"/>
                    </a:moveTo>
                    <a:lnTo>
                      <a:pt x="130493" y="0"/>
                    </a:lnTo>
                    <a:cubicBezTo>
                      <a:pt x="58102" y="0"/>
                      <a:pt x="0" y="59055"/>
                      <a:pt x="0" y="130492"/>
                    </a:cubicBezTo>
                    <a:lnTo>
                      <a:pt x="0" y="585788"/>
                    </a:lnTo>
                    <a:cubicBezTo>
                      <a:pt x="0" y="658177"/>
                      <a:pt x="59055" y="716280"/>
                      <a:pt x="130493" y="716280"/>
                    </a:cubicBezTo>
                    <a:lnTo>
                      <a:pt x="658178" y="716280"/>
                    </a:lnTo>
                    <a:cubicBezTo>
                      <a:pt x="730568" y="716280"/>
                      <a:pt x="788670" y="657225"/>
                      <a:pt x="788670" y="585788"/>
                    </a:cubicBezTo>
                    <a:lnTo>
                      <a:pt x="788670" y="130492"/>
                    </a:lnTo>
                    <a:cubicBezTo>
                      <a:pt x="788670" y="59055"/>
                      <a:pt x="730568" y="0"/>
                      <a:pt x="658178" y="0"/>
                    </a:cubicBezTo>
                    <a:close/>
                    <a:moveTo>
                      <a:pt x="755333" y="586740"/>
                    </a:moveTo>
                    <a:cubicBezTo>
                      <a:pt x="755333" y="640080"/>
                      <a:pt x="711518" y="683895"/>
                      <a:pt x="658178" y="683895"/>
                    </a:cubicBezTo>
                    <a:lnTo>
                      <a:pt x="130493" y="683895"/>
                    </a:lnTo>
                    <a:cubicBezTo>
                      <a:pt x="77152" y="683895"/>
                      <a:pt x="33338" y="640080"/>
                      <a:pt x="33338" y="586740"/>
                    </a:cubicBezTo>
                    <a:lnTo>
                      <a:pt x="33338" y="130492"/>
                    </a:lnTo>
                    <a:cubicBezTo>
                      <a:pt x="33338" y="77153"/>
                      <a:pt x="77152" y="33338"/>
                      <a:pt x="130493" y="33338"/>
                    </a:cubicBezTo>
                    <a:lnTo>
                      <a:pt x="658178" y="33338"/>
                    </a:lnTo>
                    <a:cubicBezTo>
                      <a:pt x="711518" y="33338"/>
                      <a:pt x="755333" y="77153"/>
                      <a:pt x="755333" y="130492"/>
                    </a:cubicBezTo>
                    <a:lnTo>
                      <a:pt x="755333" y="586740"/>
                    </a:lnTo>
                    <a:close/>
                  </a:path>
                </a:pathLst>
              </a:custGeom>
              <a:grpFill/>
              <a:ln w="9525" cap="flat">
                <a:noFill/>
                <a:prstDash val="solid"/>
                <a:miter/>
              </a:ln>
            </p:spPr>
            <p:txBody>
              <a:bodyPr rtlCol="0" anchor="ctr"/>
              <a:lstStyle/>
              <a:p>
                <a:endParaRPr lang="en-US" sz="2520"/>
              </a:p>
            </p:txBody>
          </p:sp>
          <p:sp>
            <p:nvSpPr>
              <p:cNvPr id="145" name="Freeform 144">
                <a:extLst>
                  <a:ext uri="{FF2B5EF4-FFF2-40B4-BE49-F238E27FC236}">
                    <a16:creationId xmlns:a16="http://schemas.microsoft.com/office/drawing/2014/main" id="{BB579CAA-D40B-7849-8B07-D319E527C65E}"/>
                  </a:ext>
                </a:extLst>
              </p:cNvPr>
              <p:cNvSpPr/>
              <p:nvPr/>
            </p:nvSpPr>
            <p:spPr>
              <a:xfrm>
                <a:off x="5691187" y="3052762"/>
                <a:ext cx="782954" cy="710564"/>
              </a:xfrm>
              <a:custGeom>
                <a:avLst/>
                <a:gdLst>
                  <a:gd name="connsiteX0" fmla="*/ 33338 w 782954"/>
                  <a:gd name="connsiteY0" fmla="*/ 585788 h 710564"/>
                  <a:gd name="connsiteX1" fmla="*/ 33338 w 782954"/>
                  <a:gd name="connsiteY1" fmla="*/ 130493 h 710564"/>
                  <a:gd name="connsiteX2" fmla="*/ 130493 w 782954"/>
                  <a:gd name="connsiteY2" fmla="*/ 33338 h 710564"/>
                  <a:gd name="connsiteX3" fmla="*/ 658178 w 782954"/>
                  <a:gd name="connsiteY3" fmla="*/ 33338 h 710564"/>
                  <a:gd name="connsiteX4" fmla="*/ 747713 w 782954"/>
                  <a:gd name="connsiteY4" fmla="*/ 93345 h 710564"/>
                  <a:gd name="connsiteX5" fmla="*/ 782955 w 782954"/>
                  <a:gd name="connsiteY5" fmla="*/ 93345 h 710564"/>
                  <a:gd name="connsiteX6" fmla="*/ 658178 w 782954"/>
                  <a:gd name="connsiteY6" fmla="*/ 0 h 710564"/>
                  <a:gd name="connsiteX7" fmla="*/ 130493 w 782954"/>
                  <a:gd name="connsiteY7" fmla="*/ 0 h 710564"/>
                  <a:gd name="connsiteX8" fmla="*/ 0 w 782954"/>
                  <a:gd name="connsiteY8" fmla="*/ 130493 h 710564"/>
                  <a:gd name="connsiteX9" fmla="*/ 0 w 782954"/>
                  <a:gd name="connsiteY9" fmla="*/ 585788 h 710564"/>
                  <a:gd name="connsiteX10" fmla="*/ 93345 w 782954"/>
                  <a:gd name="connsiteY10" fmla="*/ 710565 h 710564"/>
                  <a:gd name="connsiteX11" fmla="*/ 93345 w 782954"/>
                  <a:gd name="connsiteY11" fmla="*/ 675323 h 710564"/>
                  <a:gd name="connsiteX12" fmla="*/ 33338 w 782954"/>
                  <a:gd name="connsiteY12" fmla="*/ 585788 h 71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2954" h="710564">
                    <a:moveTo>
                      <a:pt x="33338" y="585788"/>
                    </a:moveTo>
                    <a:lnTo>
                      <a:pt x="33338" y="130493"/>
                    </a:lnTo>
                    <a:cubicBezTo>
                      <a:pt x="33338" y="76200"/>
                      <a:pt x="77153" y="33338"/>
                      <a:pt x="130493" y="33338"/>
                    </a:cubicBezTo>
                    <a:lnTo>
                      <a:pt x="658178" y="33338"/>
                    </a:lnTo>
                    <a:cubicBezTo>
                      <a:pt x="698183" y="33338"/>
                      <a:pt x="733425" y="58103"/>
                      <a:pt x="747713" y="93345"/>
                    </a:cubicBezTo>
                    <a:lnTo>
                      <a:pt x="782955" y="93345"/>
                    </a:lnTo>
                    <a:cubicBezTo>
                      <a:pt x="766763" y="40005"/>
                      <a:pt x="717233" y="0"/>
                      <a:pt x="658178" y="0"/>
                    </a:cubicBezTo>
                    <a:lnTo>
                      <a:pt x="130493" y="0"/>
                    </a:lnTo>
                    <a:cubicBezTo>
                      <a:pt x="58103" y="0"/>
                      <a:pt x="0" y="59055"/>
                      <a:pt x="0" y="130493"/>
                    </a:cubicBezTo>
                    <a:lnTo>
                      <a:pt x="0" y="585788"/>
                    </a:lnTo>
                    <a:cubicBezTo>
                      <a:pt x="0" y="644843"/>
                      <a:pt x="39053" y="694373"/>
                      <a:pt x="93345" y="710565"/>
                    </a:cubicBezTo>
                    <a:lnTo>
                      <a:pt x="93345" y="675323"/>
                    </a:lnTo>
                    <a:cubicBezTo>
                      <a:pt x="58103" y="661035"/>
                      <a:pt x="33338" y="625793"/>
                      <a:pt x="33338" y="585788"/>
                    </a:cubicBezTo>
                    <a:close/>
                  </a:path>
                </a:pathLst>
              </a:custGeom>
              <a:grpFill/>
              <a:ln w="9525" cap="flat">
                <a:noFill/>
                <a:prstDash val="solid"/>
                <a:miter/>
              </a:ln>
            </p:spPr>
            <p:txBody>
              <a:bodyPr rtlCol="0" anchor="ctr"/>
              <a:lstStyle/>
              <a:p>
                <a:endParaRPr lang="en-US" sz="2520"/>
              </a:p>
            </p:txBody>
          </p:sp>
          <p:sp>
            <p:nvSpPr>
              <p:cNvPr id="146" name="Freeform 145">
                <a:extLst>
                  <a:ext uri="{FF2B5EF4-FFF2-40B4-BE49-F238E27FC236}">
                    <a16:creationId xmlns:a16="http://schemas.microsoft.com/office/drawing/2014/main" id="{413461D1-D454-AC4A-902A-028DFD93828B}"/>
                  </a:ext>
                </a:extLst>
              </p:cNvPr>
              <p:cNvSpPr/>
              <p:nvPr/>
            </p:nvSpPr>
            <p:spPr>
              <a:xfrm>
                <a:off x="5594984" y="2971800"/>
                <a:ext cx="762952" cy="701039"/>
              </a:xfrm>
              <a:custGeom>
                <a:avLst/>
                <a:gdLst>
                  <a:gd name="connsiteX0" fmla="*/ 33338 w 762952"/>
                  <a:gd name="connsiteY0" fmla="*/ 586740 h 701039"/>
                  <a:gd name="connsiteX1" fmla="*/ 33338 w 762952"/>
                  <a:gd name="connsiteY1" fmla="*/ 130493 h 701039"/>
                  <a:gd name="connsiteX2" fmla="*/ 130493 w 762952"/>
                  <a:gd name="connsiteY2" fmla="*/ 33338 h 701039"/>
                  <a:gd name="connsiteX3" fmla="*/ 658178 w 762952"/>
                  <a:gd name="connsiteY3" fmla="*/ 33338 h 701039"/>
                  <a:gd name="connsiteX4" fmla="*/ 716280 w 762952"/>
                  <a:gd name="connsiteY4" fmla="*/ 53340 h 701039"/>
                  <a:gd name="connsiteX5" fmla="*/ 762953 w 762952"/>
                  <a:gd name="connsiteY5" fmla="*/ 53340 h 701039"/>
                  <a:gd name="connsiteX6" fmla="*/ 658178 w 762952"/>
                  <a:gd name="connsiteY6" fmla="*/ 0 h 701039"/>
                  <a:gd name="connsiteX7" fmla="*/ 130493 w 762952"/>
                  <a:gd name="connsiteY7" fmla="*/ 0 h 701039"/>
                  <a:gd name="connsiteX8" fmla="*/ 0 w 762952"/>
                  <a:gd name="connsiteY8" fmla="*/ 130493 h 701039"/>
                  <a:gd name="connsiteX9" fmla="*/ 0 w 762952"/>
                  <a:gd name="connsiteY9" fmla="*/ 585788 h 701039"/>
                  <a:gd name="connsiteX10" fmla="*/ 69533 w 762952"/>
                  <a:gd name="connsiteY10" fmla="*/ 701040 h 701039"/>
                  <a:gd name="connsiteX11" fmla="*/ 69533 w 762952"/>
                  <a:gd name="connsiteY11" fmla="*/ 661035 h 701039"/>
                  <a:gd name="connsiteX12" fmla="*/ 33338 w 762952"/>
                  <a:gd name="connsiteY12" fmla="*/ 586740 h 7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952" h="701039">
                    <a:moveTo>
                      <a:pt x="33338" y="586740"/>
                    </a:moveTo>
                    <a:lnTo>
                      <a:pt x="33338" y="130493"/>
                    </a:lnTo>
                    <a:cubicBezTo>
                      <a:pt x="33338" y="77153"/>
                      <a:pt x="77153" y="33338"/>
                      <a:pt x="130493" y="33338"/>
                    </a:cubicBezTo>
                    <a:lnTo>
                      <a:pt x="658178" y="33338"/>
                    </a:lnTo>
                    <a:cubicBezTo>
                      <a:pt x="680085" y="33338"/>
                      <a:pt x="700088" y="40958"/>
                      <a:pt x="716280" y="53340"/>
                    </a:cubicBezTo>
                    <a:lnTo>
                      <a:pt x="762953" y="53340"/>
                    </a:lnTo>
                    <a:cubicBezTo>
                      <a:pt x="739140" y="20955"/>
                      <a:pt x="701040" y="0"/>
                      <a:pt x="658178" y="0"/>
                    </a:cubicBezTo>
                    <a:lnTo>
                      <a:pt x="130493" y="0"/>
                    </a:lnTo>
                    <a:cubicBezTo>
                      <a:pt x="58103" y="0"/>
                      <a:pt x="0" y="59055"/>
                      <a:pt x="0" y="130493"/>
                    </a:cubicBezTo>
                    <a:lnTo>
                      <a:pt x="0" y="585788"/>
                    </a:lnTo>
                    <a:cubicBezTo>
                      <a:pt x="0" y="635318"/>
                      <a:pt x="27623" y="679133"/>
                      <a:pt x="69533" y="701040"/>
                    </a:cubicBezTo>
                    <a:lnTo>
                      <a:pt x="69533" y="661035"/>
                    </a:lnTo>
                    <a:cubicBezTo>
                      <a:pt x="46673" y="643890"/>
                      <a:pt x="33338" y="616268"/>
                      <a:pt x="33338" y="586740"/>
                    </a:cubicBezTo>
                    <a:close/>
                  </a:path>
                </a:pathLst>
              </a:custGeom>
              <a:grpFill/>
              <a:ln w="9525" cap="flat">
                <a:noFill/>
                <a:prstDash val="solid"/>
                <a:miter/>
              </a:ln>
            </p:spPr>
            <p:txBody>
              <a:bodyPr rtlCol="0" anchor="ctr"/>
              <a:lstStyle/>
              <a:p>
                <a:endParaRPr lang="en-US" sz="2520"/>
              </a:p>
            </p:txBody>
          </p:sp>
        </p:grpSp>
      </p:grpSp>
      <p:grpSp>
        <p:nvGrpSpPr>
          <p:cNvPr id="152" name="Graphic 149">
            <a:extLst>
              <a:ext uri="{FF2B5EF4-FFF2-40B4-BE49-F238E27FC236}">
                <a16:creationId xmlns:a16="http://schemas.microsoft.com/office/drawing/2014/main" id="{9812274D-E46E-CB49-8983-56680E36EFF0}"/>
              </a:ext>
            </a:extLst>
          </p:cNvPr>
          <p:cNvGrpSpPr/>
          <p:nvPr/>
        </p:nvGrpSpPr>
        <p:grpSpPr>
          <a:xfrm>
            <a:off x="42731299" y="52128127"/>
            <a:ext cx="1622338" cy="2331721"/>
            <a:chOff x="35609416" y="43440106"/>
            <a:chExt cx="1351948" cy="1943101"/>
          </a:xfrm>
          <a:noFill/>
        </p:grpSpPr>
        <p:grpSp>
          <p:nvGrpSpPr>
            <p:cNvPr id="153" name="Graphic 149">
              <a:extLst>
                <a:ext uri="{FF2B5EF4-FFF2-40B4-BE49-F238E27FC236}">
                  <a16:creationId xmlns:a16="http://schemas.microsoft.com/office/drawing/2014/main" id="{39AE6601-587E-284A-B100-DC36BA25D7CE}"/>
                </a:ext>
              </a:extLst>
            </p:cNvPr>
            <p:cNvGrpSpPr/>
            <p:nvPr/>
          </p:nvGrpSpPr>
          <p:grpSpPr>
            <a:xfrm>
              <a:off x="35609416" y="43440106"/>
              <a:ext cx="1351948" cy="1943101"/>
              <a:chOff x="35609416" y="43440106"/>
              <a:chExt cx="1351948" cy="1943101"/>
            </a:xfrm>
            <a:noFill/>
          </p:grpSpPr>
          <p:grpSp>
            <p:nvGrpSpPr>
              <p:cNvPr id="154" name="Graphic 149">
                <a:extLst>
                  <a:ext uri="{FF2B5EF4-FFF2-40B4-BE49-F238E27FC236}">
                    <a16:creationId xmlns:a16="http://schemas.microsoft.com/office/drawing/2014/main" id="{99DC121B-51C4-9C40-8150-6DD18E316790}"/>
                  </a:ext>
                </a:extLst>
              </p:cNvPr>
              <p:cNvGrpSpPr/>
              <p:nvPr/>
            </p:nvGrpSpPr>
            <p:grpSpPr>
              <a:xfrm>
                <a:off x="35609416" y="43440106"/>
                <a:ext cx="1351948" cy="1943101"/>
                <a:chOff x="35609416" y="43440106"/>
                <a:chExt cx="1351948" cy="1943101"/>
              </a:xfrm>
              <a:noFill/>
            </p:grpSpPr>
            <p:sp>
              <p:nvSpPr>
                <p:cNvPr id="155" name="Freeform 154">
                  <a:extLst>
                    <a:ext uri="{FF2B5EF4-FFF2-40B4-BE49-F238E27FC236}">
                      <a16:creationId xmlns:a16="http://schemas.microsoft.com/office/drawing/2014/main" id="{C97B8AA6-930C-B044-A76E-2CA8BE0C0132}"/>
                    </a:ext>
                  </a:extLst>
                </p:cNvPr>
                <p:cNvSpPr/>
                <p:nvPr/>
              </p:nvSpPr>
              <p:spPr>
                <a:xfrm>
                  <a:off x="35964559" y="44313739"/>
                  <a:ext cx="624097" cy="386338"/>
                </a:xfrm>
                <a:custGeom>
                  <a:avLst/>
                  <a:gdLst>
                    <a:gd name="connsiteX0" fmla="*/ 0 w 624097"/>
                    <a:gd name="connsiteY0" fmla="*/ 25407 h 386338"/>
                    <a:gd name="connsiteX1" fmla="*/ 293622 w 624097"/>
                    <a:gd name="connsiteY1" fmla="*/ 385929 h 386338"/>
                    <a:gd name="connsiteX2" fmla="*/ 624097 w 624097"/>
                    <a:gd name="connsiteY2" fmla="*/ 0 h 386338"/>
                  </a:gdLst>
                  <a:ahLst/>
                  <a:cxnLst>
                    <a:cxn ang="0">
                      <a:pos x="connsiteX0" y="connsiteY0"/>
                    </a:cxn>
                    <a:cxn ang="0">
                      <a:pos x="connsiteX1" y="connsiteY1"/>
                    </a:cxn>
                    <a:cxn ang="0">
                      <a:pos x="connsiteX2" y="connsiteY2"/>
                    </a:cxn>
                  </a:cxnLst>
                  <a:rect l="l" t="t" r="r" b="b"/>
                  <a:pathLst>
                    <a:path w="624097" h="386338">
                      <a:moveTo>
                        <a:pt x="0" y="25407"/>
                      </a:moveTo>
                      <a:cubicBezTo>
                        <a:pt x="3686" y="202037"/>
                        <a:pt x="50371" y="376250"/>
                        <a:pt x="293622" y="385929"/>
                      </a:cubicBezTo>
                      <a:cubicBezTo>
                        <a:pt x="565127" y="396816"/>
                        <a:pt x="617955" y="188731"/>
                        <a:pt x="624097" y="0"/>
                      </a:cubicBezTo>
                    </a:path>
                  </a:pathLst>
                </a:custGeom>
                <a:noFill/>
                <a:ln w="30640" cap="flat">
                  <a:solidFill>
                    <a:srgbClr val="232F3E"/>
                  </a:solidFill>
                  <a:prstDash val="solid"/>
                  <a:miter/>
                </a:ln>
              </p:spPr>
              <p:txBody>
                <a:bodyPr rtlCol="0" anchor="ctr"/>
                <a:lstStyle/>
                <a:p>
                  <a:endParaRPr lang="en-US" sz="2520"/>
                </a:p>
              </p:txBody>
            </p:sp>
            <p:sp>
              <p:nvSpPr>
                <p:cNvPr id="156" name="Freeform 155">
                  <a:extLst>
                    <a:ext uri="{FF2B5EF4-FFF2-40B4-BE49-F238E27FC236}">
                      <a16:creationId xmlns:a16="http://schemas.microsoft.com/office/drawing/2014/main" id="{DEF4424C-71D4-DB4F-8F92-2E90CCD23276}"/>
                    </a:ext>
                  </a:extLst>
                </p:cNvPr>
                <p:cNvSpPr/>
                <p:nvPr/>
              </p:nvSpPr>
              <p:spPr>
                <a:xfrm>
                  <a:off x="35862897" y="43720931"/>
                  <a:ext cx="827331" cy="625602"/>
                </a:xfrm>
                <a:custGeom>
                  <a:avLst/>
                  <a:gdLst>
                    <a:gd name="connsiteX0" fmla="*/ 573422 w 827331"/>
                    <a:gd name="connsiteY0" fmla="*/ 279471 h 625602"/>
                    <a:gd name="connsiteX1" fmla="*/ 268744 w 827331"/>
                    <a:gd name="connsiteY1" fmla="*/ 413757 h 625602"/>
                    <a:gd name="connsiteX2" fmla="*/ 96749 w 827331"/>
                    <a:gd name="connsiteY2" fmla="*/ 625473 h 625602"/>
                    <a:gd name="connsiteX3" fmla="*/ 2152 w 827331"/>
                    <a:gd name="connsiteY3" fmla="*/ 355689 h 625602"/>
                    <a:gd name="connsiteX4" fmla="*/ 401427 w 827331"/>
                    <a:gd name="connsiteY4" fmla="*/ 5 h 625602"/>
                    <a:gd name="connsiteX5" fmla="*/ 819130 w 827331"/>
                    <a:gd name="connsiteY5" fmla="*/ 339961 h 625602"/>
                    <a:gd name="connsiteX6" fmla="*/ 730673 w 827331"/>
                    <a:gd name="connsiteY6" fmla="*/ 606118 h 625602"/>
                    <a:gd name="connsiteX7" fmla="*/ 665562 w 827331"/>
                    <a:gd name="connsiteY7" fmla="*/ 471828 h 625602"/>
                    <a:gd name="connsiteX8" fmla="*/ 573422 w 827331"/>
                    <a:gd name="connsiteY8" fmla="*/ 279471 h 62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331" h="625602">
                      <a:moveTo>
                        <a:pt x="573422" y="279471"/>
                      </a:moveTo>
                      <a:cubicBezTo>
                        <a:pt x="573422" y="279471"/>
                        <a:pt x="443196" y="447632"/>
                        <a:pt x="268744" y="413757"/>
                      </a:cubicBezTo>
                      <a:cubicBezTo>
                        <a:pt x="268744" y="413757"/>
                        <a:pt x="182747" y="604907"/>
                        <a:pt x="96749" y="625473"/>
                      </a:cubicBezTo>
                      <a:cubicBezTo>
                        <a:pt x="75865" y="630314"/>
                        <a:pt x="-15049" y="498443"/>
                        <a:pt x="2152" y="355689"/>
                      </a:cubicBezTo>
                      <a:cubicBezTo>
                        <a:pt x="18121" y="216562"/>
                        <a:pt x="150804" y="-1203"/>
                        <a:pt x="401427" y="5"/>
                      </a:cubicBezTo>
                      <a:cubicBezTo>
                        <a:pt x="536566" y="5"/>
                        <a:pt x="766302" y="59287"/>
                        <a:pt x="819130" y="339961"/>
                      </a:cubicBezTo>
                      <a:cubicBezTo>
                        <a:pt x="831415" y="408919"/>
                        <a:pt x="846157" y="577081"/>
                        <a:pt x="730673" y="606118"/>
                      </a:cubicBezTo>
                      <a:cubicBezTo>
                        <a:pt x="714704" y="609748"/>
                        <a:pt x="751560" y="531111"/>
                        <a:pt x="665562" y="471828"/>
                      </a:cubicBezTo>
                      <a:cubicBezTo>
                        <a:pt x="578335" y="413757"/>
                        <a:pt x="648361" y="208091"/>
                        <a:pt x="573422" y="279471"/>
                      </a:cubicBezTo>
                      <a:close/>
                    </a:path>
                  </a:pathLst>
                </a:custGeom>
                <a:noFill/>
                <a:ln w="30640" cap="flat">
                  <a:solidFill>
                    <a:srgbClr val="232F3E"/>
                  </a:solidFill>
                  <a:prstDash val="solid"/>
                  <a:miter/>
                </a:ln>
              </p:spPr>
              <p:txBody>
                <a:bodyPr rtlCol="0" anchor="ctr"/>
                <a:lstStyle/>
                <a:p>
                  <a:endParaRPr lang="en-US" sz="2520"/>
                </a:p>
              </p:txBody>
            </p:sp>
            <p:sp>
              <p:nvSpPr>
                <p:cNvPr id="157" name="Freeform 156">
                  <a:extLst>
                    <a:ext uri="{FF2B5EF4-FFF2-40B4-BE49-F238E27FC236}">
                      <a16:creationId xmlns:a16="http://schemas.microsoft.com/office/drawing/2014/main" id="{91F1AC93-F586-FF4D-97AF-34A95BEA0FF9}"/>
                    </a:ext>
                  </a:extLst>
                </p:cNvPr>
                <p:cNvSpPr/>
                <p:nvPr/>
              </p:nvSpPr>
              <p:spPr>
                <a:xfrm>
                  <a:off x="35981094" y="43440106"/>
                  <a:ext cx="601162" cy="307444"/>
                </a:xfrm>
                <a:custGeom>
                  <a:avLst/>
                  <a:gdLst>
                    <a:gd name="connsiteX0" fmla="*/ 16635 w 601162"/>
                    <a:gd name="connsiteY0" fmla="*/ 307445 h 307444"/>
                    <a:gd name="connsiteX1" fmla="*/ 46122 w 601162"/>
                    <a:gd name="connsiteY1" fmla="*/ 110249 h 307444"/>
                    <a:gd name="connsiteX2" fmla="*/ 546136 w 601162"/>
                    <a:gd name="connsiteY2" fmla="*/ 88472 h 307444"/>
                    <a:gd name="connsiteX3" fmla="*/ 573163 w 601162"/>
                    <a:gd name="connsiteY3" fmla="*/ 307445 h 307444"/>
                  </a:gdLst>
                  <a:ahLst/>
                  <a:cxnLst>
                    <a:cxn ang="0">
                      <a:pos x="connsiteX0" y="connsiteY0"/>
                    </a:cxn>
                    <a:cxn ang="0">
                      <a:pos x="connsiteX1" y="connsiteY1"/>
                    </a:cxn>
                    <a:cxn ang="0">
                      <a:pos x="connsiteX2" y="connsiteY2"/>
                    </a:cxn>
                    <a:cxn ang="0">
                      <a:pos x="connsiteX3" y="connsiteY3"/>
                    </a:cxn>
                  </a:cxnLst>
                  <a:rect l="l" t="t" r="r" b="b"/>
                  <a:pathLst>
                    <a:path w="601162" h="307444">
                      <a:moveTo>
                        <a:pt x="16635" y="307445"/>
                      </a:moveTo>
                      <a:cubicBezTo>
                        <a:pt x="-5476" y="262682"/>
                        <a:pt x="-14078" y="196143"/>
                        <a:pt x="46122" y="110249"/>
                      </a:cubicBezTo>
                      <a:cubicBezTo>
                        <a:pt x="155461" y="-42187"/>
                        <a:pt x="426968" y="-24040"/>
                        <a:pt x="546136" y="88472"/>
                      </a:cubicBezTo>
                      <a:cubicBezTo>
                        <a:pt x="602650" y="141702"/>
                        <a:pt x="622305" y="230018"/>
                        <a:pt x="573163" y="307445"/>
                      </a:cubicBezTo>
                    </a:path>
                  </a:pathLst>
                </a:custGeom>
                <a:noFill/>
                <a:ln w="30640" cap="flat">
                  <a:solidFill>
                    <a:srgbClr val="232F3E"/>
                  </a:solidFill>
                  <a:prstDash val="solid"/>
                  <a:miter/>
                </a:ln>
              </p:spPr>
              <p:txBody>
                <a:bodyPr rtlCol="0" anchor="ctr"/>
                <a:lstStyle/>
                <a:p>
                  <a:endParaRPr lang="en-US" sz="2520"/>
                </a:p>
              </p:txBody>
            </p:sp>
            <p:sp>
              <p:nvSpPr>
                <p:cNvPr id="158" name="Freeform 157">
                  <a:extLst>
                    <a:ext uri="{FF2B5EF4-FFF2-40B4-BE49-F238E27FC236}">
                      <a16:creationId xmlns:a16="http://schemas.microsoft.com/office/drawing/2014/main" id="{DD2B4F41-B4A4-734A-8B10-CC959BD390AB}"/>
                    </a:ext>
                  </a:extLst>
                </p:cNvPr>
                <p:cNvSpPr/>
                <p:nvPr/>
              </p:nvSpPr>
              <p:spPr>
                <a:xfrm>
                  <a:off x="36094785" y="44650065"/>
                  <a:ext cx="366104" cy="387741"/>
                </a:xfrm>
                <a:custGeom>
                  <a:avLst/>
                  <a:gdLst>
                    <a:gd name="connsiteX0" fmla="*/ 0 w 366104"/>
                    <a:gd name="connsiteY0" fmla="*/ 15728 h 387741"/>
                    <a:gd name="connsiteX1" fmla="*/ 1227 w 366104"/>
                    <a:gd name="connsiteY1" fmla="*/ 117350 h 387741"/>
                    <a:gd name="connsiteX2" fmla="*/ 128996 w 366104"/>
                    <a:gd name="connsiteY2" fmla="*/ 353262 h 387741"/>
                    <a:gd name="connsiteX3" fmla="*/ 238335 w 366104"/>
                    <a:gd name="connsiteY3" fmla="*/ 353262 h 387741"/>
                    <a:gd name="connsiteX4" fmla="*/ 366105 w 366104"/>
                    <a:gd name="connsiteY4" fmla="*/ 117350 h 387741"/>
                    <a:gd name="connsiteX5" fmla="*/ 363645 w 366104"/>
                    <a:gd name="connsiteY5" fmla="*/ 0 h 38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04" h="387741">
                      <a:moveTo>
                        <a:pt x="0" y="15728"/>
                      </a:moveTo>
                      <a:lnTo>
                        <a:pt x="1227" y="117350"/>
                      </a:lnTo>
                      <a:lnTo>
                        <a:pt x="128996" y="353262"/>
                      </a:lnTo>
                      <a:cubicBezTo>
                        <a:pt x="153567" y="399235"/>
                        <a:pt x="213764" y="399235"/>
                        <a:pt x="238335" y="353262"/>
                      </a:cubicBezTo>
                      <a:lnTo>
                        <a:pt x="366105" y="117350"/>
                      </a:lnTo>
                      <a:lnTo>
                        <a:pt x="363645" y="0"/>
                      </a:lnTo>
                    </a:path>
                  </a:pathLst>
                </a:custGeom>
                <a:noFill/>
                <a:ln w="30640" cap="flat">
                  <a:solidFill>
                    <a:srgbClr val="232F3E"/>
                  </a:solidFill>
                  <a:prstDash val="solid"/>
                  <a:miter/>
                </a:ln>
              </p:spPr>
              <p:txBody>
                <a:bodyPr rtlCol="0" anchor="ctr"/>
                <a:lstStyle/>
                <a:p>
                  <a:endParaRPr lang="en-US" sz="2520"/>
                </a:p>
              </p:txBody>
            </p:sp>
            <p:sp>
              <p:nvSpPr>
                <p:cNvPr id="159" name="Freeform 158">
                  <a:extLst>
                    <a:ext uri="{FF2B5EF4-FFF2-40B4-BE49-F238E27FC236}">
                      <a16:creationId xmlns:a16="http://schemas.microsoft.com/office/drawing/2014/main" id="{AF0E60BC-D932-CC46-84CB-2EFC4E175C26}"/>
                    </a:ext>
                  </a:extLst>
                </p:cNvPr>
                <p:cNvSpPr/>
                <p:nvPr/>
              </p:nvSpPr>
              <p:spPr>
                <a:xfrm>
                  <a:off x="35609416" y="44751688"/>
                  <a:ext cx="1351948" cy="631519"/>
                </a:xfrm>
                <a:custGeom>
                  <a:avLst/>
                  <a:gdLst>
                    <a:gd name="connsiteX0" fmla="*/ 486596 w 1351948"/>
                    <a:gd name="connsiteY0" fmla="*/ 0 h 631519"/>
                    <a:gd name="connsiteX1" fmla="*/ 66437 w 1351948"/>
                    <a:gd name="connsiteY1" fmla="*/ 200829 h 631519"/>
                    <a:gd name="connsiteX2" fmla="*/ 97 w 1351948"/>
                    <a:gd name="connsiteY2" fmla="*/ 631520 h 631519"/>
                    <a:gd name="connsiteX3" fmla="*/ 1351488 w 1351948"/>
                    <a:gd name="connsiteY3" fmla="*/ 631520 h 631519"/>
                    <a:gd name="connsiteX4" fmla="*/ 1285145 w 1351948"/>
                    <a:gd name="connsiteY4" fmla="*/ 200829 h 631519"/>
                    <a:gd name="connsiteX5" fmla="*/ 856387 w 1351948"/>
                    <a:gd name="connsiteY5" fmla="*/ 0 h 63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1948" h="631519">
                      <a:moveTo>
                        <a:pt x="486596" y="0"/>
                      </a:moveTo>
                      <a:cubicBezTo>
                        <a:pt x="391999" y="12098"/>
                        <a:pt x="143835" y="68961"/>
                        <a:pt x="66437" y="200829"/>
                      </a:cubicBezTo>
                      <a:cubicBezTo>
                        <a:pt x="8696" y="301243"/>
                        <a:pt x="-1133" y="354473"/>
                        <a:pt x="97" y="631520"/>
                      </a:cubicBezTo>
                      <a:lnTo>
                        <a:pt x="1351488" y="631520"/>
                      </a:lnTo>
                      <a:cubicBezTo>
                        <a:pt x="1352715" y="354473"/>
                        <a:pt x="1356401" y="324228"/>
                        <a:pt x="1285145" y="200829"/>
                      </a:cubicBezTo>
                      <a:cubicBezTo>
                        <a:pt x="1208976" y="67750"/>
                        <a:pt x="950983" y="12098"/>
                        <a:pt x="856387" y="0"/>
                      </a:cubicBezTo>
                    </a:path>
                  </a:pathLst>
                </a:custGeom>
                <a:noFill/>
                <a:ln w="30640" cap="flat">
                  <a:solidFill>
                    <a:srgbClr val="232F3E"/>
                  </a:solidFill>
                  <a:prstDash val="solid"/>
                  <a:miter/>
                </a:ln>
              </p:spPr>
              <p:txBody>
                <a:bodyPr rtlCol="0" anchor="ctr"/>
                <a:lstStyle/>
                <a:p>
                  <a:endParaRPr lang="en-US" sz="2520"/>
                </a:p>
              </p:txBody>
            </p:sp>
            <p:sp>
              <p:nvSpPr>
                <p:cNvPr id="160" name="Freeform 159">
                  <a:extLst>
                    <a:ext uri="{FF2B5EF4-FFF2-40B4-BE49-F238E27FC236}">
                      <a16:creationId xmlns:a16="http://schemas.microsoft.com/office/drawing/2014/main" id="{BEC1A830-AA40-0441-A19E-8F8638ED354E}"/>
                    </a:ext>
                  </a:extLst>
                </p:cNvPr>
                <p:cNvSpPr/>
                <p:nvPr/>
              </p:nvSpPr>
              <p:spPr>
                <a:xfrm>
                  <a:off x="35890847" y="45107371"/>
                  <a:ext cx="12285" cy="174211"/>
                </a:xfrm>
                <a:custGeom>
                  <a:avLst/>
                  <a:gdLst>
                    <a:gd name="connsiteX0" fmla="*/ -1 w 12285"/>
                    <a:gd name="connsiteY0" fmla="*/ 1 h 174211"/>
                    <a:gd name="connsiteX1" fmla="*/ -1 w 12285"/>
                    <a:gd name="connsiteY1" fmla="*/ 174211 h 174211"/>
                  </a:gdLst>
                  <a:ahLst/>
                  <a:cxnLst>
                    <a:cxn ang="0">
                      <a:pos x="connsiteX0" y="connsiteY0"/>
                    </a:cxn>
                    <a:cxn ang="0">
                      <a:pos x="connsiteX1" y="connsiteY1"/>
                    </a:cxn>
                  </a:cxnLst>
                  <a:rect l="l" t="t" r="r" b="b"/>
                  <a:pathLst>
                    <a:path w="12285" h="174211">
                      <a:moveTo>
                        <a:pt x="-1" y="1"/>
                      </a:moveTo>
                      <a:lnTo>
                        <a:pt x="-1" y="174211"/>
                      </a:lnTo>
                    </a:path>
                  </a:pathLst>
                </a:custGeom>
                <a:ln w="30640" cap="flat">
                  <a:solidFill>
                    <a:srgbClr val="232F3E"/>
                  </a:solidFill>
                  <a:prstDash val="solid"/>
                  <a:miter/>
                </a:ln>
              </p:spPr>
              <p:txBody>
                <a:bodyPr rtlCol="0" anchor="ctr"/>
                <a:lstStyle/>
                <a:p>
                  <a:endParaRPr lang="en-US" sz="2520"/>
                </a:p>
              </p:txBody>
            </p:sp>
            <p:sp>
              <p:nvSpPr>
                <p:cNvPr id="161" name="Freeform 160">
                  <a:extLst>
                    <a:ext uri="{FF2B5EF4-FFF2-40B4-BE49-F238E27FC236}">
                      <a16:creationId xmlns:a16="http://schemas.microsoft.com/office/drawing/2014/main" id="{02737504-8BBB-C14C-9700-46DF6F1D442F}"/>
                    </a:ext>
                  </a:extLst>
                </p:cNvPr>
                <p:cNvSpPr/>
                <p:nvPr/>
              </p:nvSpPr>
              <p:spPr>
                <a:xfrm>
                  <a:off x="36661140" y="45107371"/>
                  <a:ext cx="12285" cy="174211"/>
                </a:xfrm>
                <a:custGeom>
                  <a:avLst/>
                  <a:gdLst>
                    <a:gd name="connsiteX0" fmla="*/ -1 w 12285"/>
                    <a:gd name="connsiteY0" fmla="*/ 1 h 174211"/>
                    <a:gd name="connsiteX1" fmla="*/ -1 w 12285"/>
                    <a:gd name="connsiteY1" fmla="*/ 174211 h 174211"/>
                  </a:gdLst>
                  <a:ahLst/>
                  <a:cxnLst>
                    <a:cxn ang="0">
                      <a:pos x="connsiteX0" y="connsiteY0"/>
                    </a:cxn>
                    <a:cxn ang="0">
                      <a:pos x="connsiteX1" y="connsiteY1"/>
                    </a:cxn>
                  </a:cxnLst>
                  <a:rect l="l" t="t" r="r" b="b"/>
                  <a:pathLst>
                    <a:path w="12285" h="174211">
                      <a:moveTo>
                        <a:pt x="-1" y="1"/>
                      </a:moveTo>
                      <a:lnTo>
                        <a:pt x="-1" y="174211"/>
                      </a:lnTo>
                    </a:path>
                  </a:pathLst>
                </a:custGeom>
                <a:ln w="30640" cap="flat">
                  <a:solidFill>
                    <a:srgbClr val="232F3E"/>
                  </a:solidFill>
                  <a:prstDash val="solid"/>
                  <a:miter/>
                </a:ln>
              </p:spPr>
              <p:txBody>
                <a:bodyPr rtlCol="0" anchor="ctr"/>
                <a:lstStyle/>
                <a:p>
                  <a:endParaRPr lang="en-US" sz="2520"/>
                </a:p>
              </p:txBody>
            </p:sp>
            <p:sp>
              <p:nvSpPr>
                <p:cNvPr id="162" name="Freeform 161">
                  <a:extLst>
                    <a:ext uri="{FF2B5EF4-FFF2-40B4-BE49-F238E27FC236}">
                      <a16:creationId xmlns:a16="http://schemas.microsoft.com/office/drawing/2014/main" id="{3781AF3B-8C9B-0049-8F68-A97AC9D69344}"/>
                    </a:ext>
                  </a:extLst>
                </p:cNvPr>
                <p:cNvSpPr/>
                <p:nvPr/>
              </p:nvSpPr>
              <p:spPr>
                <a:xfrm>
                  <a:off x="36395777" y="44831536"/>
                  <a:ext cx="244969" cy="181470"/>
                </a:xfrm>
                <a:custGeom>
                  <a:avLst/>
                  <a:gdLst>
                    <a:gd name="connsiteX0" fmla="*/ 192880 w 244969"/>
                    <a:gd name="connsiteY0" fmla="*/ 0 h 181470"/>
                    <a:gd name="connsiteX1" fmla="*/ 233422 w 244969"/>
                    <a:gd name="connsiteY1" fmla="*/ 45973 h 181470"/>
                    <a:gd name="connsiteX2" fmla="*/ 196566 w 244969"/>
                    <a:gd name="connsiteY2" fmla="*/ 142757 h 181470"/>
                    <a:gd name="connsiteX3" fmla="*/ 0 w 244969"/>
                    <a:gd name="connsiteY3" fmla="*/ 181471 h 181470"/>
                  </a:gdLst>
                  <a:ahLst/>
                  <a:cxnLst>
                    <a:cxn ang="0">
                      <a:pos x="connsiteX0" y="connsiteY0"/>
                    </a:cxn>
                    <a:cxn ang="0">
                      <a:pos x="connsiteX1" y="connsiteY1"/>
                    </a:cxn>
                    <a:cxn ang="0">
                      <a:pos x="connsiteX2" y="connsiteY2"/>
                    </a:cxn>
                    <a:cxn ang="0">
                      <a:pos x="connsiteX3" y="connsiteY3"/>
                    </a:cxn>
                  </a:cxnLst>
                  <a:rect l="l" t="t" r="r" b="b"/>
                  <a:pathLst>
                    <a:path w="244969" h="181470">
                      <a:moveTo>
                        <a:pt x="192880" y="0"/>
                      </a:moveTo>
                      <a:cubicBezTo>
                        <a:pt x="207622" y="13309"/>
                        <a:pt x="222363" y="29034"/>
                        <a:pt x="233422" y="45973"/>
                      </a:cubicBezTo>
                      <a:cubicBezTo>
                        <a:pt x="259220" y="82267"/>
                        <a:pt x="239565" y="131867"/>
                        <a:pt x="196566" y="142757"/>
                      </a:cubicBezTo>
                      <a:lnTo>
                        <a:pt x="0" y="181471"/>
                      </a:lnTo>
                    </a:path>
                  </a:pathLst>
                </a:custGeom>
                <a:noFill/>
                <a:ln w="30640" cap="flat">
                  <a:solidFill>
                    <a:srgbClr val="FF9900"/>
                  </a:solidFill>
                  <a:prstDash val="solid"/>
                  <a:miter/>
                </a:ln>
              </p:spPr>
              <p:txBody>
                <a:bodyPr rtlCol="0" anchor="ctr"/>
                <a:lstStyle/>
                <a:p>
                  <a:endParaRPr lang="en-US" sz="2520"/>
                </a:p>
              </p:txBody>
            </p:sp>
            <p:sp>
              <p:nvSpPr>
                <p:cNvPr id="163" name="Freeform 162">
                  <a:extLst>
                    <a:ext uri="{FF2B5EF4-FFF2-40B4-BE49-F238E27FC236}">
                      <a16:creationId xmlns:a16="http://schemas.microsoft.com/office/drawing/2014/main" id="{002784FC-9663-804A-B0D4-50F3728D929C}"/>
                    </a:ext>
                  </a:extLst>
                </p:cNvPr>
                <p:cNvSpPr/>
                <p:nvPr/>
              </p:nvSpPr>
              <p:spPr>
                <a:xfrm>
                  <a:off x="35928441" y="44831536"/>
                  <a:ext cx="244969" cy="181470"/>
                </a:xfrm>
                <a:custGeom>
                  <a:avLst/>
                  <a:gdLst>
                    <a:gd name="connsiteX0" fmla="*/ 52090 w 244969"/>
                    <a:gd name="connsiteY0" fmla="*/ 0 h 181470"/>
                    <a:gd name="connsiteX1" fmla="*/ 11548 w 244969"/>
                    <a:gd name="connsiteY1" fmla="*/ 45973 h 181470"/>
                    <a:gd name="connsiteX2" fmla="*/ 48404 w 244969"/>
                    <a:gd name="connsiteY2" fmla="*/ 142757 h 181470"/>
                    <a:gd name="connsiteX3" fmla="*/ 244970 w 244969"/>
                    <a:gd name="connsiteY3" fmla="*/ 181471 h 181470"/>
                  </a:gdLst>
                  <a:ahLst/>
                  <a:cxnLst>
                    <a:cxn ang="0">
                      <a:pos x="connsiteX0" y="connsiteY0"/>
                    </a:cxn>
                    <a:cxn ang="0">
                      <a:pos x="connsiteX1" y="connsiteY1"/>
                    </a:cxn>
                    <a:cxn ang="0">
                      <a:pos x="connsiteX2" y="connsiteY2"/>
                    </a:cxn>
                    <a:cxn ang="0">
                      <a:pos x="connsiteX3" y="connsiteY3"/>
                    </a:cxn>
                  </a:cxnLst>
                  <a:rect l="l" t="t" r="r" b="b"/>
                  <a:pathLst>
                    <a:path w="244969" h="181470">
                      <a:moveTo>
                        <a:pt x="52090" y="0"/>
                      </a:moveTo>
                      <a:cubicBezTo>
                        <a:pt x="37348" y="13309"/>
                        <a:pt x="22606" y="29034"/>
                        <a:pt x="11548" y="45973"/>
                      </a:cubicBezTo>
                      <a:cubicBezTo>
                        <a:pt x="-14250" y="82267"/>
                        <a:pt x="5405" y="131867"/>
                        <a:pt x="48404" y="142757"/>
                      </a:cubicBezTo>
                      <a:lnTo>
                        <a:pt x="244970" y="181471"/>
                      </a:lnTo>
                    </a:path>
                  </a:pathLst>
                </a:custGeom>
                <a:noFill/>
                <a:ln w="30640" cap="flat">
                  <a:solidFill>
                    <a:srgbClr val="FF9900"/>
                  </a:solidFill>
                  <a:prstDash val="solid"/>
                  <a:miter/>
                </a:ln>
              </p:spPr>
              <p:txBody>
                <a:bodyPr rtlCol="0" anchor="ctr"/>
                <a:lstStyle/>
                <a:p>
                  <a:endParaRPr lang="en-US" sz="2520"/>
                </a:p>
              </p:txBody>
            </p:sp>
            <p:sp>
              <p:nvSpPr>
                <p:cNvPr id="164" name="Freeform 163">
                  <a:extLst>
                    <a:ext uri="{FF2B5EF4-FFF2-40B4-BE49-F238E27FC236}">
                      <a16:creationId xmlns:a16="http://schemas.microsoft.com/office/drawing/2014/main" id="{03589E6D-D58E-3949-A81B-D81CBF3915F5}"/>
                    </a:ext>
                  </a:extLst>
                </p:cNvPr>
                <p:cNvSpPr/>
                <p:nvPr/>
              </p:nvSpPr>
              <p:spPr>
                <a:xfrm>
                  <a:off x="36231152" y="45172700"/>
                  <a:ext cx="110568" cy="108882"/>
                </a:xfrm>
                <a:custGeom>
                  <a:avLst/>
                  <a:gdLst>
                    <a:gd name="connsiteX0" fmla="*/ 110567 w 110568"/>
                    <a:gd name="connsiteY0" fmla="*/ 54441 h 108882"/>
                    <a:gd name="connsiteX1" fmla="*/ 55283 w 110568"/>
                    <a:gd name="connsiteY1" fmla="*/ 108882 h 108882"/>
                    <a:gd name="connsiteX2" fmla="*/ -1 w 110568"/>
                    <a:gd name="connsiteY2" fmla="*/ 54441 h 108882"/>
                    <a:gd name="connsiteX3" fmla="*/ 55283 w 110568"/>
                    <a:gd name="connsiteY3" fmla="*/ -1 h 108882"/>
                    <a:gd name="connsiteX4" fmla="*/ 110567 w 110568"/>
                    <a:gd name="connsiteY4" fmla="*/ 54441 h 10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68" h="108882">
                      <a:moveTo>
                        <a:pt x="110567" y="54441"/>
                      </a:moveTo>
                      <a:cubicBezTo>
                        <a:pt x="110567" y="84508"/>
                        <a:pt x="85816" y="108882"/>
                        <a:pt x="55283" y="108882"/>
                      </a:cubicBezTo>
                      <a:cubicBezTo>
                        <a:pt x="24750" y="108882"/>
                        <a:pt x="-1" y="84508"/>
                        <a:pt x="-1" y="54441"/>
                      </a:cubicBezTo>
                      <a:cubicBezTo>
                        <a:pt x="-1" y="24373"/>
                        <a:pt x="24750" y="-1"/>
                        <a:pt x="55283" y="-1"/>
                      </a:cubicBezTo>
                      <a:cubicBezTo>
                        <a:pt x="85816" y="-1"/>
                        <a:pt x="110567" y="24373"/>
                        <a:pt x="110567" y="54441"/>
                      </a:cubicBezTo>
                      <a:close/>
                    </a:path>
                  </a:pathLst>
                </a:custGeom>
                <a:noFill/>
                <a:ln w="30640" cap="flat">
                  <a:solidFill>
                    <a:srgbClr val="232F3E"/>
                  </a:solidFill>
                  <a:prstDash val="solid"/>
                  <a:miter/>
                </a:ln>
              </p:spPr>
              <p:txBody>
                <a:bodyPr rtlCol="0" anchor="ctr"/>
                <a:lstStyle/>
                <a:p>
                  <a:endParaRPr lang="en-US" sz="2520"/>
                </a:p>
              </p:txBody>
            </p:sp>
          </p:grpSp>
          <p:grpSp>
            <p:nvGrpSpPr>
              <p:cNvPr id="165" name="Graphic 149">
                <a:extLst>
                  <a:ext uri="{FF2B5EF4-FFF2-40B4-BE49-F238E27FC236}">
                    <a16:creationId xmlns:a16="http://schemas.microsoft.com/office/drawing/2014/main" id="{A49CDDF1-9297-C24D-9CCB-CF9DECC4ED8A}"/>
                  </a:ext>
                </a:extLst>
              </p:cNvPr>
              <p:cNvGrpSpPr/>
              <p:nvPr/>
            </p:nvGrpSpPr>
            <p:grpSpPr>
              <a:xfrm>
                <a:off x="36115670" y="44237522"/>
                <a:ext cx="314505" cy="91945"/>
                <a:chOff x="36115670" y="44237522"/>
                <a:chExt cx="314505" cy="91945"/>
              </a:xfrm>
              <a:noFill/>
            </p:grpSpPr>
            <p:sp>
              <p:nvSpPr>
                <p:cNvPr id="166" name="Freeform 165">
                  <a:extLst>
                    <a:ext uri="{FF2B5EF4-FFF2-40B4-BE49-F238E27FC236}">
                      <a16:creationId xmlns:a16="http://schemas.microsoft.com/office/drawing/2014/main" id="{6AEBB4B3-8590-A24C-9FF5-DAECDAF79871}"/>
                    </a:ext>
                  </a:extLst>
                </p:cNvPr>
                <p:cNvSpPr/>
                <p:nvPr/>
              </p:nvSpPr>
              <p:spPr>
                <a:xfrm>
                  <a:off x="36115670" y="44237522"/>
                  <a:ext cx="93368" cy="91945"/>
                </a:xfrm>
                <a:custGeom>
                  <a:avLst/>
                  <a:gdLst>
                    <a:gd name="connsiteX0" fmla="*/ 93370 w 93368"/>
                    <a:gd name="connsiteY0" fmla="*/ 45972 h 91945"/>
                    <a:gd name="connsiteX1" fmla="*/ 46685 w 93368"/>
                    <a:gd name="connsiteY1" fmla="*/ 91945 h 91945"/>
                    <a:gd name="connsiteX2" fmla="*/ 0 w 93368"/>
                    <a:gd name="connsiteY2" fmla="*/ 45972 h 91945"/>
                    <a:gd name="connsiteX3" fmla="*/ 46685 w 93368"/>
                    <a:gd name="connsiteY3" fmla="*/ -1 h 91945"/>
                    <a:gd name="connsiteX4" fmla="*/ 93370 w 93368"/>
                    <a:gd name="connsiteY4" fmla="*/ 45972 h 91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68" h="91945">
                      <a:moveTo>
                        <a:pt x="93370" y="45972"/>
                      </a:moveTo>
                      <a:cubicBezTo>
                        <a:pt x="93370" y="71361"/>
                        <a:pt x="72467" y="91945"/>
                        <a:pt x="46685" y="91945"/>
                      </a:cubicBezTo>
                      <a:cubicBezTo>
                        <a:pt x="20903" y="91945"/>
                        <a:pt x="0" y="71361"/>
                        <a:pt x="0" y="45972"/>
                      </a:cubicBezTo>
                      <a:cubicBezTo>
                        <a:pt x="0" y="20583"/>
                        <a:pt x="20903" y="-1"/>
                        <a:pt x="46685" y="-1"/>
                      </a:cubicBezTo>
                      <a:cubicBezTo>
                        <a:pt x="72467" y="-1"/>
                        <a:pt x="93370" y="20583"/>
                        <a:pt x="93370" y="45972"/>
                      </a:cubicBezTo>
                      <a:close/>
                    </a:path>
                  </a:pathLst>
                </a:custGeom>
                <a:noFill/>
                <a:ln w="30640" cap="flat">
                  <a:solidFill>
                    <a:srgbClr val="232F3E"/>
                  </a:solidFill>
                  <a:prstDash val="solid"/>
                  <a:round/>
                </a:ln>
              </p:spPr>
              <p:txBody>
                <a:bodyPr rtlCol="0" anchor="ctr"/>
                <a:lstStyle/>
                <a:p>
                  <a:endParaRPr lang="en-US" sz="2520"/>
                </a:p>
              </p:txBody>
            </p:sp>
            <p:sp>
              <p:nvSpPr>
                <p:cNvPr id="167" name="Freeform 166">
                  <a:extLst>
                    <a:ext uri="{FF2B5EF4-FFF2-40B4-BE49-F238E27FC236}">
                      <a16:creationId xmlns:a16="http://schemas.microsoft.com/office/drawing/2014/main" id="{A77A8D36-BD74-5749-AAF3-39412B48AF39}"/>
                    </a:ext>
                  </a:extLst>
                </p:cNvPr>
                <p:cNvSpPr/>
                <p:nvPr/>
              </p:nvSpPr>
              <p:spPr>
                <a:xfrm>
                  <a:off x="36336806" y="44237522"/>
                  <a:ext cx="93368" cy="91945"/>
                </a:xfrm>
                <a:custGeom>
                  <a:avLst/>
                  <a:gdLst>
                    <a:gd name="connsiteX0" fmla="*/ 93370 w 93368"/>
                    <a:gd name="connsiteY0" fmla="*/ 45972 h 91945"/>
                    <a:gd name="connsiteX1" fmla="*/ 46685 w 93368"/>
                    <a:gd name="connsiteY1" fmla="*/ 91945 h 91945"/>
                    <a:gd name="connsiteX2" fmla="*/ 0 w 93368"/>
                    <a:gd name="connsiteY2" fmla="*/ 45972 h 91945"/>
                    <a:gd name="connsiteX3" fmla="*/ 46685 w 93368"/>
                    <a:gd name="connsiteY3" fmla="*/ -1 h 91945"/>
                    <a:gd name="connsiteX4" fmla="*/ 93370 w 93368"/>
                    <a:gd name="connsiteY4" fmla="*/ 45972 h 91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68" h="91945">
                      <a:moveTo>
                        <a:pt x="93370" y="45972"/>
                      </a:moveTo>
                      <a:cubicBezTo>
                        <a:pt x="93370" y="71361"/>
                        <a:pt x="72467" y="91945"/>
                        <a:pt x="46685" y="91945"/>
                      </a:cubicBezTo>
                      <a:cubicBezTo>
                        <a:pt x="20903" y="91945"/>
                        <a:pt x="0" y="71361"/>
                        <a:pt x="0" y="45972"/>
                      </a:cubicBezTo>
                      <a:cubicBezTo>
                        <a:pt x="0" y="20583"/>
                        <a:pt x="20903" y="-1"/>
                        <a:pt x="46685" y="-1"/>
                      </a:cubicBezTo>
                      <a:cubicBezTo>
                        <a:pt x="72467" y="-1"/>
                        <a:pt x="93370" y="20583"/>
                        <a:pt x="93370" y="45972"/>
                      </a:cubicBezTo>
                      <a:close/>
                    </a:path>
                  </a:pathLst>
                </a:custGeom>
                <a:noFill/>
                <a:ln w="30640" cap="flat">
                  <a:solidFill>
                    <a:srgbClr val="232F3E"/>
                  </a:solidFill>
                  <a:prstDash val="solid"/>
                  <a:round/>
                </a:ln>
              </p:spPr>
              <p:txBody>
                <a:bodyPr rtlCol="0" anchor="ctr"/>
                <a:lstStyle/>
                <a:p>
                  <a:endParaRPr lang="en-US" sz="2520"/>
                </a:p>
              </p:txBody>
            </p:sp>
          </p:grpSp>
        </p:grpSp>
        <p:sp>
          <p:nvSpPr>
            <p:cNvPr id="168" name="Freeform 167">
              <a:extLst>
                <a:ext uri="{FF2B5EF4-FFF2-40B4-BE49-F238E27FC236}">
                  <a16:creationId xmlns:a16="http://schemas.microsoft.com/office/drawing/2014/main" id="{7A1C3F4E-192B-C144-B877-75FB3821EBF9}"/>
                </a:ext>
              </a:extLst>
            </p:cNvPr>
            <p:cNvSpPr/>
            <p:nvPr/>
          </p:nvSpPr>
          <p:spPr>
            <a:xfrm>
              <a:off x="36010014" y="44047582"/>
              <a:ext cx="121626" cy="87105"/>
            </a:xfrm>
            <a:custGeom>
              <a:avLst/>
              <a:gdLst>
                <a:gd name="connsiteX0" fmla="*/ 0 w 121626"/>
                <a:gd name="connsiteY0" fmla="*/ 0 h 87105"/>
                <a:gd name="connsiteX1" fmla="*/ 121627 w 121626"/>
                <a:gd name="connsiteY1" fmla="*/ 87105 h 87105"/>
              </a:gdLst>
              <a:ahLst/>
              <a:cxnLst>
                <a:cxn ang="0">
                  <a:pos x="connsiteX0" y="connsiteY0"/>
                </a:cxn>
                <a:cxn ang="0">
                  <a:pos x="connsiteX1" y="connsiteY1"/>
                </a:cxn>
              </a:cxnLst>
              <a:rect l="l" t="t" r="r" b="b"/>
              <a:pathLst>
                <a:path w="121626" h="87105">
                  <a:moveTo>
                    <a:pt x="0" y="0"/>
                  </a:moveTo>
                  <a:cubicBezTo>
                    <a:pt x="0" y="0"/>
                    <a:pt x="31943" y="68958"/>
                    <a:pt x="121627" y="87105"/>
                  </a:cubicBezTo>
                </a:path>
              </a:pathLst>
            </a:custGeom>
            <a:noFill/>
            <a:ln w="30640" cap="flat">
              <a:solidFill>
                <a:srgbClr val="232F3E"/>
              </a:solidFill>
              <a:prstDash val="solid"/>
              <a:miter/>
            </a:ln>
          </p:spPr>
          <p:txBody>
            <a:bodyPr rtlCol="0" anchor="ctr"/>
            <a:lstStyle/>
            <a:p>
              <a:endParaRPr lang="en-US" sz="2520"/>
            </a:p>
          </p:txBody>
        </p:sp>
      </p:grpSp>
      <p:sp>
        <p:nvSpPr>
          <p:cNvPr id="51" name="Text Placeholder 13">
            <a:extLst>
              <a:ext uri="{FF2B5EF4-FFF2-40B4-BE49-F238E27FC236}">
                <a16:creationId xmlns:a16="http://schemas.microsoft.com/office/drawing/2014/main" id="{9A5E5F29-0F9B-F247-9648-6D9F91BABC79}"/>
              </a:ext>
            </a:extLst>
          </p:cNvPr>
          <p:cNvSpPr txBox="1">
            <a:spLocks/>
          </p:cNvSpPr>
          <p:nvPr/>
        </p:nvSpPr>
        <p:spPr bwMode="auto">
          <a:xfrm>
            <a:off x="8813545" y="5371588"/>
            <a:ext cx="2274967" cy="1551194"/>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520" dirty="0"/>
              <a:t>Data warehouse to/from data lake</a:t>
            </a:r>
          </a:p>
        </p:txBody>
      </p:sp>
      <p:cxnSp>
        <p:nvCxnSpPr>
          <p:cNvPr id="34" name="Straight Connector 33">
            <a:extLst>
              <a:ext uri="{FF2B5EF4-FFF2-40B4-BE49-F238E27FC236}">
                <a16:creationId xmlns:a16="http://schemas.microsoft.com/office/drawing/2014/main" id="{8010C0D3-3F2D-924C-B255-0396A6F3C682}"/>
              </a:ext>
            </a:extLst>
          </p:cNvPr>
          <p:cNvCxnSpPr>
            <a:cxnSpLocks/>
          </p:cNvCxnSpPr>
          <p:nvPr/>
        </p:nvCxnSpPr>
        <p:spPr>
          <a:xfrm>
            <a:off x="8813545" y="4993967"/>
            <a:ext cx="2274967" cy="11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85" name="Graphic 182">
            <a:extLst>
              <a:ext uri="{FF2B5EF4-FFF2-40B4-BE49-F238E27FC236}">
                <a16:creationId xmlns:a16="http://schemas.microsoft.com/office/drawing/2014/main" id="{3E0AC69E-B67F-7347-A620-D659D1C9FE2A}"/>
              </a:ext>
            </a:extLst>
          </p:cNvPr>
          <p:cNvGrpSpPr/>
          <p:nvPr/>
        </p:nvGrpSpPr>
        <p:grpSpPr>
          <a:xfrm>
            <a:off x="37935766" y="41959694"/>
            <a:ext cx="1257820" cy="1835806"/>
            <a:chOff x="31613138" y="34966412"/>
            <a:chExt cx="1048183" cy="1529838"/>
          </a:xfrm>
          <a:noFill/>
        </p:grpSpPr>
        <p:grpSp>
          <p:nvGrpSpPr>
            <p:cNvPr id="186" name="Graphic 182">
              <a:extLst>
                <a:ext uri="{FF2B5EF4-FFF2-40B4-BE49-F238E27FC236}">
                  <a16:creationId xmlns:a16="http://schemas.microsoft.com/office/drawing/2014/main" id="{5CEDF521-7454-AF4E-86D9-3D4FD6A19C22}"/>
                </a:ext>
              </a:extLst>
            </p:cNvPr>
            <p:cNvGrpSpPr/>
            <p:nvPr/>
          </p:nvGrpSpPr>
          <p:grpSpPr>
            <a:xfrm>
              <a:off x="31613138" y="34966412"/>
              <a:ext cx="1048183" cy="1529838"/>
              <a:chOff x="31613138" y="34966412"/>
              <a:chExt cx="1048183" cy="1529838"/>
            </a:xfrm>
            <a:noFill/>
          </p:grpSpPr>
          <p:grpSp>
            <p:nvGrpSpPr>
              <p:cNvPr id="187" name="Graphic 182">
                <a:extLst>
                  <a:ext uri="{FF2B5EF4-FFF2-40B4-BE49-F238E27FC236}">
                    <a16:creationId xmlns:a16="http://schemas.microsoft.com/office/drawing/2014/main" id="{6B2B185D-0A5D-A645-8D83-F62028066904}"/>
                  </a:ext>
                </a:extLst>
              </p:cNvPr>
              <p:cNvGrpSpPr/>
              <p:nvPr/>
            </p:nvGrpSpPr>
            <p:grpSpPr>
              <a:xfrm>
                <a:off x="31613138" y="34966412"/>
                <a:ext cx="1048183" cy="1529838"/>
                <a:chOff x="31613138" y="34966412"/>
                <a:chExt cx="1048183" cy="1529838"/>
              </a:xfrm>
              <a:noFill/>
            </p:grpSpPr>
            <p:sp>
              <p:nvSpPr>
                <p:cNvPr id="188" name="Freeform 187">
                  <a:extLst>
                    <a:ext uri="{FF2B5EF4-FFF2-40B4-BE49-F238E27FC236}">
                      <a16:creationId xmlns:a16="http://schemas.microsoft.com/office/drawing/2014/main" id="{E0A53786-9A0A-3A43-ABBA-8011B6B31D06}"/>
                    </a:ext>
                  </a:extLst>
                </p:cNvPr>
                <p:cNvSpPr/>
                <p:nvPr/>
              </p:nvSpPr>
              <p:spPr>
                <a:xfrm>
                  <a:off x="31888485" y="35654239"/>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endParaRPr lang="en-US" sz="2520"/>
                </a:p>
              </p:txBody>
            </p:sp>
            <p:sp>
              <p:nvSpPr>
                <p:cNvPr id="189" name="Freeform 188">
                  <a:extLst>
                    <a:ext uri="{FF2B5EF4-FFF2-40B4-BE49-F238E27FC236}">
                      <a16:creationId xmlns:a16="http://schemas.microsoft.com/office/drawing/2014/main" id="{CB29F0AF-CF86-9A44-90F5-EB9BB5E1010B}"/>
                    </a:ext>
                  </a:extLst>
                </p:cNvPr>
                <p:cNvSpPr/>
                <p:nvPr/>
              </p:nvSpPr>
              <p:spPr>
                <a:xfrm>
                  <a:off x="31809665" y="35187510"/>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endParaRPr lang="en-US" sz="2520"/>
                </a:p>
              </p:txBody>
            </p:sp>
            <p:sp>
              <p:nvSpPr>
                <p:cNvPr id="190" name="Freeform 189">
                  <a:extLst>
                    <a:ext uri="{FF2B5EF4-FFF2-40B4-BE49-F238E27FC236}">
                      <a16:creationId xmlns:a16="http://schemas.microsoft.com/office/drawing/2014/main" id="{C45055B5-EDA0-FB47-AF5E-2A9B4EC9CD32}"/>
                    </a:ext>
                  </a:extLst>
                </p:cNvPr>
                <p:cNvSpPr/>
                <p:nvPr/>
              </p:nvSpPr>
              <p:spPr>
                <a:xfrm>
                  <a:off x="31901305" y="34966412"/>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endParaRPr lang="en-US" sz="2520"/>
                </a:p>
              </p:txBody>
            </p:sp>
            <p:sp>
              <p:nvSpPr>
                <p:cNvPr id="191" name="Freeform 190">
                  <a:extLst>
                    <a:ext uri="{FF2B5EF4-FFF2-40B4-BE49-F238E27FC236}">
                      <a16:creationId xmlns:a16="http://schemas.microsoft.com/office/drawing/2014/main" id="{C52C8B4D-39B8-CB4D-B2B3-3F2FA0E04FD1}"/>
                    </a:ext>
                  </a:extLst>
                </p:cNvPr>
                <p:cNvSpPr/>
                <p:nvPr/>
              </p:nvSpPr>
              <p:spPr>
                <a:xfrm>
                  <a:off x="31989451" y="35919035"/>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endParaRPr lang="en-US" sz="2520"/>
                </a:p>
              </p:txBody>
            </p:sp>
            <p:sp>
              <p:nvSpPr>
                <p:cNvPr id="192" name="Freeform 191">
                  <a:extLst>
                    <a:ext uri="{FF2B5EF4-FFF2-40B4-BE49-F238E27FC236}">
                      <a16:creationId xmlns:a16="http://schemas.microsoft.com/office/drawing/2014/main" id="{9F6E7342-865D-0146-B7AC-47941605793F}"/>
                    </a:ext>
                  </a:extLst>
                </p:cNvPr>
                <p:cNvSpPr/>
                <p:nvPr/>
              </p:nvSpPr>
              <p:spPr>
                <a:xfrm>
                  <a:off x="31613138" y="35999044"/>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endParaRPr lang="en-US" sz="2520"/>
                </a:p>
              </p:txBody>
            </p:sp>
            <p:sp>
              <p:nvSpPr>
                <p:cNvPr id="193" name="Freeform 192">
                  <a:extLst>
                    <a:ext uri="{FF2B5EF4-FFF2-40B4-BE49-F238E27FC236}">
                      <a16:creationId xmlns:a16="http://schemas.microsoft.com/office/drawing/2014/main" id="{16FD4E4F-5733-EF42-A479-CB19D54A0749}"/>
                    </a:ext>
                  </a:extLst>
                </p:cNvPr>
                <p:cNvSpPr/>
                <p:nvPr/>
              </p:nvSpPr>
              <p:spPr>
                <a:xfrm>
                  <a:off x="31831336" y="36279080"/>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94" name="Freeform 193">
                  <a:extLst>
                    <a:ext uri="{FF2B5EF4-FFF2-40B4-BE49-F238E27FC236}">
                      <a16:creationId xmlns:a16="http://schemas.microsoft.com/office/drawing/2014/main" id="{A89FF39B-FAAF-D44E-8D78-5CFEAEC5C8A5}"/>
                    </a:ext>
                  </a:extLst>
                </p:cNvPr>
                <p:cNvSpPr/>
                <p:nvPr/>
              </p:nvSpPr>
              <p:spPr>
                <a:xfrm>
                  <a:off x="32428553" y="36279080"/>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95" name="Freeform 194">
                  <a:extLst>
                    <a:ext uri="{FF2B5EF4-FFF2-40B4-BE49-F238E27FC236}">
                      <a16:creationId xmlns:a16="http://schemas.microsoft.com/office/drawing/2014/main" id="{50EDED22-CFA7-7642-A4A3-AA74CD19ACD6}"/>
                    </a:ext>
                  </a:extLst>
                </p:cNvPr>
                <p:cNvSpPr/>
                <p:nvPr/>
              </p:nvSpPr>
              <p:spPr>
                <a:xfrm>
                  <a:off x="32222813" y="36061910"/>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endParaRPr lang="en-US" sz="2520"/>
                </a:p>
              </p:txBody>
            </p:sp>
            <p:sp>
              <p:nvSpPr>
                <p:cNvPr id="196" name="Freeform 195">
                  <a:extLst>
                    <a:ext uri="{FF2B5EF4-FFF2-40B4-BE49-F238E27FC236}">
                      <a16:creationId xmlns:a16="http://schemas.microsoft.com/office/drawing/2014/main" id="{8581AE93-4068-6D40-89F1-70F626AE98D6}"/>
                    </a:ext>
                  </a:extLst>
                </p:cNvPr>
                <p:cNvSpPr/>
                <p:nvPr/>
              </p:nvSpPr>
              <p:spPr>
                <a:xfrm>
                  <a:off x="31860482" y="36061910"/>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endParaRPr lang="en-US" sz="2520"/>
                </a:p>
              </p:txBody>
            </p:sp>
            <p:sp>
              <p:nvSpPr>
                <p:cNvPr id="197" name="Freeform 196">
                  <a:extLst>
                    <a:ext uri="{FF2B5EF4-FFF2-40B4-BE49-F238E27FC236}">
                      <a16:creationId xmlns:a16="http://schemas.microsoft.com/office/drawing/2014/main" id="{703C0E1C-79B5-4B43-984E-3E048C77886A}"/>
                    </a:ext>
                  </a:extLst>
                </p:cNvPr>
                <p:cNvSpPr/>
                <p:nvPr/>
              </p:nvSpPr>
              <p:spPr>
                <a:xfrm>
                  <a:off x="32095178" y="36330515"/>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endParaRPr lang="en-US" sz="2520"/>
                </a:p>
              </p:txBody>
            </p:sp>
          </p:grpSp>
          <p:grpSp>
            <p:nvGrpSpPr>
              <p:cNvPr id="198" name="Graphic 182">
                <a:extLst>
                  <a:ext uri="{FF2B5EF4-FFF2-40B4-BE49-F238E27FC236}">
                    <a16:creationId xmlns:a16="http://schemas.microsoft.com/office/drawing/2014/main" id="{F8C3C00E-526B-7640-AFC4-B2E2C7B533F8}"/>
                  </a:ext>
                </a:extLst>
              </p:cNvPr>
              <p:cNvGrpSpPr/>
              <p:nvPr/>
            </p:nvGrpSpPr>
            <p:grpSpPr>
              <a:xfrm>
                <a:off x="32005643" y="35594232"/>
                <a:ext cx="243840" cy="72390"/>
                <a:chOff x="32005643" y="35594232"/>
                <a:chExt cx="243840" cy="72390"/>
              </a:xfrm>
              <a:noFill/>
            </p:grpSpPr>
            <p:sp>
              <p:nvSpPr>
                <p:cNvPr id="199" name="Freeform 198">
                  <a:extLst>
                    <a:ext uri="{FF2B5EF4-FFF2-40B4-BE49-F238E27FC236}">
                      <a16:creationId xmlns:a16="http://schemas.microsoft.com/office/drawing/2014/main" id="{E51E7AC7-84D3-7B44-8EEE-132BB8A4DFC7}"/>
                    </a:ext>
                  </a:extLst>
                </p:cNvPr>
                <p:cNvSpPr/>
                <p:nvPr/>
              </p:nvSpPr>
              <p:spPr>
                <a:xfrm>
                  <a:off x="32005643" y="35594232"/>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sp>
              <p:nvSpPr>
                <p:cNvPr id="200" name="Freeform 199">
                  <a:extLst>
                    <a:ext uri="{FF2B5EF4-FFF2-40B4-BE49-F238E27FC236}">
                      <a16:creationId xmlns:a16="http://schemas.microsoft.com/office/drawing/2014/main" id="{435D4D8E-6DD8-E54C-8F8D-5A752C8553EC}"/>
                    </a:ext>
                  </a:extLst>
                </p:cNvPr>
                <p:cNvSpPr/>
                <p:nvPr/>
              </p:nvSpPr>
              <p:spPr>
                <a:xfrm>
                  <a:off x="32177093" y="35594232"/>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grpSp>
        </p:grpSp>
        <p:sp>
          <p:nvSpPr>
            <p:cNvPr id="201" name="Freeform 200">
              <a:extLst>
                <a:ext uri="{FF2B5EF4-FFF2-40B4-BE49-F238E27FC236}">
                  <a16:creationId xmlns:a16="http://schemas.microsoft.com/office/drawing/2014/main" id="{D9FE99DF-757D-2D47-A094-CC205330F9C6}"/>
                </a:ext>
              </a:extLst>
            </p:cNvPr>
            <p:cNvSpPr/>
            <p:nvPr/>
          </p:nvSpPr>
          <p:spPr>
            <a:xfrm>
              <a:off x="31923729" y="35444689"/>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endParaRPr lang="en-US" sz="2520"/>
            </a:p>
          </p:txBody>
        </p:sp>
      </p:grpSp>
      <p:grpSp>
        <p:nvGrpSpPr>
          <p:cNvPr id="16" name="Group 15">
            <a:extLst>
              <a:ext uri="{FF2B5EF4-FFF2-40B4-BE49-F238E27FC236}">
                <a16:creationId xmlns:a16="http://schemas.microsoft.com/office/drawing/2014/main" id="{91021196-25FB-1244-ADB0-7BD15F202D10}"/>
              </a:ext>
            </a:extLst>
          </p:cNvPr>
          <p:cNvGrpSpPr/>
          <p:nvPr/>
        </p:nvGrpSpPr>
        <p:grpSpPr>
          <a:xfrm>
            <a:off x="11449374" y="3345545"/>
            <a:ext cx="2274967" cy="2801640"/>
            <a:chOff x="9541145" y="2787954"/>
            <a:chExt cx="1895806" cy="2334700"/>
          </a:xfrm>
        </p:grpSpPr>
        <p:sp>
          <p:nvSpPr>
            <p:cNvPr id="53" name="Text Placeholder 13">
              <a:extLst>
                <a:ext uri="{FF2B5EF4-FFF2-40B4-BE49-F238E27FC236}">
                  <a16:creationId xmlns:a16="http://schemas.microsoft.com/office/drawing/2014/main" id="{521B596B-4A85-9944-9B57-877FD00D1739}"/>
                </a:ext>
              </a:extLst>
            </p:cNvPr>
            <p:cNvSpPr txBox="1">
              <a:spLocks/>
            </p:cNvSpPr>
            <p:nvPr/>
          </p:nvSpPr>
          <p:spPr bwMode="auto">
            <a:xfrm>
              <a:off x="9541145" y="4476323"/>
              <a:ext cx="1895806" cy="646331"/>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520" dirty="0"/>
                <a:t>Federated</a:t>
              </a:r>
              <a:br>
                <a:rPr lang="en-US" sz="2520" dirty="0"/>
              </a:br>
              <a:r>
                <a:rPr lang="en-US" sz="2520" dirty="0"/>
                <a:t>query</a:t>
              </a:r>
            </a:p>
          </p:txBody>
        </p:sp>
        <p:cxnSp>
          <p:nvCxnSpPr>
            <p:cNvPr id="35" name="Straight Connector 34">
              <a:extLst>
                <a:ext uri="{FF2B5EF4-FFF2-40B4-BE49-F238E27FC236}">
                  <a16:creationId xmlns:a16="http://schemas.microsoft.com/office/drawing/2014/main" id="{007EA638-5038-4148-ADB5-32A0D02FAA4E}"/>
                </a:ext>
              </a:extLst>
            </p:cNvPr>
            <p:cNvCxnSpPr>
              <a:cxnSpLocks/>
            </p:cNvCxnSpPr>
            <p:nvPr/>
          </p:nvCxnSpPr>
          <p:spPr>
            <a:xfrm>
              <a:off x="9541145" y="4161639"/>
              <a:ext cx="1895806" cy="9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2" name="Graphic 182">
              <a:extLst>
                <a:ext uri="{FF2B5EF4-FFF2-40B4-BE49-F238E27FC236}">
                  <a16:creationId xmlns:a16="http://schemas.microsoft.com/office/drawing/2014/main" id="{47F9D4FA-B9D8-CA4F-98E7-AC50D2D73495}"/>
                </a:ext>
              </a:extLst>
            </p:cNvPr>
            <p:cNvGrpSpPr/>
            <p:nvPr/>
          </p:nvGrpSpPr>
          <p:grpSpPr>
            <a:xfrm>
              <a:off x="10012322" y="2787954"/>
              <a:ext cx="953452" cy="937260"/>
              <a:chOff x="9939076" y="2890145"/>
              <a:chExt cx="953452" cy="937260"/>
            </a:xfrm>
            <a:gradFill>
              <a:gsLst>
                <a:gs pos="1000">
                  <a:schemeClr val="accent4">
                    <a:lumMod val="50000"/>
                  </a:schemeClr>
                </a:gs>
                <a:gs pos="98000">
                  <a:schemeClr val="accent4">
                    <a:lumMod val="60000"/>
                    <a:lumOff val="40000"/>
                  </a:schemeClr>
                </a:gs>
                <a:gs pos="49000">
                  <a:schemeClr val="accent4"/>
                </a:gs>
              </a:gsLst>
              <a:lin ang="16200000" scaled="1"/>
            </a:gradFill>
          </p:grpSpPr>
          <p:sp>
            <p:nvSpPr>
              <p:cNvPr id="203" name="Freeform 202">
                <a:extLst>
                  <a:ext uri="{FF2B5EF4-FFF2-40B4-BE49-F238E27FC236}">
                    <a16:creationId xmlns:a16="http://schemas.microsoft.com/office/drawing/2014/main" id="{F6EECCE7-CC6B-D646-8143-DA9A67894482}"/>
                  </a:ext>
                </a:extLst>
              </p:cNvPr>
              <p:cNvSpPr/>
              <p:nvPr/>
            </p:nvSpPr>
            <p:spPr>
              <a:xfrm>
                <a:off x="9939076" y="2890145"/>
                <a:ext cx="953452" cy="937260"/>
              </a:xfrm>
              <a:custGeom>
                <a:avLst/>
                <a:gdLst>
                  <a:gd name="connsiteX0" fmla="*/ 925830 w 953452"/>
                  <a:gd name="connsiteY0" fmla="*/ 772478 h 937260"/>
                  <a:gd name="connsiteX1" fmla="*/ 840105 w 953452"/>
                  <a:gd name="connsiteY1" fmla="*/ 686753 h 937260"/>
                  <a:gd name="connsiteX2" fmla="*/ 905828 w 953452"/>
                  <a:gd name="connsiteY2" fmla="*/ 451485 h 937260"/>
                  <a:gd name="connsiteX3" fmla="*/ 456248 w 953452"/>
                  <a:gd name="connsiteY3" fmla="*/ 0 h 937260"/>
                  <a:gd name="connsiteX4" fmla="*/ 45720 w 953452"/>
                  <a:gd name="connsiteY4" fmla="*/ 264795 h 937260"/>
                  <a:gd name="connsiteX5" fmla="*/ 76200 w 953452"/>
                  <a:gd name="connsiteY5" fmla="*/ 279083 h 937260"/>
                  <a:gd name="connsiteX6" fmla="*/ 456248 w 953452"/>
                  <a:gd name="connsiteY6" fmla="*/ 32385 h 937260"/>
                  <a:gd name="connsiteX7" fmla="*/ 872490 w 953452"/>
                  <a:gd name="connsiteY7" fmla="*/ 450533 h 937260"/>
                  <a:gd name="connsiteX8" fmla="*/ 815340 w 953452"/>
                  <a:gd name="connsiteY8" fmla="*/ 661988 h 937260"/>
                  <a:gd name="connsiteX9" fmla="*/ 742950 w 953452"/>
                  <a:gd name="connsiteY9" fmla="*/ 589598 h 937260"/>
                  <a:gd name="connsiteX10" fmla="*/ 775335 w 953452"/>
                  <a:gd name="connsiteY10" fmla="*/ 450533 h 937260"/>
                  <a:gd name="connsiteX11" fmla="*/ 461010 w 953452"/>
                  <a:gd name="connsiteY11" fmla="*/ 136208 h 937260"/>
                  <a:gd name="connsiteX12" fmla="*/ 165735 w 953452"/>
                  <a:gd name="connsiteY12" fmla="*/ 341948 h 937260"/>
                  <a:gd name="connsiteX13" fmla="*/ 32385 w 953452"/>
                  <a:gd name="connsiteY13" fmla="*/ 341948 h 937260"/>
                  <a:gd name="connsiteX14" fmla="*/ 32385 w 953452"/>
                  <a:gd name="connsiteY14" fmla="*/ 375285 h 937260"/>
                  <a:gd name="connsiteX15" fmla="*/ 155258 w 953452"/>
                  <a:gd name="connsiteY15" fmla="*/ 375285 h 937260"/>
                  <a:gd name="connsiteX16" fmla="*/ 146685 w 953452"/>
                  <a:gd name="connsiteY16" fmla="*/ 438150 h 937260"/>
                  <a:gd name="connsiteX17" fmla="*/ 0 w 953452"/>
                  <a:gd name="connsiteY17" fmla="*/ 438150 h 937260"/>
                  <a:gd name="connsiteX18" fmla="*/ 0 w 953452"/>
                  <a:gd name="connsiteY18" fmla="*/ 471488 h 937260"/>
                  <a:gd name="connsiteX19" fmla="*/ 148590 w 953452"/>
                  <a:gd name="connsiteY19" fmla="*/ 471488 h 937260"/>
                  <a:gd name="connsiteX20" fmla="*/ 160973 w 953452"/>
                  <a:gd name="connsiteY20" fmla="*/ 541020 h 937260"/>
                  <a:gd name="connsiteX21" fmla="*/ 34290 w 953452"/>
                  <a:gd name="connsiteY21" fmla="*/ 541020 h 937260"/>
                  <a:gd name="connsiteX22" fmla="*/ 34290 w 953452"/>
                  <a:gd name="connsiteY22" fmla="*/ 574358 h 937260"/>
                  <a:gd name="connsiteX23" fmla="*/ 172403 w 953452"/>
                  <a:gd name="connsiteY23" fmla="*/ 574358 h 937260"/>
                  <a:gd name="connsiteX24" fmla="*/ 461963 w 953452"/>
                  <a:gd name="connsiteY24" fmla="*/ 765810 h 937260"/>
                  <a:gd name="connsiteX25" fmla="*/ 608648 w 953452"/>
                  <a:gd name="connsiteY25" fmla="*/ 729615 h 937260"/>
                  <a:gd name="connsiteX26" fmla="*/ 684848 w 953452"/>
                  <a:gd name="connsiteY26" fmla="*/ 804863 h 937260"/>
                  <a:gd name="connsiteX27" fmla="*/ 461963 w 953452"/>
                  <a:gd name="connsiteY27" fmla="*/ 869633 h 937260"/>
                  <a:gd name="connsiteX28" fmla="*/ 96203 w 953452"/>
                  <a:gd name="connsiteY28" fmla="*/ 652463 h 937260"/>
                  <a:gd name="connsiteX29" fmla="*/ 66675 w 953452"/>
                  <a:gd name="connsiteY29" fmla="*/ 668655 h 937260"/>
                  <a:gd name="connsiteX30" fmla="*/ 461963 w 953452"/>
                  <a:gd name="connsiteY30" fmla="*/ 902970 h 937260"/>
                  <a:gd name="connsiteX31" fmla="*/ 708660 w 953452"/>
                  <a:gd name="connsiteY31" fmla="*/ 828675 h 937260"/>
                  <a:gd name="connsiteX32" fmla="*/ 789623 w 953452"/>
                  <a:gd name="connsiteY32" fmla="*/ 908685 h 937260"/>
                  <a:gd name="connsiteX33" fmla="*/ 857250 w 953452"/>
                  <a:gd name="connsiteY33" fmla="*/ 937260 h 937260"/>
                  <a:gd name="connsiteX34" fmla="*/ 924878 w 953452"/>
                  <a:gd name="connsiteY34" fmla="*/ 908685 h 937260"/>
                  <a:gd name="connsiteX35" fmla="*/ 953453 w 953452"/>
                  <a:gd name="connsiteY35" fmla="*/ 841058 h 937260"/>
                  <a:gd name="connsiteX36" fmla="*/ 925830 w 953452"/>
                  <a:gd name="connsiteY36" fmla="*/ 772478 h 937260"/>
                  <a:gd name="connsiteX37" fmla="*/ 180975 w 953452"/>
                  <a:gd name="connsiteY37" fmla="*/ 450533 h 937260"/>
                  <a:gd name="connsiteX38" fmla="*/ 461963 w 953452"/>
                  <a:gd name="connsiteY38" fmla="*/ 169545 h 937260"/>
                  <a:gd name="connsiteX39" fmla="*/ 742950 w 953452"/>
                  <a:gd name="connsiteY39" fmla="*/ 450533 h 937260"/>
                  <a:gd name="connsiteX40" fmla="*/ 461963 w 953452"/>
                  <a:gd name="connsiteY40" fmla="*/ 731520 h 937260"/>
                  <a:gd name="connsiteX41" fmla="*/ 180975 w 953452"/>
                  <a:gd name="connsiteY41" fmla="*/ 450533 h 937260"/>
                  <a:gd name="connsiteX42" fmla="*/ 902018 w 953452"/>
                  <a:gd name="connsiteY42" fmla="*/ 884873 h 937260"/>
                  <a:gd name="connsiteX43" fmla="*/ 857250 w 953452"/>
                  <a:gd name="connsiteY43" fmla="*/ 902970 h 937260"/>
                  <a:gd name="connsiteX44" fmla="*/ 812483 w 953452"/>
                  <a:gd name="connsiteY44" fmla="*/ 884873 h 937260"/>
                  <a:gd name="connsiteX45" fmla="*/ 638175 w 953452"/>
                  <a:gd name="connsiteY45" fmla="*/ 710565 h 937260"/>
                  <a:gd name="connsiteX46" fmla="*/ 726758 w 953452"/>
                  <a:gd name="connsiteY46" fmla="*/ 620078 h 937260"/>
                  <a:gd name="connsiteX47" fmla="*/ 902970 w 953452"/>
                  <a:gd name="connsiteY47" fmla="*/ 796290 h 937260"/>
                  <a:gd name="connsiteX48" fmla="*/ 921068 w 953452"/>
                  <a:gd name="connsiteY48" fmla="*/ 841058 h 937260"/>
                  <a:gd name="connsiteX49" fmla="*/ 902018 w 953452"/>
                  <a:gd name="connsiteY49" fmla="*/ 884873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53452" h="937260">
                    <a:moveTo>
                      <a:pt x="925830" y="772478"/>
                    </a:moveTo>
                    <a:lnTo>
                      <a:pt x="840105" y="686753"/>
                    </a:lnTo>
                    <a:cubicBezTo>
                      <a:pt x="882968" y="617220"/>
                      <a:pt x="905828" y="536258"/>
                      <a:pt x="905828" y="451485"/>
                    </a:cubicBezTo>
                    <a:cubicBezTo>
                      <a:pt x="905828" y="202883"/>
                      <a:pt x="703898" y="0"/>
                      <a:pt x="456248" y="0"/>
                    </a:cubicBezTo>
                    <a:cubicBezTo>
                      <a:pt x="280035" y="0"/>
                      <a:pt x="119063" y="103822"/>
                      <a:pt x="45720" y="264795"/>
                    </a:cubicBezTo>
                    <a:lnTo>
                      <a:pt x="76200" y="279083"/>
                    </a:lnTo>
                    <a:cubicBezTo>
                      <a:pt x="144780" y="129540"/>
                      <a:pt x="293370" y="32385"/>
                      <a:pt x="456248" y="32385"/>
                    </a:cubicBezTo>
                    <a:cubicBezTo>
                      <a:pt x="685800" y="32385"/>
                      <a:pt x="872490" y="220028"/>
                      <a:pt x="872490" y="450533"/>
                    </a:cubicBezTo>
                    <a:cubicBezTo>
                      <a:pt x="872490" y="526733"/>
                      <a:pt x="852488" y="599123"/>
                      <a:pt x="815340" y="661988"/>
                    </a:cubicBezTo>
                    <a:lnTo>
                      <a:pt x="742950" y="589598"/>
                    </a:lnTo>
                    <a:cubicBezTo>
                      <a:pt x="763905" y="547688"/>
                      <a:pt x="775335" y="500063"/>
                      <a:pt x="775335" y="450533"/>
                    </a:cubicBezTo>
                    <a:cubicBezTo>
                      <a:pt x="775335" y="277178"/>
                      <a:pt x="634365" y="136208"/>
                      <a:pt x="461010" y="136208"/>
                    </a:cubicBezTo>
                    <a:cubicBezTo>
                      <a:pt x="325755" y="136208"/>
                      <a:pt x="210503" y="221933"/>
                      <a:pt x="165735" y="341948"/>
                    </a:cubicBezTo>
                    <a:lnTo>
                      <a:pt x="32385" y="341948"/>
                    </a:lnTo>
                    <a:lnTo>
                      <a:pt x="32385" y="375285"/>
                    </a:lnTo>
                    <a:lnTo>
                      <a:pt x="155258" y="375285"/>
                    </a:lnTo>
                    <a:cubicBezTo>
                      <a:pt x="150495" y="395288"/>
                      <a:pt x="147638" y="416243"/>
                      <a:pt x="146685" y="438150"/>
                    </a:cubicBezTo>
                    <a:lnTo>
                      <a:pt x="0" y="438150"/>
                    </a:lnTo>
                    <a:lnTo>
                      <a:pt x="0" y="471488"/>
                    </a:lnTo>
                    <a:lnTo>
                      <a:pt x="148590" y="471488"/>
                    </a:lnTo>
                    <a:cubicBezTo>
                      <a:pt x="150495" y="495300"/>
                      <a:pt x="154305" y="518160"/>
                      <a:pt x="160973" y="541020"/>
                    </a:cubicBezTo>
                    <a:lnTo>
                      <a:pt x="34290" y="541020"/>
                    </a:lnTo>
                    <a:lnTo>
                      <a:pt x="34290" y="574358"/>
                    </a:lnTo>
                    <a:lnTo>
                      <a:pt x="172403" y="574358"/>
                    </a:lnTo>
                    <a:cubicBezTo>
                      <a:pt x="220028" y="686753"/>
                      <a:pt x="332423" y="765810"/>
                      <a:pt x="461963" y="765810"/>
                    </a:cubicBezTo>
                    <a:cubicBezTo>
                      <a:pt x="515303" y="765810"/>
                      <a:pt x="564833" y="752475"/>
                      <a:pt x="608648" y="729615"/>
                    </a:cubicBezTo>
                    <a:lnTo>
                      <a:pt x="684848" y="804863"/>
                    </a:lnTo>
                    <a:cubicBezTo>
                      <a:pt x="619125" y="846773"/>
                      <a:pt x="541020" y="869633"/>
                      <a:pt x="461963" y="869633"/>
                    </a:cubicBezTo>
                    <a:cubicBezTo>
                      <a:pt x="310515" y="869633"/>
                      <a:pt x="170498" y="786765"/>
                      <a:pt x="96203" y="652463"/>
                    </a:cubicBezTo>
                    <a:lnTo>
                      <a:pt x="66675" y="668655"/>
                    </a:lnTo>
                    <a:cubicBezTo>
                      <a:pt x="146685" y="813435"/>
                      <a:pt x="298133" y="902970"/>
                      <a:pt x="461963" y="902970"/>
                    </a:cubicBezTo>
                    <a:cubicBezTo>
                      <a:pt x="548640" y="902970"/>
                      <a:pt x="636270" y="876300"/>
                      <a:pt x="708660" y="828675"/>
                    </a:cubicBezTo>
                    <a:lnTo>
                      <a:pt x="789623" y="908685"/>
                    </a:lnTo>
                    <a:cubicBezTo>
                      <a:pt x="807720" y="926783"/>
                      <a:pt x="831533" y="937260"/>
                      <a:pt x="857250" y="937260"/>
                    </a:cubicBezTo>
                    <a:cubicBezTo>
                      <a:pt x="882968" y="937260"/>
                      <a:pt x="906780" y="927735"/>
                      <a:pt x="924878" y="908685"/>
                    </a:cubicBezTo>
                    <a:cubicBezTo>
                      <a:pt x="942975" y="890588"/>
                      <a:pt x="953453" y="866775"/>
                      <a:pt x="953453" y="841058"/>
                    </a:cubicBezTo>
                    <a:cubicBezTo>
                      <a:pt x="953453" y="815340"/>
                      <a:pt x="943928" y="790575"/>
                      <a:pt x="925830" y="772478"/>
                    </a:cubicBezTo>
                    <a:close/>
                    <a:moveTo>
                      <a:pt x="180975" y="450533"/>
                    </a:moveTo>
                    <a:cubicBezTo>
                      <a:pt x="180975" y="295275"/>
                      <a:pt x="306705" y="169545"/>
                      <a:pt x="461963" y="169545"/>
                    </a:cubicBezTo>
                    <a:cubicBezTo>
                      <a:pt x="617220" y="169545"/>
                      <a:pt x="742950" y="295275"/>
                      <a:pt x="742950" y="450533"/>
                    </a:cubicBezTo>
                    <a:cubicBezTo>
                      <a:pt x="742950" y="605790"/>
                      <a:pt x="617220" y="731520"/>
                      <a:pt x="461963" y="731520"/>
                    </a:cubicBezTo>
                    <a:cubicBezTo>
                      <a:pt x="306705" y="731520"/>
                      <a:pt x="180975" y="605790"/>
                      <a:pt x="180975" y="450533"/>
                    </a:cubicBezTo>
                    <a:close/>
                    <a:moveTo>
                      <a:pt x="902018" y="884873"/>
                    </a:moveTo>
                    <a:cubicBezTo>
                      <a:pt x="890588" y="896303"/>
                      <a:pt x="874395" y="902970"/>
                      <a:pt x="857250" y="902970"/>
                    </a:cubicBezTo>
                    <a:cubicBezTo>
                      <a:pt x="840105" y="902970"/>
                      <a:pt x="824865" y="896303"/>
                      <a:pt x="812483" y="884873"/>
                    </a:cubicBezTo>
                    <a:lnTo>
                      <a:pt x="638175" y="710565"/>
                    </a:lnTo>
                    <a:cubicBezTo>
                      <a:pt x="673418" y="686753"/>
                      <a:pt x="703898" y="655320"/>
                      <a:pt x="726758" y="620078"/>
                    </a:cubicBezTo>
                    <a:lnTo>
                      <a:pt x="902970" y="796290"/>
                    </a:lnTo>
                    <a:cubicBezTo>
                      <a:pt x="914400" y="807720"/>
                      <a:pt x="921068" y="823913"/>
                      <a:pt x="921068" y="841058"/>
                    </a:cubicBezTo>
                    <a:cubicBezTo>
                      <a:pt x="921068" y="858203"/>
                      <a:pt x="914400" y="872490"/>
                      <a:pt x="902018" y="884873"/>
                    </a:cubicBezTo>
                    <a:close/>
                  </a:path>
                </a:pathLst>
              </a:custGeom>
              <a:grpFill/>
              <a:ln w="9525" cap="flat">
                <a:noFill/>
                <a:prstDash val="solid"/>
                <a:miter/>
              </a:ln>
            </p:spPr>
            <p:txBody>
              <a:bodyPr rtlCol="0" anchor="ctr"/>
              <a:lstStyle/>
              <a:p>
                <a:endParaRPr lang="en-US" sz="2520"/>
              </a:p>
            </p:txBody>
          </p:sp>
          <p:sp>
            <p:nvSpPr>
              <p:cNvPr id="204" name="Freeform 203">
                <a:extLst>
                  <a:ext uri="{FF2B5EF4-FFF2-40B4-BE49-F238E27FC236}">
                    <a16:creationId xmlns:a16="http://schemas.microsoft.com/office/drawing/2014/main" id="{D14F77DB-5178-494B-9B0F-EBC09CCB9A36}"/>
                  </a:ext>
                </a:extLst>
              </p:cNvPr>
              <p:cNvSpPr/>
              <p:nvPr/>
            </p:nvSpPr>
            <p:spPr>
              <a:xfrm>
                <a:off x="10250543" y="3162560"/>
                <a:ext cx="327421" cy="341947"/>
              </a:xfrm>
              <a:custGeom>
                <a:avLst/>
                <a:gdLst>
                  <a:gd name="connsiteX0" fmla="*/ 300037 w 327421"/>
                  <a:gd name="connsiteY0" fmla="*/ 152400 h 341947"/>
                  <a:gd name="connsiteX1" fmla="*/ 311468 w 327421"/>
                  <a:gd name="connsiteY1" fmla="*/ 70485 h 341947"/>
                  <a:gd name="connsiteX2" fmla="*/ 312420 w 327421"/>
                  <a:gd name="connsiteY2" fmla="*/ 65723 h 341947"/>
                  <a:gd name="connsiteX3" fmla="*/ 312420 w 327421"/>
                  <a:gd name="connsiteY3" fmla="*/ 63818 h 341947"/>
                  <a:gd name="connsiteX4" fmla="*/ 156210 w 327421"/>
                  <a:gd name="connsiteY4" fmla="*/ 0 h 341947"/>
                  <a:gd name="connsiteX5" fmla="*/ 0 w 327421"/>
                  <a:gd name="connsiteY5" fmla="*/ 63818 h 341947"/>
                  <a:gd name="connsiteX6" fmla="*/ 0 w 327421"/>
                  <a:gd name="connsiteY6" fmla="*/ 65723 h 341947"/>
                  <a:gd name="connsiteX7" fmla="*/ 31432 w 327421"/>
                  <a:gd name="connsiteY7" fmla="*/ 292417 h 341947"/>
                  <a:gd name="connsiteX8" fmla="*/ 156210 w 327421"/>
                  <a:gd name="connsiteY8" fmla="*/ 341948 h 341947"/>
                  <a:gd name="connsiteX9" fmla="*/ 280035 w 327421"/>
                  <a:gd name="connsiteY9" fmla="*/ 292417 h 341947"/>
                  <a:gd name="connsiteX10" fmla="*/ 290512 w 327421"/>
                  <a:gd name="connsiteY10" fmla="*/ 217170 h 341947"/>
                  <a:gd name="connsiteX11" fmla="*/ 320993 w 327421"/>
                  <a:gd name="connsiteY11" fmla="*/ 206693 h 341947"/>
                  <a:gd name="connsiteX12" fmla="*/ 326708 w 327421"/>
                  <a:gd name="connsiteY12" fmla="*/ 183833 h 341947"/>
                  <a:gd name="connsiteX13" fmla="*/ 300037 w 327421"/>
                  <a:gd name="connsiteY13" fmla="*/ 152400 h 341947"/>
                  <a:gd name="connsiteX14" fmla="*/ 247650 w 327421"/>
                  <a:gd name="connsiteY14" fmla="*/ 289560 h 341947"/>
                  <a:gd name="connsiteX15" fmla="*/ 214313 w 327421"/>
                  <a:gd name="connsiteY15" fmla="*/ 302895 h 341947"/>
                  <a:gd name="connsiteX16" fmla="*/ 213360 w 327421"/>
                  <a:gd name="connsiteY16" fmla="*/ 302895 h 341947"/>
                  <a:gd name="connsiteX17" fmla="*/ 207645 w 327421"/>
                  <a:gd name="connsiteY17" fmla="*/ 303848 h 341947"/>
                  <a:gd name="connsiteX18" fmla="*/ 205740 w 327421"/>
                  <a:gd name="connsiteY18" fmla="*/ 303848 h 341947"/>
                  <a:gd name="connsiteX19" fmla="*/ 200025 w 327421"/>
                  <a:gd name="connsiteY19" fmla="*/ 304800 h 341947"/>
                  <a:gd name="connsiteX20" fmla="*/ 198120 w 327421"/>
                  <a:gd name="connsiteY20" fmla="*/ 304800 h 341947"/>
                  <a:gd name="connsiteX21" fmla="*/ 192405 w 327421"/>
                  <a:gd name="connsiteY21" fmla="*/ 305753 h 341947"/>
                  <a:gd name="connsiteX22" fmla="*/ 191452 w 327421"/>
                  <a:gd name="connsiteY22" fmla="*/ 305753 h 341947"/>
                  <a:gd name="connsiteX23" fmla="*/ 183833 w 327421"/>
                  <a:gd name="connsiteY23" fmla="*/ 306705 h 341947"/>
                  <a:gd name="connsiteX24" fmla="*/ 182880 w 327421"/>
                  <a:gd name="connsiteY24" fmla="*/ 306705 h 341947"/>
                  <a:gd name="connsiteX25" fmla="*/ 175260 w 327421"/>
                  <a:gd name="connsiteY25" fmla="*/ 307658 h 341947"/>
                  <a:gd name="connsiteX26" fmla="*/ 156210 w 327421"/>
                  <a:gd name="connsiteY26" fmla="*/ 308610 h 341947"/>
                  <a:gd name="connsiteX27" fmla="*/ 143827 w 327421"/>
                  <a:gd name="connsiteY27" fmla="*/ 308610 h 341947"/>
                  <a:gd name="connsiteX28" fmla="*/ 74295 w 327421"/>
                  <a:gd name="connsiteY28" fmla="*/ 296228 h 341947"/>
                  <a:gd name="connsiteX29" fmla="*/ 74295 w 327421"/>
                  <a:gd name="connsiteY29" fmla="*/ 296228 h 341947"/>
                  <a:gd name="connsiteX30" fmla="*/ 71438 w 327421"/>
                  <a:gd name="connsiteY30" fmla="*/ 294323 h 341947"/>
                  <a:gd name="connsiteX31" fmla="*/ 70485 w 327421"/>
                  <a:gd name="connsiteY31" fmla="*/ 293370 h 341947"/>
                  <a:gd name="connsiteX32" fmla="*/ 68580 w 327421"/>
                  <a:gd name="connsiteY32" fmla="*/ 292417 h 341947"/>
                  <a:gd name="connsiteX33" fmla="*/ 67627 w 327421"/>
                  <a:gd name="connsiteY33" fmla="*/ 291465 h 341947"/>
                  <a:gd name="connsiteX34" fmla="*/ 66675 w 327421"/>
                  <a:gd name="connsiteY34" fmla="*/ 290513 h 341947"/>
                  <a:gd name="connsiteX35" fmla="*/ 65722 w 327421"/>
                  <a:gd name="connsiteY35" fmla="*/ 289560 h 341947"/>
                  <a:gd name="connsiteX36" fmla="*/ 65722 w 327421"/>
                  <a:gd name="connsiteY36" fmla="*/ 288608 h 341947"/>
                  <a:gd name="connsiteX37" fmla="*/ 65722 w 327421"/>
                  <a:gd name="connsiteY37" fmla="*/ 288608 h 341947"/>
                  <a:gd name="connsiteX38" fmla="*/ 65722 w 327421"/>
                  <a:gd name="connsiteY38" fmla="*/ 287655 h 341947"/>
                  <a:gd name="connsiteX39" fmla="*/ 40957 w 327421"/>
                  <a:gd name="connsiteY39" fmla="*/ 105727 h 341947"/>
                  <a:gd name="connsiteX40" fmla="*/ 132397 w 327421"/>
                  <a:gd name="connsiteY40" fmla="*/ 125730 h 341947"/>
                  <a:gd name="connsiteX41" fmla="*/ 126682 w 327421"/>
                  <a:gd name="connsiteY41" fmla="*/ 142875 h 341947"/>
                  <a:gd name="connsiteX42" fmla="*/ 156210 w 327421"/>
                  <a:gd name="connsiteY42" fmla="*/ 172402 h 341947"/>
                  <a:gd name="connsiteX43" fmla="*/ 164783 w 327421"/>
                  <a:gd name="connsiteY43" fmla="*/ 171450 h 341947"/>
                  <a:gd name="connsiteX44" fmla="*/ 259080 w 327421"/>
                  <a:gd name="connsiteY44" fmla="*/ 209550 h 341947"/>
                  <a:gd name="connsiteX45" fmla="*/ 247650 w 327421"/>
                  <a:gd name="connsiteY45" fmla="*/ 288608 h 341947"/>
                  <a:gd name="connsiteX46" fmla="*/ 247650 w 327421"/>
                  <a:gd name="connsiteY46" fmla="*/ 289560 h 341947"/>
                  <a:gd name="connsiteX47" fmla="*/ 182880 w 327421"/>
                  <a:gd name="connsiteY47" fmla="*/ 132398 h 341947"/>
                  <a:gd name="connsiteX48" fmla="*/ 180022 w 327421"/>
                  <a:gd name="connsiteY48" fmla="*/ 126682 h 341947"/>
                  <a:gd name="connsiteX49" fmla="*/ 272415 w 327421"/>
                  <a:gd name="connsiteY49" fmla="*/ 106680 h 341947"/>
                  <a:gd name="connsiteX50" fmla="*/ 263843 w 327421"/>
                  <a:gd name="connsiteY50" fmla="*/ 164783 h 341947"/>
                  <a:gd name="connsiteX51" fmla="*/ 182880 w 327421"/>
                  <a:gd name="connsiteY51" fmla="*/ 132398 h 341947"/>
                  <a:gd name="connsiteX52" fmla="*/ 278130 w 327421"/>
                  <a:gd name="connsiteY52" fmla="*/ 68580 h 341947"/>
                  <a:gd name="connsiteX53" fmla="*/ 156210 w 327421"/>
                  <a:gd name="connsiteY53" fmla="*/ 94298 h 341947"/>
                  <a:gd name="connsiteX54" fmla="*/ 34290 w 327421"/>
                  <a:gd name="connsiteY54" fmla="*/ 68580 h 341947"/>
                  <a:gd name="connsiteX55" fmla="*/ 34290 w 327421"/>
                  <a:gd name="connsiteY55" fmla="*/ 65723 h 341947"/>
                  <a:gd name="connsiteX56" fmla="*/ 157163 w 327421"/>
                  <a:gd name="connsiteY56" fmla="*/ 35243 h 341947"/>
                  <a:gd name="connsiteX57" fmla="*/ 280035 w 327421"/>
                  <a:gd name="connsiteY57" fmla="*/ 65723 h 341947"/>
                  <a:gd name="connsiteX58" fmla="*/ 278130 w 327421"/>
                  <a:gd name="connsiteY58" fmla="*/ 68580 h 34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27421" h="341947">
                    <a:moveTo>
                      <a:pt x="300037" y="152400"/>
                    </a:moveTo>
                    <a:lnTo>
                      <a:pt x="311468" y="70485"/>
                    </a:lnTo>
                    <a:lnTo>
                      <a:pt x="312420" y="65723"/>
                    </a:lnTo>
                    <a:cubicBezTo>
                      <a:pt x="312420" y="64770"/>
                      <a:pt x="312420" y="64770"/>
                      <a:pt x="312420" y="63818"/>
                    </a:cubicBezTo>
                    <a:cubicBezTo>
                      <a:pt x="312420" y="28575"/>
                      <a:pt x="241935" y="0"/>
                      <a:pt x="156210" y="0"/>
                    </a:cubicBezTo>
                    <a:cubicBezTo>
                      <a:pt x="70485" y="0"/>
                      <a:pt x="0" y="28575"/>
                      <a:pt x="0" y="63818"/>
                    </a:cubicBezTo>
                    <a:cubicBezTo>
                      <a:pt x="0" y="64770"/>
                      <a:pt x="0" y="64770"/>
                      <a:pt x="0" y="65723"/>
                    </a:cubicBezTo>
                    <a:lnTo>
                      <a:pt x="31432" y="292417"/>
                    </a:lnTo>
                    <a:cubicBezTo>
                      <a:pt x="34290" y="339090"/>
                      <a:pt x="136208" y="341948"/>
                      <a:pt x="156210" y="341948"/>
                    </a:cubicBezTo>
                    <a:cubicBezTo>
                      <a:pt x="176213" y="341948"/>
                      <a:pt x="277178" y="339090"/>
                      <a:pt x="280035" y="292417"/>
                    </a:cubicBezTo>
                    <a:lnTo>
                      <a:pt x="290512" y="217170"/>
                    </a:lnTo>
                    <a:cubicBezTo>
                      <a:pt x="303847" y="218123"/>
                      <a:pt x="314325" y="214313"/>
                      <a:pt x="320993" y="206693"/>
                    </a:cubicBezTo>
                    <a:cubicBezTo>
                      <a:pt x="326708" y="200025"/>
                      <a:pt x="328612" y="192405"/>
                      <a:pt x="326708" y="183833"/>
                    </a:cubicBezTo>
                    <a:cubicBezTo>
                      <a:pt x="324803" y="172402"/>
                      <a:pt x="317183" y="162877"/>
                      <a:pt x="300037" y="152400"/>
                    </a:cubicBezTo>
                    <a:close/>
                    <a:moveTo>
                      <a:pt x="247650" y="289560"/>
                    </a:moveTo>
                    <a:cubicBezTo>
                      <a:pt x="244793" y="293370"/>
                      <a:pt x="233363" y="299085"/>
                      <a:pt x="214313" y="302895"/>
                    </a:cubicBezTo>
                    <a:cubicBezTo>
                      <a:pt x="214313" y="302895"/>
                      <a:pt x="213360" y="302895"/>
                      <a:pt x="213360" y="302895"/>
                    </a:cubicBezTo>
                    <a:cubicBezTo>
                      <a:pt x="211455" y="302895"/>
                      <a:pt x="209550" y="303848"/>
                      <a:pt x="207645" y="303848"/>
                    </a:cubicBezTo>
                    <a:cubicBezTo>
                      <a:pt x="206693" y="303848"/>
                      <a:pt x="206693" y="303848"/>
                      <a:pt x="205740" y="303848"/>
                    </a:cubicBezTo>
                    <a:cubicBezTo>
                      <a:pt x="203835" y="303848"/>
                      <a:pt x="201930" y="304800"/>
                      <a:pt x="200025" y="304800"/>
                    </a:cubicBezTo>
                    <a:cubicBezTo>
                      <a:pt x="199072" y="304800"/>
                      <a:pt x="199072" y="304800"/>
                      <a:pt x="198120" y="304800"/>
                    </a:cubicBezTo>
                    <a:cubicBezTo>
                      <a:pt x="196215" y="304800"/>
                      <a:pt x="194310" y="305753"/>
                      <a:pt x="192405" y="305753"/>
                    </a:cubicBezTo>
                    <a:cubicBezTo>
                      <a:pt x="192405" y="305753"/>
                      <a:pt x="191452" y="305753"/>
                      <a:pt x="191452" y="305753"/>
                    </a:cubicBezTo>
                    <a:cubicBezTo>
                      <a:pt x="189547" y="305753"/>
                      <a:pt x="186690" y="306705"/>
                      <a:pt x="183833" y="306705"/>
                    </a:cubicBezTo>
                    <a:cubicBezTo>
                      <a:pt x="183833" y="306705"/>
                      <a:pt x="182880" y="306705"/>
                      <a:pt x="182880" y="306705"/>
                    </a:cubicBezTo>
                    <a:cubicBezTo>
                      <a:pt x="180022" y="306705"/>
                      <a:pt x="178118" y="306705"/>
                      <a:pt x="175260" y="307658"/>
                    </a:cubicBezTo>
                    <a:cubicBezTo>
                      <a:pt x="169545" y="307658"/>
                      <a:pt x="162877" y="308610"/>
                      <a:pt x="156210" y="308610"/>
                    </a:cubicBezTo>
                    <a:cubicBezTo>
                      <a:pt x="151447" y="308610"/>
                      <a:pt x="147638" y="308610"/>
                      <a:pt x="143827" y="308610"/>
                    </a:cubicBezTo>
                    <a:cubicBezTo>
                      <a:pt x="113347" y="307658"/>
                      <a:pt x="87630" y="301942"/>
                      <a:pt x="74295" y="296228"/>
                    </a:cubicBezTo>
                    <a:cubicBezTo>
                      <a:pt x="74295" y="296228"/>
                      <a:pt x="74295" y="296228"/>
                      <a:pt x="74295" y="296228"/>
                    </a:cubicBezTo>
                    <a:cubicBezTo>
                      <a:pt x="73343" y="295275"/>
                      <a:pt x="72390" y="295275"/>
                      <a:pt x="71438" y="294323"/>
                    </a:cubicBezTo>
                    <a:cubicBezTo>
                      <a:pt x="71438" y="294323"/>
                      <a:pt x="70485" y="294323"/>
                      <a:pt x="70485" y="293370"/>
                    </a:cubicBezTo>
                    <a:cubicBezTo>
                      <a:pt x="69532" y="293370"/>
                      <a:pt x="69532" y="292417"/>
                      <a:pt x="68580" y="292417"/>
                    </a:cubicBezTo>
                    <a:cubicBezTo>
                      <a:pt x="68580" y="292417"/>
                      <a:pt x="67627" y="291465"/>
                      <a:pt x="67627" y="291465"/>
                    </a:cubicBezTo>
                    <a:cubicBezTo>
                      <a:pt x="67627" y="291465"/>
                      <a:pt x="66675" y="291465"/>
                      <a:pt x="66675" y="290513"/>
                    </a:cubicBezTo>
                    <a:cubicBezTo>
                      <a:pt x="66675" y="290513"/>
                      <a:pt x="65722" y="289560"/>
                      <a:pt x="65722" y="289560"/>
                    </a:cubicBezTo>
                    <a:cubicBezTo>
                      <a:pt x="65722" y="289560"/>
                      <a:pt x="65722" y="289560"/>
                      <a:pt x="65722" y="288608"/>
                    </a:cubicBezTo>
                    <a:lnTo>
                      <a:pt x="65722" y="288608"/>
                    </a:lnTo>
                    <a:cubicBezTo>
                      <a:pt x="65722" y="288608"/>
                      <a:pt x="65722" y="287655"/>
                      <a:pt x="65722" y="287655"/>
                    </a:cubicBezTo>
                    <a:lnTo>
                      <a:pt x="40957" y="105727"/>
                    </a:lnTo>
                    <a:cubicBezTo>
                      <a:pt x="66675" y="115252"/>
                      <a:pt x="100965" y="122873"/>
                      <a:pt x="132397" y="125730"/>
                    </a:cubicBezTo>
                    <a:cubicBezTo>
                      <a:pt x="128588" y="130493"/>
                      <a:pt x="126682" y="136208"/>
                      <a:pt x="126682" y="142875"/>
                    </a:cubicBezTo>
                    <a:cubicBezTo>
                      <a:pt x="126682" y="159068"/>
                      <a:pt x="140018" y="172402"/>
                      <a:pt x="156210" y="172402"/>
                    </a:cubicBezTo>
                    <a:cubicBezTo>
                      <a:pt x="159068" y="172402"/>
                      <a:pt x="161925" y="172402"/>
                      <a:pt x="164783" y="171450"/>
                    </a:cubicBezTo>
                    <a:cubicBezTo>
                      <a:pt x="187643" y="181927"/>
                      <a:pt x="228600" y="199073"/>
                      <a:pt x="259080" y="209550"/>
                    </a:cubicBezTo>
                    <a:lnTo>
                      <a:pt x="247650" y="288608"/>
                    </a:lnTo>
                    <a:lnTo>
                      <a:pt x="247650" y="289560"/>
                    </a:lnTo>
                    <a:close/>
                    <a:moveTo>
                      <a:pt x="182880" y="132398"/>
                    </a:moveTo>
                    <a:cubicBezTo>
                      <a:pt x="181927" y="130493"/>
                      <a:pt x="180975" y="128588"/>
                      <a:pt x="180022" y="126682"/>
                    </a:cubicBezTo>
                    <a:cubicBezTo>
                      <a:pt x="212408" y="123825"/>
                      <a:pt x="246697" y="116205"/>
                      <a:pt x="272415" y="106680"/>
                    </a:cubicBezTo>
                    <a:lnTo>
                      <a:pt x="263843" y="164783"/>
                    </a:lnTo>
                    <a:cubicBezTo>
                      <a:pt x="237172" y="155258"/>
                      <a:pt x="202883" y="140970"/>
                      <a:pt x="182880" y="132398"/>
                    </a:cubicBezTo>
                    <a:close/>
                    <a:moveTo>
                      <a:pt x="278130" y="68580"/>
                    </a:moveTo>
                    <a:cubicBezTo>
                      <a:pt x="254318" y="80963"/>
                      <a:pt x="200025" y="94298"/>
                      <a:pt x="156210" y="94298"/>
                    </a:cubicBezTo>
                    <a:cubicBezTo>
                      <a:pt x="112395" y="94298"/>
                      <a:pt x="58102" y="80963"/>
                      <a:pt x="34290" y="68580"/>
                    </a:cubicBezTo>
                    <a:lnTo>
                      <a:pt x="34290" y="65723"/>
                    </a:lnTo>
                    <a:cubicBezTo>
                      <a:pt x="40957" y="56198"/>
                      <a:pt x="82868" y="35243"/>
                      <a:pt x="157163" y="35243"/>
                    </a:cubicBezTo>
                    <a:cubicBezTo>
                      <a:pt x="230505" y="35243"/>
                      <a:pt x="273368" y="56198"/>
                      <a:pt x="280035" y="65723"/>
                    </a:cubicBezTo>
                    <a:lnTo>
                      <a:pt x="278130" y="68580"/>
                    </a:lnTo>
                    <a:close/>
                  </a:path>
                </a:pathLst>
              </a:custGeom>
              <a:grpFill/>
              <a:ln w="9525" cap="flat">
                <a:noFill/>
                <a:prstDash val="solid"/>
                <a:miter/>
              </a:ln>
            </p:spPr>
            <p:txBody>
              <a:bodyPr rtlCol="0" anchor="ctr"/>
              <a:lstStyle/>
              <a:p>
                <a:endParaRPr lang="en-US" sz="2520"/>
              </a:p>
            </p:txBody>
          </p:sp>
        </p:grpSp>
      </p:grpSp>
      <p:sp>
        <p:nvSpPr>
          <p:cNvPr id="147" name="Freeform: Shape 1044">
            <a:extLst>
              <a:ext uri="{FF2B5EF4-FFF2-40B4-BE49-F238E27FC236}">
                <a16:creationId xmlns:a16="http://schemas.microsoft.com/office/drawing/2014/main" id="{6BB4F55E-BFBC-4F6C-825F-D44C8407F6F5}"/>
              </a:ext>
            </a:extLst>
          </p:cNvPr>
          <p:cNvSpPr/>
          <p:nvPr/>
        </p:nvSpPr>
        <p:spPr>
          <a:xfrm>
            <a:off x="9407581" y="3248246"/>
            <a:ext cx="1101594" cy="1217168"/>
          </a:xfrm>
          <a:custGeom>
            <a:avLst/>
            <a:gdLst>
              <a:gd name="connsiteX0" fmla="*/ 499825 w 627000"/>
              <a:gd name="connsiteY0" fmla="*/ 427104 h 692782"/>
              <a:gd name="connsiteX1" fmla="*/ 541036 w 627000"/>
              <a:gd name="connsiteY1" fmla="*/ 445521 h 692782"/>
              <a:gd name="connsiteX2" fmla="*/ 595329 w 627000"/>
              <a:gd name="connsiteY2" fmla="*/ 392179 h 692782"/>
              <a:gd name="connsiteX3" fmla="*/ 595329 w 627000"/>
              <a:gd name="connsiteY3" fmla="*/ 392179 h 692782"/>
              <a:gd name="connsiteX4" fmla="*/ 569231 w 627000"/>
              <a:gd name="connsiteY4" fmla="*/ 392179 h 692782"/>
              <a:gd name="connsiteX5" fmla="*/ 541036 w 627000"/>
              <a:gd name="connsiteY5" fmla="*/ 420121 h 692782"/>
              <a:gd name="connsiteX6" fmla="*/ 512906 w 627000"/>
              <a:gd name="connsiteY6" fmla="*/ 392179 h 692782"/>
              <a:gd name="connsiteX7" fmla="*/ 486745 w 627000"/>
              <a:gd name="connsiteY7" fmla="*/ 392179 h 692782"/>
              <a:gd name="connsiteX8" fmla="*/ 458613 w 627000"/>
              <a:gd name="connsiteY8" fmla="*/ 420121 h 692782"/>
              <a:gd name="connsiteX9" fmla="*/ 430420 w 627000"/>
              <a:gd name="connsiteY9" fmla="*/ 392179 h 692782"/>
              <a:gd name="connsiteX10" fmla="*/ 404322 w 627000"/>
              <a:gd name="connsiteY10" fmla="*/ 392179 h 692782"/>
              <a:gd name="connsiteX11" fmla="*/ 376127 w 627000"/>
              <a:gd name="connsiteY11" fmla="*/ 420121 h 692782"/>
              <a:gd name="connsiteX12" fmla="*/ 347933 w 627000"/>
              <a:gd name="connsiteY12" fmla="*/ 392179 h 692782"/>
              <a:gd name="connsiteX13" fmla="*/ 321836 w 627000"/>
              <a:gd name="connsiteY13" fmla="*/ 392179 h 692782"/>
              <a:gd name="connsiteX14" fmla="*/ 293641 w 627000"/>
              <a:gd name="connsiteY14" fmla="*/ 420121 h 692782"/>
              <a:gd name="connsiteX15" fmla="*/ 293641 w 627000"/>
              <a:gd name="connsiteY15" fmla="*/ 445521 h 692782"/>
              <a:gd name="connsiteX16" fmla="*/ 334916 w 627000"/>
              <a:gd name="connsiteY16" fmla="*/ 427104 h 692782"/>
              <a:gd name="connsiteX17" fmla="*/ 376127 w 627000"/>
              <a:gd name="connsiteY17" fmla="*/ 445521 h 692782"/>
              <a:gd name="connsiteX18" fmla="*/ 417338 w 627000"/>
              <a:gd name="connsiteY18" fmla="*/ 427104 h 692782"/>
              <a:gd name="connsiteX19" fmla="*/ 458613 w 627000"/>
              <a:gd name="connsiteY19" fmla="*/ 445521 h 692782"/>
              <a:gd name="connsiteX20" fmla="*/ 499825 w 627000"/>
              <a:gd name="connsiteY20" fmla="*/ 427104 h 692782"/>
              <a:gd name="connsiteX21" fmla="*/ 488333 w 627000"/>
              <a:gd name="connsiteY21" fmla="*/ 252479 h 692782"/>
              <a:gd name="connsiteX22" fmla="*/ 462233 w 627000"/>
              <a:gd name="connsiteY22" fmla="*/ 252479 h 692782"/>
              <a:gd name="connsiteX23" fmla="*/ 434040 w 627000"/>
              <a:gd name="connsiteY23" fmla="*/ 280421 h 692782"/>
              <a:gd name="connsiteX24" fmla="*/ 405910 w 627000"/>
              <a:gd name="connsiteY24" fmla="*/ 252479 h 692782"/>
              <a:gd name="connsiteX25" fmla="*/ 379747 w 627000"/>
              <a:gd name="connsiteY25" fmla="*/ 252479 h 692782"/>
              <a:gd name="connsiteX26" fmla="*/ 351617 w 627000"/>
              <a:gd name="connsiteY26" fmla="*/ 280421 h 692782"/>
              <a:gd name="connsiteX27" fmla="*/ 323423 w 627000"/>
              <a:gd name="connsiteY27" fmla="*/ 252479 h 692782"/>
              <a:gd name="connsiteX28" fmla="*/ 297324 w 627000"/>
              <a:gd name="connsiteY28" fmla="*/ 252479 h 692782"/>
              <a:gd name="connsiteX29" fmla="*/ 269130 w 627000"/>
              <a:gd name="connsiteY29" fmla="*/ 280421 h 692782"/>
              <a:gd name="connsiteX30" fmla="*/ 269130 w 627000"/>
              <a:gd name="connsiteY30" fmla="*/ 305821 h 692782"/>
              <a:gd name="connsiteX31" fmla="*/ 310342 w 627000"/>
              <a:gd name="connsiteY31" fmla="*/ 286771 h 692782"/>
              <a:gd name="connsiteX32" fmla="*/ 351617 w 627000"/>
              <a:gd name="connsiteY32" fmla="*/ 305821 h 692782"/>
              <a:gd name="connsiteX33" fmla="*/ 392828 w 627000"/>
              <a:gd name="connsiteY33" fmla="*/ 286771 h 692782"/>
              <a:gd name="connsiteX34" fmla="*/ 434040 w 627000"/>
              <a:gd name="connsiteY34" fmla="*/ 305821 h 692782"/>
              <a:gd name="connsiteX35" fmla="*/ 475315 w 627000"/>
              <a:gd name="connsiteY35" fmla="*/ 286771 h 692782"/>
              <a:gd name="connsiteX36" fmla="*/ 516526 w 627000"/>
              <a:gd name="connsiteY36" fmla="*/ 305821 h 692782"/>
              <a:gd name="connsiteX37" fmla="*/ 516526 w 627000"/>
              <a:gd name="connsiteY37" fmla="*/ 280421 h 692782"/>
              <a:gd name="connsiteX38" fmla="*/ 488333 w 627000"/>
              <a:gd name="connsiteY38" fmla="*/ 252479 h 692782"/>
              <a:gd name="connsiteX39" fmla="*/ 281258 w 627000"/>
              <a:gd name="connsiteY39" fmla="*/ 603000 h 692782"/>
              <a:gd name="connsiteX40" fmla="*/ 322470 w 627000"/>
              <a:gd name="connsiteY40" fmla="*/ 583950 h 692782"/>
              <a:gd name="connsiteX41" fmla="*/ 363745 w 627000"/>
              <a:gd name="connsiteY41" fmla="*/ 603000 h 692782"/>
              <a:gd name="connsiteX42" fmla="*/ 404956 w 627000"/>
              <a:gd name="connsiteY42" fmla="*/ 583950 h 692782"/>
              <a:gd name="connsiteX43" fmla="*/ 446168 w 627000"/>
              <a:gd name="connsiteY43" fmla="*/ 603000 h 692782"/>
              <a:gd name="connsiteX44" fmla="*/ 446168 w 627000"/>
              <a:gd name="connsiteY44" fmla="*/ 577600 h 692782"/>
              <a:gd name="connsiteX45" fmla="*/ 418038 w 627000"/>
              <a:gd name="connsiteY45" fmla="*/ 549658 h 692782"/>
              <a:gd name="connsiteX46" fmla="*/ 391875 w 627000"/>
              <a:gd name="connsiteY46" fmla="*/ 549658 h 692782"/>
              <a:gd name="connsiteX47" fmla="*/ 363745 w 627000"/>
              <a:gd name="connsiteY47" fmla="*/ 577600 h 692782"/>
              <a:gd name="connsiteX48" fmla="*/ 335551 w 627000"/>
              <a:gd name="connsiteY48" fmla="*/ 549658 h 692782"/>
              <a:gd name="connsiteX49" fmla="*/ 309452 w 627000"/>
              <a:gd name="connsiteY49" fmla="*/ 549658 h 692782"/>
              <a:gd name="connsiteX50" fmla="*/ 281258 w 627000"/>
              <a:gd name="connsiteY50" fmla="*/ 577600 h 692782"/>
              <a:gd name="connsiteX51" fmla="*/ 253065 w 627000"/>
              <a:gd name="connsiteY51" fmla="*/ 549658 h 692782"/>
              <a:gd name="connsiteX52" fmla="*/ 226966 w 627000"/>
              <a:gd name="connsiteY52" fmla="*/ 549658 h 692782"/>
              <a:gd name="connsiteX53" fmla="*/ 198772 w 627000"/>
              <a:gd name="connsiteY53" fmla="*/ 577600 h 692782"/>
              <a:gd name="connsiteX54" fmla="*/ 198772 w 627000"/>
              <a:gd name="connsiteY54" fmla="*/ 603000 h 692782"/>
              <a:gd name="connsiteX55" fmla="*/ 240047 w 627000"/>
              <a:gd name="connsiteY55" fmla="*/ 583950 h 692782"/>
              <a:gd name="connsiteX56" fmla="*/ 281258 w 627000"/>
              <a:gd name="connsiteY56" fmla="*/ 603000 h 692782"/>
              <a:gd name="connsiteX57" fmla="*/ 95712 w 627000"/>
              <a:gd name="connsiteY57" fmla="*/ 103886 h 692782"/>
              <a:gd name="connsiteX58" fmla="*/ 108793 w 627000"/>
              <a:gd name="connsiteY58" fmla="*/ 103886 h 692782"/>
              <a:gd name="connsiteX59" fmla="*/ 108793 w 627000"/>
              <a:gd name="connsiteY59" fmla="*/ 91186 h 692782"/>
              <a:gd name="connsiteX60" fmla="*/ 95712 w 627000"/>
              <a:gd name="connsiteY60" fmla="*/ 91186 h 692782"/>
              <a:gd name="connsiteX61" fmla="*/ 69612 w 627000"/>
              <a:gd name="connsiteY61" fmla="*/ 116586 h 692782"/>
              <a:gd name="connsiteX62" fmla="*/ 69612 w 627000"/>
              <a:gd name="connsiteY62" fmla="*/ 77854 h 692782"/>
              <a:gd name="connsiteX63" fmla="*/ 82312 w 627000"/>
              <a:gd name="connsiteY63" fmla="*/ 65154 h 692782"/>
              <a:gd name="connsiteX64" fmla="*/ 82694 w 627000"/>
              <a:gd name="connsiteY64" fmla="*/ 65154 h 692782"/>
              <a:gd name="connsiteX65" fmla="*/ 121873 w 627000"/>
              <a:gd name="connsiteY65" fmla="*/ 65154 h 692782"/>
              <a:gd name="connsiteX66" fmla="*/ 134573 w 627000"/>
              <a:gd name="connsiteY66" fmla="*/ 77854 h 692782"/>
              <a:gd name="connsiteX67" fmla="*/ 134573 w 627000"/>
              <a:gd name="connsiteY67" fmla="*/ 116586 h 692782"/>
              <a:gd name="connsiteX68" fmla="*/ 121873 w 627000"/>
              <a:gd name="connsiteY68" fmla="*/ 129286 h 692782"/>
              <a:gd name="connsiteX69" fmla="*/ 82694 w 627000"/>
              <a:gd name="connsiteY69" fmla="*/ 129286 h 692782"/>
              <a:gd name="connsiteX70" fmla="*/ 69612 w 627000"/>
              <a:gd name="connsiteY70" fmla="*/ 117225 h 692782"/>
              <a:gd name="connsiteX71" fmla="*/ 69612 w 627000"/>
              <a:gd name="connsiteY71" fmla="*/ 116586 h 692782"/>
              <a:gd name="connsiteX72" fmla="*/ 174135 w 627000"/>
              <a:gd name="connsiteY72" fmla="*/ 52454 h 692782"/>
              <a:gd name="connsiteX73" fmla="*/ 186835 w 627000"/>
              <a:gd name="connsiteY73" fmla="*/ 52454 h 692782"/>
              <a:gd name="connsiteX74" fmla="*/ 186835 w 627000"/>
              <a:gd name="connsiteY74" fmla="*/ 39754 h 692782"/>
              <a:gd name="connsiteX75" fmla="*/ 174135 w 627000"/>
              <a:gd name="connsiteY75" fmla="*/ 39754 h 692782"/>
              <a:gd name="connsiteX76" fmla="*/ 147972 w 627000"/>
              <a:gd name="connsiteY76" fmla="*/ 65154 h 692782"/>
              <a:gd name="connsiteX77" fmla="*/ 147972 w 627000"/>
              <a:gd name="connsiteY77" fmla="*/ 27054 h 692782"/>
              <a:gd name="connsiteX78" fmla="*/ 160672 w 627000"/>
              <a:gd name="connsiteY78" fmla="*/ 13721 h 692782"/>
              <a:gd name="connsiteX79" fmla="*/ 161053 w 627000"/>
              <a:gd name="connsiteY79" fmla="*/ 14354 h 692782"/>
              <a:gd name="connsiteX80" fmla="*/ 200232 w 627000"/>
              <a:gd name="connsiteY80" fmla="*/ 14354 h 692782"/>
              <a:gd name="connsiteX81" fmla="*/ 213314 w 627000"/>
              <a:gd name="connsiteY81" fmla="*/ 26421 h 692782"/>
              <a:gd name="connsiteX82" fmla="*/ 213314 w 627000"/>
              <a:gd name="connsiteY82" fmla="*/ 27054 h 692782"/>
              <a:gd name="connsiteX83" fmla="*/ 213314 w 627000"/>
              <a:gd name="connsiteY83" fmla="*/ 65154 h 692782"/>
              <a:gd name="connsiteX84" fmla="*/ 200614 w 627000"/>
              <a:gd name="connsiteY84" fmla="*/ 77854 h 692782"/>
              <a:gd name="connsiteX85" fmla="*/ 200232 w 627000"/>
              <a:gd name="connsiteY85" fmla="*/ 77854 h 692782"/>
              <a:gd name="connsiteX86" fmla="*/ 161053 w 627000"/>
              <a:gd name="connsiteY86" fmla="*/ 77854 h 692782"/>
              <a:gd name="connsiteX87" fmla="*/ 147972 w 627000"/>
              <a:gd name="connsiteY87" fmla="*/ 65786 h 692782"/>
              <a:gd name="connsiteX88" fmla="*/ 147972 w 627000"/>
              <a:gd name="connsiteY88" fmla="*/ 65154 h 692782"/>
              <a:gd name="connsiteX89" fmla="*/ 187151 w 627000"/>
              <a:gd name="connsiteY89" fmla="*/ 141986 h 692782"/>
              <a:gd name="connsiteX90" fmla="*/ 200232 w 627000"/>
              <a:gd name="connsiteY90" fmla="*/ 141986 h 692782"/>
              <a:gd name="connsiteX91" fmla="*/ 200232 w 627000"/>
              <a:gd name="connsiteY91" fmla="*/ 129286 h 692782"/>
              <a:gd name="connsiteX92" fmla="*/ 187151 w 627000"/>
              <a:gd name="connsiteY92" fmla="*/ 129286 h 692782"/>
              <a:gd name="connsiteX93" fmla="*/ 213314 w 627000"/>
              <a:gd name="connsiteY93" fmla="*/ 103886 h 692782"/>
              <a:gd name="connsiteX94" fmla="*/ 226014 w 627000"/>
              <a:gd name="connsiteY94" fmla="*/ 116586 h 692782"/>
              <a:gd name="connsiteX95" fmla="*/ 226014 w 627000"/>
              <a:gd name="connsiteY95" fmla="*/ 155325 h 692782"/>
              <a:gd name="connsiteX96" fmla="*/ 213314 w 627000"/>
              <a:gd name="connsiteY96" fmla="*/ 168025 h 692782"/>
              <a:gd name="connsiteX97" fmla="*/ 174135 w 627000"/>
              <a:gd name="connsiteY97" fmla="*/ 168025 h 692782"/>
              <a:gd name="connsiteX98" fmla="*/ 161053 w 627000"/>
              <a:gd name="connsiteY98" fmla="*/ 155325 h 692782"/>
              <a:gd name="connsiteX99" fmla="*/ 161053 w 627000"/>
              <a:gd name="connsiteY99" fmla="*/ 155325 h 692782"/>
              <a:gd name="connsiteX100" fmla="*/ 161053 w 627000"/>
              <a:gd name="connsiteY100" fmla="*/ 116586 h 692782"/>
              <a:gd name="connsiteX101" fmla="*/ 173753 w 627000"/>
              <a:gd name="connsiteY101" fmla="*/ 103886 h 692782"/>
              <a:gd name="connsiteX102" fmla="*/ 174135 w 627000"/>
              <a:gd name="connsiteY102" fmla="*/ 103886 h 692782"/>
              <a:gd name="connsiteX103" fmla="*/ 163466 w 627000"/>
              <a:gd name="connsiteY103" fmla="*/ 207396 h 692782"/>
              <a:gd name="connsiteX104" fmla="*/ 63644 w 627000"/>
              <a:gd name="connsiteY104" fmla="*/ 200407 h 692782"/>
              <a:gd name="connsiteX105" fmla="*/ 146194 w 627000"/>
              <a:gd name="connsiteY105" fmla="*/ 328046 h 692782"/>
              <a:gd name="connsiteX106" fmla="*/ 148226 w 627000"/>
              <a:gd name="connsiteY106" fmla="*/ 335029 h 692782"/>
              <a:gd name="connsiteX107" fmla="*/ 148226 w 627000"/>
              <a:gd name="connsiteY107" fmla="*/ 350904 h 692782"/>
              <a:gd name="connsiteX108" fmla="*/ 174387 w 627000"/>
              <a:gd name="connsiteY108" fmla="*/ 350904 h 692782"/>
              <a:gd name="connsiteX109" fmla="*/ 174387 w 627000"/>
              <a:gd name="connsiteY109" fmla="*/ 334396 h 692782"/>
              <a:gd name="connsiteX110" fmla="*/ 176356 w 627000"/>
              <a:gd name="connsiteY110" fmla="*/ 327407 h 692782"/>
              <a:gd name="connsiteX111" fmla="*/ 262081 w 627000"/>
              <a:gd name="connsiteY111" fmla="*/ 200407 h 692782"/>
              <a:gd name="connsiteX112" fmla="*/ 163720 w 627000"/>
              <a:gd name="connsiteY112" fmla="*/ 207396 h 692782"/>
              <a:gd name="connsiteX113" fmla="*/ 18242 w 627000"/>
              <a:gd name="connsiteY113" fmla="*/ 175007 h 692782"/>
              <a:gd name="connsiteX114" fmla="*/ 18242 w 627000"/>
              <a:gd name="connsiteY114" fmla="*/ 173104 h 692782"/>
              <a:gd name="connsiteX115" fmla="*/ 147972 w 627000"/>
              <a:gd name="connsiteY115" fmla="*/ 138811 h 692782"/>
              <a:gd name="connsiteX116" fmla="*/ 148480 w 627000"/>
              <a:gd name="connsiteY116" fmla="*/ 164211 h 692782"/>
              <a:gd name="connsiteX117" fmla="*/ 58247 w 627000"/>
              <a:gd name="connsiteY117" fmla="*/ 173104 h 692782"/>
              <a:gd name="connsiteX118" fmla="*/ 163720 w 627000"/>
              <a:gd name="connsiteY118" fmla="*/ 181357 h 692782"/>
              <a:gd name="connsiteX119" fmla="*/ 269003 w 627000"/>
              <a:gd name="connsiteY119" fmla="*/ 172471 h 692782"/>
              <a:gd name="connsiteX120" fmla="*/ 240238 w 627000"/>
              <a:gd name="connsiteY120" fmla="*/ 168025 h 692782"/>
              <a:gd name="connsiteX121" fmla="*/ 243413 w 627000"/>
              <a:gd name="connsiteY121" fmla="*/ 142625 h 692782"/>
              <a:gd name="connsiteX122" fmla="*/ 309198 w 627000"/>
              <a:gd name="connsiteY122" fmla="*/ 173104 h 692782"/>
              <a:gd name="connsiteX123" fmla="*/ 303547 w 627000"/>
              <a:gd name="connsiteY123" fmla="*/ 185804 h 692782"/>
              <a:gd name="connsiteX124" fmla="*/ 200487 w 627000"/>
              <a:gd name="connsiteY124" fmla="*/ 338204 h 692782"/>
              <a:gd name="connsiteX125" fmla="*/ 200487 w 627000"/>
              <a:gd name="connsiteY125" fmla="*/ 360429 h 692782"/>
              <a:gd name="connsiteX126" fmla="*/ 192295 w 627000"/>
              <a:gd name="connsiteY126" fmla="*/ 372496 h 692782"/>
              <a:gd name="connsiteX127" fmla="*/ 161878 w 627000"/>
              <a:gd name="connsiteY127" fmla="*/ 378207 h 692782"/>
              <a:gd name="connsiteX128" fmla="*/ 130637 w 627000"/>
              <a:gd name="connsiteY128" fmla="*/ 372496 h 692782"/>
              <a:gd name="connsiteX129" fmla="*/ 122127 w 627000"/>
              <a:gd name="connsiteY129" fmla="*/ 360429 h 692782"/>
              <a:gd name="connsiteX130" fmla="*/ 122127 w 627000"/>
              <a:gd name="connsiteY130" fmla="*/ 338204 h 692782"/>
              <a:gd name="connsiteX131" fmla="*/ 21860 w 627000"/>
              <a:gd name="connsiteY131" fmla="*/ 183261 h 692782"/>
              <a:gd name="connsiteX132" fmla="*/ 21860 w 627000"/>
              <a:gd name="connsiteY132" fmla="*/ 183261 h 692782"/>
              <a:gd name="connsiteX133" fmla="*/ 21860 w 627000"/>
              <a:gd name="connsiteY133" fmla="*/ 183261 h 692782"/>
              <a:gd name="connsiteX134" fmla="*/ 19893 w 627000"/>
              <a:gd name="connsiteY134" fmla="*/ 180086 h 692782"/>
              <a:gd name="connsiteX135" fmla="*/ 19893 w 627000"/>
              <a:gd name="connsiteY135" fmla="*/ 180086 h 692782"/>
              <a:gd name="connsiteX136" fmla="*/ 18496 w 627000"/>
              <a:gd name="connsiteY136" fmla="*/ 175646 h 692782"/>
              <a:gd name="connsiteX137" fmla="*/ 147972 w 627000"/>
              <a:gd name="connsiteY137" fmla="*/ 424561 h 692782"/>
              <a:gd name="connsiteX138" fmla="*/ 147972 w 627000"/>
              <a:gd name="connsiteY138" fmla="*/ 385829 h 692782"/>
              <a:gd name="connsiteX139" fmla="*/ 121873 w 627000"/>
              <a:gd name="connsiteY139" fmla="*/ 385829 h 692782"/>
              <a:gd name="connsiteX140" fmla="*/ 121873 w 627000"/>
              <a:gd name="connsiteY140" fmla="*/ 411229 h 692782"/>
              <a:gd name="connsiteX141" fmla="*/ 95712 w 627000"/>
              <a:gd name="connsiteY141" fmla="*/ 411229 h 692782"/>
              <a:gd name="connsiteX142" fmla="*/ 83900 w 627000"/>
              <a:gd name="connsiteY142" fmla="*/ 418850 h 692782"/>
              <a:gd name="connsiteX143" fmla="*/ 85678 w 627000"/>
              <a:gd name="connsiteY143" fmla="*/ 432182 h 692782"/>
              <a:gd name="connsiteX144" fmla="*/ 151020 w 627000"/>
              <a:gd name="connsiteY144" fmla="*/ 509654 h 692782"/>
              <a:gd name="connsiteX145" fmla="*/ 161053 w 627000"/>
              <a:gd name="connsiteY145" fmla="*/ 514100 h 692782"/>
              <a:gd name="connsiteX146" fmla="*/ 171085 w 627000"/>
              <a:gd name="connsiteY146" fmla="*/ 509654 h 692782"/>
              <a:gd name="connsiteX147" fmla="*/ 236363 w 627000"/>
              <a:gd name="connsiteY147" fmla="*/ 432182 h 692782"/>
              <a:gd name="connsiteX148" fmla="*/ 238142 w 627000"/>
              <a:gd name="connsiteY148" fmla="*/ 418850 h 692782"/>
              <a:gd name="connsiteX149" fmla="*/ 226331 w 627000"/>
              <a:gd name="connsiteY149" fmla="*/ 411229 h 692782"/>
              <a:gd name="connsiteX150" fmla="*/ 200232 w 627000"/>
              <a:gd name="connsiteY150" fmla="*/ 411229 h 692782"/>
              <a:gd name="connsiteX151" fmla="*/ 200232 w 627000"/>
              <a:gd name="connsiteY151" fmla="*/ 385829 h 692782"/>
              <a:gd name="connsiteX152" fmla="*/ 174135 w 627000"/>
              <a:gd name="connsiteY152" fmla="*/ 385829 h 692782"/>
              <a:gd name="connsiteX153" fmla="*/ 174135 w 627000"/>
              <a:gd name="connsiteY153" fmla="*/ 424561 h 692782"/>
              <a:gd name="connsiteX154" fmla="*/ 186835 w 627000"/>
              <a:gd name="connsiteY154" fmla="*/ 437261 h 692782"/>
              <a:gd name="connsiteX155" fmla="*/ 198136 w 627000"/>
              <a:gd name="connsiteY155" fmla="*/ 437261 h 692782"/>
              <a:gd name="connsiteX156" fmla="*/ 160735 w 627000"/>
              <a:gd name="connsiteY156" fmla="*/ 481079 h 692782"/>
              <a:gd name="connsiteX157" fmla="*/ 123271 w 627000"/>
              <a:gd name="connsiteY157" fmla="*/ 437261 h 692782"/>
              <a:gd name="connsiteX158" fmla="*/ 134573 w 627000"/>
              <a:gd name="connsiteY158" fmla="*/ 437261 h 692782"/>
              <a:gd name="connsiteX159" fmla="*/ 147654 w 627000"/>
              <a:gd name="connsiteY159" fmla="*/ 425200 h 692782"/>
              <a:gd name="connsiteX160" fmla="*/ 147654 w 627000"/>
              <a:gd name="connsiteY160" fmla="*/ 424561 h 692782"/>
              <a:gd name="connsiteX161" fmla="*/ 631271 w 627000"/>
              <a:gd name="connsiteY161" fmla="*/ 399161 h 692782"/>
              <a:gd name="connsiteX162" fmla="*/ 317771 w 627000"/>
              <a:gd name="connsiteY162" fmla="*/ 706504 h 692782"/>
              <a:gd name="connsiteX163" fmla="*/ 4272 w 627000"/>
              <a:gd name="connsiteY163" fmla="*/ 399161 h 692782"/>
              <a:gd name="connsiteX164" fmla="*/ 35387 w 627000"/>
              <a:gd name="connsiteY164" fmla="*/ 265179 h 692782"/>
              <a:gd name="connsiteX165" fmla="*/ 58945 w 627000"/>
              <a:gd name="connsiteY165" fmla="*/ 276607 h 692782"/>
              <a:gd name="connsiteX166" fmla="*/ 30433 w 627000"/>
              <a:gd name="connsiteY166" fmla="*/ 399161 h 692782"/>
              <a:gd name="connsiteX167" fmla="*/ 317771 w 627000"/>
              <a:gd name="connsiteY167" fmla="*/ 681104 h 692782"/>
              <a:gd name="connsiteX168" fmla="*/ 605108 w 627000"/>
              <a:gd name="connsiteY168" fmla="*/ 399161 h 692782"/>
              <a:gd name="connsiteX169" fmla="*/ 317771 w 627000"/>
              <a:gd name="connsiteY169" fmla="*/ 117225 h 692782"/>
              <a:gd name="connsiteX170" fmla="*/ 267797 w 627000"/>
              <a:gd name="connsiteY170" fmla="*/ 121032 h 692782"/>
              <a:gd name="connsiteX171" fmla="*/ 263287 w 627000"/>
              <a:gd name="connsiteY171" fmla="*/ 95632 h 692782"/>
              <a:gd name="connsiteX172" fmla="*/ 317771 w 627000"/>
              <a:gd name="connsiteY172" fmla="*/ 91186 h 692782"/>
              <a:gd name="connsiteX173" fmla="*/ 631271 w 627000"/>
              <a:gd name="connsiteY173" fmla="*/ 399161 h 69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627000" h="692782">
                <a:moveTo>
                  <a:pt x="499825" y="427104"/>
                </a:moveTo>
                <a:cubicBezTo>
                  <a:pt x="510240" y="439171"/>
                  <a:pt x="525288" y="445521"/>
                  <a:pt x="541036" y="445521"/>
                </a:cubicBezTo>
                <a:cubicBezTo>
                  <a:pt x="570755" y="446154"/>
                  <a:pt x="595075" y="422025"/>
                  <a:pt x="595329" y="392179"/>
                </a:cubicBezTo>
                <a:cubicBezTo>
                  <a:pt x="595329" y="392179"/>
                  <a:pt x="595329" y="392179"/>
                  <a:pt x="595329" y="392179"/>
                </a:cubicBezTo>
                <a:lnTo>
                  <a:pt x="569231" y="392179"/>
                </a:lnTo>
                <a:cubicBezTo>
                  <a:pt x="569041" y="408054"/>
                  <a:pt x="556468" y="420121"/>
                  <a:pt x="541036" y="420121"/>
                </a:cubicBezTo>
                <a:cubicBezTo>
                  <a:pt x="525606" y="420121"/>
                  <a:pt x="513033" y="408054"/>
                  <a:pt x="512906" y="392179"/>
                </a:cubicBezTo>
                <a:lnTo>
                  <a:pt x="486745" y="392179"/>
                </a:lnTo>
                <a:cubicBezTo>
                  <a:pt x="486618" y="408054"/>
                  <a:pt x="474045" y="420121"/>
                  <a:pt x="458613" y="420121"/>
                </a:cubicBezTo>
                <a:cubicBezTo>
                  <a:pt x="443183" y="420121"/>
                  <a:pt x="430610" y="408054"/>
                  <a:pt x="430420" y="392179"/>
                </a:cubicBezTo>
                <a:lnTo>
                  <a:pt x="404322" y="392179"/>
                </a:lnTo>
                <a:cubicBezTo>
                  <a:pt x="404131" y="408054"/>
                  <a:pt x="391559" y="420121"/>
                  <a:pt x="376127" y="420121"/>
                </a:cubicBezTo>
                <a:cubicBezTo>
                  <a:pt x="360697" y="420121"/>
                  <a:pt x="348124" y="408054"/>
                  <a:pt x="347933" y="392179"/>
                </a:cubicBezTo>
                <a:lnTo>
                  <a:pt x="321836" y="392179"/>
                </a:lnTo>
                <a:cubicBezTo>
                  <a:pt x="321645" y="408054"/>
                  <a:pt x="309072" y="420121"/>
                  <a:pt x="293641" y="420121"/>
                </a:cubicBezTo>
                <a:lnTo>
                  <a:pt x="293641" y="445521"/>
                </a:lnTo>
                <a:cubicBezTo>
                  <a:pt x="309452" y="445521"/>
                  <a:pt x="324502" y="438532"/>
                  <a:pt x="334916" y="427104"/>
                </a:cubicBezTo>
                <a:cubicBezTo>
                  <a:pt x="345330" y="438532"/>
                  <a:pt x="360379" y="445521"/>
                  <a:pt x="376127" y="445521"/>
                </a:cubicBezTo>
                <a:cubicBezTo>
                  <a:pt x="391875" y="445521"/>
                  <a:pt x="406925" y="438532"/>
                  <a:pt x="417338" y="427104"/>
                </a:cubicBezTo>
                <a:cubicBezTo>
                  <a:pt x="427753" y="438532"/>
                  <a:pt x="442802" y="445521"/>
                  <a:pt x="458613" y="445521"/>
                </a:cubicBezTo>
                <a:cubicBezTo>
                  <a:pt x="474361" y="445521"/>
                  <a:pt x="489412" y="438532"/>
                  <a:pt x="499825" y="427104"/>
                </a:cubicBezTo>
                <a:close/>
                <a:moveTo>
                  <a:pt x="488333" y="252479"/>
                </a:moveTo>
                <a:lnTo>
                  <a:pt x="462233" y="252479"/>
                </a:lnTo>
                <a:cubicBezTo>
                  <a:pt x="462043" y="268354"/>
                  <a:pt x="449470" y="280421"/>
                  <a:pt x="434040" y="280421"/>
                </a:cubicBezTo>
                <a:cubicBezTo>
                  <a:pt x="418673" y="280421"/>
                  <a:pt x="406099" y="268354"/>
                  <a:pt x="405910" y="252479"/>
                </a:cubicBezTo>
                <a:lnTo>
                  <a:pt x="379747" y="252479"/>
                </a:lnTo>
                <a:cubicBezTo>
                  <a:pt x="379556" y="268354"/>
                  <a:pt x="366983" y="280421"/>
                  <a:pt x="351617" y="280421"/>
                </a:cubicBezTo>
                <a:cubicBezTo>
                  <a:pt x="336185" y="280421"/>
                  <a:pt x="323612" y="268354"/>
                  <a:pt x="323423" y="252479"/>
                </a:cubicBezTo>
                <a:lnTo>
                  <a:pt x="297324" y="252479"/>
                </a:lnTo>
                <a:cubicBezTo>
                  <a:pt x="297133" y="268354"/>
                  <a:pt x="284560" y="280421"/>
                  <a:pt x="269130" y="280421"/>
                </a:cubicBezTo>
                <a:lnTo>
                  <a:pt x="269130" y="305821"/>
                </a:lnTo>
                <a:cubicBezTo>
                  <a:pt x="284942" y="305821"/>
                  <a:pt x="299991" y="298832"/>
                  <a:pt x="310342" y="286771"/>
                </a:cubicBezTo>
                <a:cubicBezTo>
                  <a:pt x="320755" y="298832"/>
                  <a:pt x="335805" y="305821"/>
                  <a:pt x="351617" y="305821"/>
                </a:cubicBezTo>
                <a:cubicBezTo>
                  <a:pt x="367428" y="305821"/>
                  <a:pt x="382413" y="298832"/>
                  <a:pt x="392828" y="286771"/>
                </a:cubicBezTo>
                <a:cubicBezTo>
                  <a:pt x="403242" y="298832"/>
                  <a:pt x="418228" y="305821"/>
                  <a:pt x="434040" y="305821"/>
                </a:cubicBezTo>
                <a:cubicBezTo>
                  <a:pt x="449851" y="305821"/>
                  <a:pt x="464900" y="298832"/>
                  <a:pt x="475315" y="286771"/>
                </a:cubicBezTo>
                <a:cubicBezTo>
                  <a:pt x="485728" y="298832"/>
                  <a:pt x="500715" y="305821"/>
                  <a:pt x="516526" y="305821"/>
                </a:cubicBezTo>
                <a:lnTo>
                  <a:pt x="516526" y="280421"/>
                </a:lnTo>
                <a:cubicBezTo>
                  <a:pt x="501096" y="280421"/>
                  <a:pt x="488523" y="268354"/>
                  <a:pt x="488333" y="252479"/>
                </a:cubicBezTo>
                <a:close/>
                <a:moveTo>
                  <a:pt x="281258" y="603000"/>
                </a:moveTo>
                <a:cubicBezTo>
                  <a:pt x="297070" y="603000"/>
                  <a:pt x="312056" y="596011"/>
                  <a:pt x="322470" y="583950"/>
                </a:cubicBezTo>
                <a:cubicBezTo>
                  <a:pt x="332885" y="596011"/>
                  <a:pt x="347933" y="603000"/>
                  <a:pt x="363745" y="603000"/>
                </a:cubicBezTo>
                <a:cubicBezTo>
                  <a:pt x="379556" y="603000"/>
                  <a:pt x="394543" y="596011"/>
                  <a:pt x="404956" y="583950"/>
                </a:cubicBezTo>
                <a:cubicBezTo>
                  <a:pt x="415371" y="596011"/>
                  <a:pt x="430356" y="603000"/>
                  <a:pt x="446168" y="603000"/>
                </a:cubicBezTo>
                <a:lnTo>
                  <a:pt x="446168" y="577600"/>
                </a:lnTo>
                <a:cubicBezTo>
                  <a:pt x="430801" y="577600"/>
                  <a:pt x="418228" y="565533"/>
                  <a:pt x="418038" y="549658"/>
                </a:cubicBezTo>
                <a:lnTo>
                  <a:pt x="391875" y="549658"/>
                </a:lnTo>
                <a:cubicBezTo>
                  <a:pt x="391686" y="565533"/>
                  <a:pt x="379111" y="577600"/>
                  <a:pt x="363745" y="577600"/>
                </a:cubicBezTo>
                <a:cubicBezTo>
                  <a:pt x="348315" y="577600"/>
                  <a:pt x="335742" y="565533"/>
                  <a:pt x="335551" y="549658"/>
                </a:cubicBezTo>
                <a:lnTo>
                  <a:pt x="309452" y="549658"/>
                </a:lnTo>
                <a:cubicBezTo>
                  <a:pt x="309261" y="565533"/>
                  <a:pt x="296688" y="577600"/>
                  <a:pt x="281258" y="577600"/>
                </a:cubicBezTo>
                <a:cubicBezTo>
                  <a:pt x="265828" y="577600"/>
                  <a:pt x="253255" y="565533"/>
                  <a:pt x="253065" y="549658"/>
                </a:cubicBezTo>
                <a:lnTo>
                  <a:pt x="226966" y="549658"/>
                </a:lnTo>
                <a:cubicBezTo>
                  <a:pt x="226775" y="565533"/>
                  <a:pt x="214202" y="577600"/>
                  <a:pt x="198772" y="577600"/>
                </a:cubicBezTo>
                <a:lnTo>
                  <a:pt x="198772" y="603000"/>
                </a:lnTo>
                <a:cubicBezTo>
                  <a:pt x="214583" y="603000"/>
                  <a:pt x="229634" y="596011"/>
                  <a:pt x="240047" y="583950"/>
                </a:cubicBezTo>
                <a:cubicBezTo>
                  <a:pt x="250460" y="596011"/>
                  <a:pt x="265447" y="603000"/>
                  <a:pt x="281258" y="603000"/>
                </a:cubicBezTo>
                <a:close/>
                <a:moveTo>
                  <a:pt x="95712" y="103886"/>
                </a:moveTo>
                <a:lnTo>
                  <a:pt x="108793" y="103886"/>
                </a:lnTo>
                <a:lnTo>
                  <a:pt x="108793" y="91186"/>
                </a:lnTo>
                <a:lnTo>
                  <a:pt x="95712" y="91186"/>
                </a:lnTo>
                <a:close/>
                <a:moveTo>
                  <a:pt x="69612" y="116586"/>
                </a:moveTo>
                <a:lnTo>
                  <a:pt x="69612" y="77854"/>
                </a:lnTo>
                <a:cubicBezTo>
                  <a:pt x="69612" y="70871"/>
                  <a:pt x="75265" y="65154"/>
                  <a:pt x="82312" y="65154"/>
                </a:cubicBezTo>
                <a:cubicBezTo>
                  <a:pt x="82439" y="65154"/>
                  <a:pt x="82567" y="65154"/>
                  <a:pt x="82694" y="65154"/>
                </a:cubicBezTo>
                <a:lnTo>
                  <a:pt x="121873" y="65154"/>
                </a:lnTo>
                <a:cubicBezTo>
                  <a:pt x="128858" y="65154"/>
                  <a:pt x="134573" y="70871"/>
                  <a:pt x="134573" y="77854"/>
                </a:cubicBezTo>
                <a:lnTo>
                  <a:pt x="134573" y="116586"/>
                </a:lnTo>
                <a:cubicBezTo>
                  <a:pt x="134573" y="123575"/>
                  <a:pt x="128858" y="129286"/>
                  <a:pt x="121873" y="129286"/>
                </a:cubicBezTo>
                <a:lnTo>
                  <a:pt x="82694" y="129286"/>
                </a:lnTo>
                <a:cubicBezTo>
                  <a:pt x="75710" y="129286"/>
                  <a:pt x="69803" y="124207"/>
                  <a:pt x="69612" y="117225"/>
                </a:cubicBezTo>
                <a:cubicBezTo>
                  <a:pt x="69612" y="116586"/>
                  <a:pt x="69612" y="116586"/>
                  <a:pt x="69612" y="116586"/>
                </a:cubicBezTo>
                <a:close/>
                <a:moveTo>
                  <a:pt x="174135" y="52454"/>
                </a:moveTo>
                <a:lnTo>
                  <a:pt x="186835" y="52454"/>
                </a:lnTo>
                <a:lnTo>
                  <a:pt x="186835" y="39754"/>
                </a:lnTo>
                <a:lnTo>
                  <a:pt x="174135" y="39754"/>
                </a:lnTo>
                <a:close/>
                <a:moveTo>
                  <a:pt x="147972" y="65154"/>
                </a:moveTo>
                <a:lnTo>
                  <a:pt x="147972" y="27054"/>
                </a:lnTo>
                <a:cubicBezTo>
                  <a:pt x="147972" y="19432"/>
                  <a:pt x="153623" y="14354"/>
                  <a:pt x="160672" y="13721"/>
                </a:cubicBezTo>
                <a:cubicBezTo>
                  <a:pt x="160799" y="13721"/>
                  <a:pt x="160926" y="13721"/>
                  <a:pt x="161053" y="14354"/>
                </a:cubicBezTo>
                <a:lnTo>
                  <a:pt x="200232" y="14354"/>
                </a:lnTo>
                <a:cubicBezTo>
                  <a:pt x="207218" y="13721"/>
                  <a:pt x="213123" y="19432"/>
                  <a:pt x="213314" y="26421"/>
                </a:cubicBezTo>
                <a:cubicBezTo>
                  <a:pt x="213314" y="26421"/>
                  <a:pt x="213314" y="26421"/>
                  <a:pt x="213314" y="27054"/>
                </a:cubicBezTo>
                <a:lnTo>
                  <a:pt x="213314" y="65154"/>
                </a:lnTo>
                <a:cubicBezTo>
                  <a:pt x="213314" y="72136"/>
                  <a:pt x="207661" y="77854"/>
                  <a:pt x="200614" y="77854"/>
                </a:cubicBezTo>
                <a:cubicBezTo>
                  <a:pt x="200487" y="77854"/>
                  <a:pt x="200359" y="77854"/>
                  <a:pt x="200232" y="77854"/>
                </a:cubicBezTo>
                <a:lnTo>
                  <a:pt x="161053" y="77854"/>
                </a:lnTo>
                <a:cubicBezTo>
                  <a:pt x="154068" y="77854"/>
                  <a:pt x="148163" y="72775"/>
                  <a:pt x="147972" y="65786"/>
                </a:cubicBezTo>
                <a:cubicBezTo>
                  <a:pt x="147972" y="65154"/>
                  <a:pt x="147972" y="65154"/>
                  <a:pt x="147972" y="65154"/>
                </a:cubicBezTo>
                <a:close/>
                <a:moveTo>
                  <a:pt x="187151" y="141986"/>
                </a:moveTo>
                <a:lnTo>
                  <a:pt x="200232" y="141986"/>
                </a:lnTo>
                <a:lnTo>
                  <a:pt x="200232" y="129286"/>
                </a:lnTo>
                <a:lnTo>
                  <a:pt x="187151" y="129286"/>
                </a:lnTo>
                <a:close/>
                <a:moveTo>
                  <a:pt x="213314" y="103886"/>
                </a:moveTo>
                <a:cubicBezTo>
                  <a:pt x="220298" y="103886"/>
                  <a:pt x="226014" y="109604"/>
                  <a:pt x="226014" y="116586"/>
                </a:cubicBezTo>
                <a:lnTo>
                  <a:pt x="226014" y="155325"/>
                </a:lnTo>
                <a:cubicBezTo>
                  <a:pt x="226014" y="162307"/>
                  <a:pt x="220298" y="168025"/>
                  <a:pt x="213314" y="168025"/>
                </a:cubicBezTo>
                <a:lnTo>
                  <a:pt x="174135" y="168025"/>
                </a:lnTo>
                <a:cubicBezTo>
                  <a:pt x="167149" y="168025"/>
                  <a:pt x="161244" y="162307"/>
                  <a:pt x="161053" y="155325"/>
                </a:cubicBezTo>
                <a:cubicBezTo>
                  <a:pt x="161053" y="155325"/>
                  <a:pt x="161053" y="155325"/>
                  <a:pt x="161053" y="155325"/>
                </a:cubicBezTo>
                <a:lnTo>
                  <a:pt x="161053" y="116586"/>
                </a:lnTo>
                <a:cubicBezTo>
                  <a:pt x="161053" y="109604"/>
                  <a:pt x="166704" y="103886"/>
                  <a:pt x="173753" y="103886"/>
                </a:cubicBezTo>
                <a:cubicBezTo>
                  <a:pt x="173880" y="103886"/>
                  <a:pt x="174008" y="103886"/>
                  <a:pt x="174135" y="103886"/>
                </a:cubicBezTo>
                <a:close/>
                <a:moveTo>
                  <a:pt x="163466" y="207396"/>
                </a:moveTo>
                <a:cubicBezTo>
                  <a:pt x="130064" y="207396"/>
                  <a:pt x="96663" y="205486"/>
                  <a:pt x="63644" y="200407"/>
                </a:cubicBezTo>
                <a:lnTo>
                  <a:pt x="146194" y="328046"/>
                </a:lnTo>
                <a:cubicBezTo>
                  <a:pt x="147527" y="329950"/>
                  <a:pt x="148226" y="332486"/>
                  <a:pt x="148226" y="335029"/>
                </a:cubicBezTo>
                <a:lnTo>
                  <a:pt x="148226" y="350904"/>
                </a:lnTo>
                <a:cubicBezTo>
                  <a:pt x="156798" y="352807"/>
                  <a:pt x="165816" y="352807"/>
                  <a:pt x="174387" y="350904"/>
                </a:cubicBezTo>
                <a:lnTo>
                  <a:pt x="174387" y="334396"/>
                </a:lnTo>
                <a:cubicBezTo>
                  <a:pt x="174387" y="331854"/>
                  <a:pt x="175087" y="329950"/>
                  <a:pt x="176356" y="327407"/>
                </a:cubicBezTo>
                <a:lnTo>
                  <a:pt x="262081" y="200407"/>
                </a:lnTo>
                <a:cubicBezTo>
                  <a:pt x="229506" y="205486"/>
                  <a:pt x="196612" y="207396"/>
                  <a:pt x="163720" y="207396"/>
                </a:cubicBezTo>
                <a:close/>
                <a:moveTo>
                  <a:pt x="18242" y="175007"/>
                </a:moveTo>
                <a:cubicBezTo>
                  <a:pt x="18178" y="174375"/>
                  <a:pt x="18178" y="173736"/>
                  <a:pt x="18242" y="173104"/>
                </a:cubicBezTo>
                <a:cubicBezTo>
                  <a:pt x="18242" y="164850"/>
                  <a:pt x="18242" y="141354"/>
                  <a:pt x="147972" y="138811"/>
                </a:cubicBezTo>
                <a:lnTo>
                  <a:pt x="148480" y="164211"/>
                </a:lnTo>
                <a:cubicBezTo>
                  <a:pt x="118191" y="164211"/>
                  <a:pt x="87965" y="166754"/>
                  <a:pt x="58247" y="173104"/>
                </a:cubicBezTo>
                <a:cubicBezTo>
                  <a:pt x="92981" y="179454"/>
                  <a:pt x="128350" y="182629"/>
                  <a:pt x="163720" y="181357"/>
                </a:cubicBezTo>
                <a:cubicBezTo>
                  <a:pt x="199026" y="181996"/>
                  <a:pt x="234333" y="179454"/>
                  <a:pt x="269003" y="172471"/>
                </a:cubicBezTo>
                <a:cubicBezTo>
                  <a:pt x="259478" y="170561"/>
                  <a:pt x="249890" y="169296"/>
                  <a:pt x="240238" y="168025"/>
                </a:cubicBezTo>
                <a:lnTo>
                  <a:pt x="243413" y="142625"/>
                </a:lnTo>
                <a:cubicBezTo>
                  <a:pt x="290148" y="148336"/>
                  <a:pt x="309198" y="157229"/>
                  <a:pt x="309198" y="173104"/>
                </a:cubicBezTo>
                <a:cubicBezTo>
                  <a:pt x="309136" y="177550"/>
                  <a:pt x="307103" y="181996"/>
                  <a:pt x="303547" y="185804"/>
                </a:cubicBezTo>
                <a:lnTo>
                  <a:pt x="200487" y="338204"/>
                </a:lnTo>
                <a:lnTo>
                  <a:pt x="200487" y="360429"/>
                </a:lnTo>
                <a:cubicBezTo>
                  <a:pt x="200487" y="365507"/>
                  <a:pt x="197248" y="370586"/>
                  <a:pt x="192295" y="372496"/>
                </a:cubicBezTo>
                <a:cubicBezTo>
                  <a:pt x="182643" y="376304"/>
                  <a:pt x="172293" y="378207"/>
                  <a:pt x="161878" y="378207"/>
                </a:cubicBezTo>
                <a:cubicBezTo>
                  <a:pt x="151210" y="378207"/>
                  <a:pt x="140606" y="376304"/>
                  <a:pt x="130637" y="372496"/>
                </a:cubicBezTo>
                <a:cubicBezTo>
                  <a:pt x="125556" y="370586"/>
                  <a:pt x="122127" y="366146"/>
                  <a:pt x="122127" y="360429"/>
                </a:cubicBezTo>
                <a:lnTo>
                  <a:pt x="122127" y="338204"/>
                </a:lnTo>
                <a:lnTo>
                  <a:pt x="21860" y="183261"/>
                </a:lnTo>
                <a:lnTo>
                  <a:pt x="21860" y="183261"/>
                </a:lnTo>
                <a:lnTo>
                  <a:pt x="21860" y="183261"/>
                </a:lnTo>
                <a:lnTo>
                  <a:pt x="19893" y="180086"/>
                </a:lnTo>
                <a:lnTo>
                  <a:pt x="19893" y="180086"/>
                </a:lnTo>
                <a:cubicBezTo>
                  <a:pt x="19194" y="178821"/>
                  <a:pt x="18685" y="177550"/>
                  <a:pt x="18496" y="175646"/>
                </a:cubicBezTo>
                <a:close/>
                <a:moveTo>
                  <a:pt x="147972" y="424561"/>
                </a:moveTo>
                <a:lnTo>
                  <a:pt x="147972" y="385829"/>
                </a:lnTo>
                <a:lnTo>
                  <a:pt x="121873" y="385829"/>
                </a:lnTo>
                <a:lnTo>
                  <a:pt x="121873" y="411229"/>
                </a:lnTo>
                <a:lnTo>
                  <a:pt x="95712" y="411229"/>
                </a:lnTo>
                <a:cubicBezTo>
                  <a:pt x="90695" y="411229"/>
                  <a:pt x="86123" y="414404"/>
                  <a:pt x="83900" y="418850"/>
                </a:cubicBezTo>
                <a:cubicBezTo>
                  <a:pt x="81742" y="423296"/>
                  <a:pt x="82439" y="428375"/>
                  <a:pt x="85678" y="432182"/>
                </a:cubicBezTo>
                <a:lnTo>
                  <a:pt x="151020" y="509654"/>
                </a:lnTo>
                <a:cubicBezTo>
                  <a:pt x="153561" y="512196"/>
                  <a:pt x="157179" y="514100"/>
                  <a:pt x="161053" y="514100"/>
                </a:cubicBezTo>
                <a:cubicBezTo>
                  <a:pt x="164926" y="514100"/>
                  <a:pt x="168546" y="512196"/>
                  <a:pt x="171085" y="509654"/>
                </a:cubicBezTo>
                <a:lnTo>
                  <a:pt x="236363" y="432182"/>
                </a:lnTo>
                <a:cubicBezTo>
                  <a:pt x="239602" y="428375"/>
                  <a:pt x="240301" y="423296"/>
                  <a:pt x="238142" y="418850"/>
                </a:cubicBezTo>
                <a:cubicBezTo>
                  <a:pt x="236047" y="414404"/>
                  <a:pt x="231410" y="411229"/>
                  <a:pt x="226331" y="411229"/>
                </a:cubicBezTo>
                <a:lnTo>
                  <a:pt x="200232" y="411229"/>
                </a:lnTo>
                <a:lnTo>
                  <a:pt x="200232" y="385829"/>
                </a:lnTo>
                <a:lnTo>
                  <a:pt x="174135" y="385829"/>
                </a:lnTo>
                <a:lnTo>
                  <a:pt x="174135" y="424561"/>
                </a:lnTo>
                <a:cubicBezTo>
                  <a:pt x="174135" y="431550"/>
                  <a:pt x="179849" y="437261"/>
                  <a:pt x="186835" y="437261"/>
                </a:cubicBezTo>
                <a:lnTo>
                  <a:pt x="198136" y="437261"/>
                </a:lnTo>
                <a:lnTo>
                  <a:pt x="160735" y="481079"/>
                </a:lnTo>
                <a:lnTo>
                  <a:pt x="123271" y="437261"/>
                </a:lnTo>
                <a:lnTo>
                  <a:pt x="134573" y="437261"/>
                </a:lnTo>
                <a:cubicBezTo>
                  <a:pt x="141558" y="437261"/>
                  <a:pt x="147463" y="432182"/>
                  <a:pt x="147654" y="425200"/>
                </a:cubicBezTo>
                <a:cubicBezTo>
                  <a:pt x="147654" y="424561"/>
                  <a:pt x="147654" y="424561"/>
                  <a:pt x="147654" y="424561"/>
                </a:cubicBezTo>
                <a:close/>
                <a:moveTo>
                  <a:pt x="631271" y="399161"/>
                </a:moveTo>
                <a:cubicBezTo>
                  <a:pt x="631271" y="568708"/>
                  <a:pt x="490618" y="706504"/>
                  <a:pt x="317771" y="706504"/>
                </a:cubicBezTo>
                <a:cubicBezTo>
                  <a:pt x="144924" y="706504"/>
                  <a:pt x="4272" y="568708"/>
                  <a:pt x="4272" y="399161"/>
                </a:cubicBezTo>
                <a:cubicBezTo>
                  <a:pt x="4145" y="352807"/>
                  <a:pt x="14813" y="307086"/>
                  <a:pt x="35387" y="265179"/>
                </a:cubicBezTo>
                <a:lnTo>
                  <a:pt x="58945" y="276607"/>
                </a:lnTo>
                <a:cubicBezTo>
                  <a:pt x="40085" y="314707"/>
                  <a:pt x="30306" y="356621"/>
                  <a:pt x="30433" y="399161"/>
                </a:cubicBezTo>
                <a:cubicBezTo>
                  <a:pt x="30433" y="554736"/>
                  <a:pt x="159339" y="681104"/>
                  <a:pt x="317771" y="681104"/>
                </a:cubicBezTo>
                <a:cubicBezTo>
                  <a:pt x="476203" y="681104"/>
                  <a:pt x="605108" y="554736"/>
                  <a:pt x="605108" y="399161"/>
                </a:cubicBezTo>
                <a:cubicBezTo>
                  <a:pt x="605108" y="243586"/>
                  <a:pt x="476203" y="117225"/>
                  <a:pt x="317771" y="117225"/>
                </a:cubicBezTo>
                <a:cubicBezTo>
                  <a:pt x="301008" y="117225"/>
                  <a:pt x="284306" y="118496"/>
                  <a:pt x="267797" y="121032"/>
                </a:cubicBezTo>
                <a:lnTo>
                  <a:pt x="263287" y="95632"/>
                </a:lnTo>
                <a:cubicBezTo>
                  <a:pt x="281258" y="93096"/>
                  <a:pt x="299484" y="91186"/>
                  <a:pt x="317771" y="91186"/>
                </a:cubicBezTo>
                <a:cubicBezTo>
                  <a:pt x="490618" y="91186"/>
                  <a:pt x="631271" y="228982"/>
                  <a:pt x="631271" y="399161"/>
                </a:cubicBezTo>
                <a:close/>
              </a:path>
            </a:pathLst>
          </a:custGeom>
          <a:gradFill>
            <a:gsLst>
              <a:gs pos="2655">
                <a:schemeClr val="accent3">
                  <a:lumMod val="75000"/>
                </a:schemeClr>
              </a:gs>
              <a:gs pos="42000">
                <a:schemeClr val="accent3"/>
              </a:gs>
              <a:gs pos="100000">
                <a:schemeClr val="accent3">
                  <a:lumMod val="20000"/>
                  <a:lumOff val="80000"/>
                </a:schemeClr>
              </a:gs>
            </a:gsLst>
            <a:lin ang="15600000" scaled="0"/>
          </a:gradFill>
          <a:ln w="6342" cap="flat">
            <a:noFill/>
            <a:prstDash val="solid"/>
            <a:miter/>
          </a:ln>
        </p:spPr>
        <p:txBody>
          <a:bodyPr rtlCol="0" anchor="ctr"/>
          <a:lstStyle/>
          <a:p>
            <a:endParaRPr lang="en-US" sz="2520"/>
          </a:p>
        </p:txBody>
      </p:sp>
    </p:spTree>
    <p:extLst>
      <p:ext uri="{BB962C8B-B14F-4D97-AF65-F5344CB8AC3E}">
        <p14:creationId xmlns:p14="http://schemas.microsoft.com/office/powerpoint/2010/main" val="2302019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69">
            <a:extLst>
              <a:ext uri="{FF2B5EF4-FFF2-40B4-BE49-F238E27FC236}">
                <a16:creationId xmlns:a16="http://schemas.microsoft.com/office/drawing/2014/main" id="{3BB52A87-0A28-474D-88E5-226420D5B9B8}"/>
              </a:ext>
            </a:extLst>
          </p:cNvPr>
          <p:cNvSpPr txBox="1">
            <a:spLocks/>
          </p:cNvSpPr>
          <p:nvPr/>
        </p:nvSpPr>
        <p:spPr>
          <a:xfrm>
            <a:off x="320040" y="445772"/>
            <a:ext cx="13990320" cy="769170"/>
          </a:xfrm>
          <a:prstGeom prst="rect">
            <a:avLst/>
          </a:prstGeom>
        </p:spPr>
        <p:txBody>
          <a:bodyPr vert="horz" lIns="109728" tIns="54864" rIns="109728" bIns="54864" rtlCol="0" anchor="t" anchorCtr="0">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defTabSz="1097280" fontAlgn="auto">
              <a:spcAft>
                <a:spcPts val="0"/>
              </a:spcAft>
              <a:defRPr/>
            </a:pPr>
            <a:r>
              <a:rPr lang="en-US" sz="4800" dirty="0">
                <a:solidFill>
                  <a:prstClr val="white"/>
                </a:solidFill>
                <a:latin typeface="Amazon Ember Heavy"/>
              </a:rPr>
              <a:t>AWS Glue: Key Capabilities</a:t>
            </a:r>
          </a:p>
        </p:txBody>
      </p:sp>
      <p:sp>
        <p:nvSpPr>
          <p:cNvPr id="47" name="Title 1">
            <a:extLst>
              <a:ext uri="{FF2B5EF4-FFF2-40B4-BE49-F238E27FC236}">
                <a16:creationId xmlns:a16="http://schemas.microsoft.com/office/drawing/2014/main" id="{99EDB60E-3809-1243-8285-84A569E9635D}"/>
              </a:ext>
            </a:extLst>
          </p:cNvPr>
          <p:cNvSpPr txBox="1">
            <a:spLocks/>
          </p:cNvSpPr>
          <p:nvPr/>
        </p:nvSpPr>
        <p:spPr bwMode="white">
          <a:xfrm>
            <a:off x="3095957" y="1443200"/>
            <a:ext cx="8438482" cy="443198"/>
          </a:xfrm>
          <a:prstGeom prst="rect">
            <a:avLst/>
          </a:prstGeom>
          <a:noFill/>
        </p:spPr>
        <p:txBody>
          <a:bodyPr vert="horz" wrap="square" lIns="0" tIns="0" rIns="0" bIns="0" rtlCol="0" anchor="t" anchorCtr="0">
            <a:spAutoFit/>
          </a:bodyPr>
          <a:lstStyle>
            <a:lvl1pPr algn="l" defTabSz="1096963" rtl="0" eaLnBrk="1" fontAlgn="base" hangingPunct="1">
              <a:lnSpc>
                <a:spcPct val="90000"/>
              </a:lnSpc>
              <a:spcBef>
                <a:spcPct val="0"/>
              </a:spcBef>
              <a:spcAft>
                <a:spcPct val="0"/>
              </a:spcAft>
              <a:defRPr lang="en-US" sz="5400" b="0" i="0" kern="1200" spc="-118" baseline="0">
                <a:ln w="3175">
                  <a:noFill/>
                </a:ln>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2pPr>
            <a:lvl3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3pPr>
            <a:lvl4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4pPr>
            <a:lvl5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5pPr>
            <a:lvl6pPr marL="4572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marL="0" lvl="1" indent="0" algn="ctr" defTabSz="1097280" fontAlgn="auto">
              <a:lnSpc>
                <a:spcPct val="100000"/>
              </a:lnSpc>
              <a:spcBef>
                <a:spcPts val="0"/>
              </a:spcBef>
              <a:spcAft>
                <a:spcPts val="0"/>
              </a:spcAft>
              <a:defRPr/>
            </a:pPr>
            <a:r>
              <a:rPr lang="en-US" altLang="en-US" sz="1440" b="1" cap="all" spc="360" dirty="0">
                <a:solidFill>
                  <a:srgbClr val="FF7846"/>
                </a:solidFill>
                <a:latin typeface="Amazon Ember"/>
              </a:rPr>
              <a:t>Serverless data integration service</a:t>
            </a:r>
          </a:p>
          <a:p>
            <a:pPr marL="0" lvl="1" indent="0" algn="ctr" defTabSz="1097280" fontAlgn="auto">
              <a:lnSpc>
                <a:spcPct val="100000"/>
              </a:lnSpc>
              <a:spcBef>
                <a:spcPts val="0"/>
              </a:spcBef>
              <a:spcAft>
                <a:spcPts val="0"/>
              </a:spcAft>
              <a:defRPr/>
            </a:pPr>
            <a:endParaRPr lang="en-US" altLang="en-US" sz="1440" b="1" cap="all" spc="360" dirty="0">
              <a:solidFill>
                <a:srgbClr val="FF7846"/>
              </a:solidFill>
              <a:latin typeface="Amazon Ember"/>
            </a:endParaRPr>
          </a:p>
        </p:txBody>
      </p:sp>
      <p:grpSp>
        <p:nvGrpSpPr>
          <p:cNvPr id="571" name="Graphic 275">
            <a:extLst>
              <a:ext uri="{FF2B5EF4-FFF2-40B4-BE49-F238E27FC236}">
                <a16:creationId xmlns:a16="http://schemas.microsoft.com/office/drawing/2014/main" id="{9D9C5CFC-BBEE-6D4D-BD51-3CD8375EAB4C}"/>
              </a:ext>
            </a:extLst>
          </p:cNvPr>
          <p:cNvGrpSpPr/>
          <p:nvPr/>
        </p:nvGrpSpPr>
        <p:grpSpPr>
          <a:xfrm>
            <a:off x="32840488" y="43162980"/>
            <a:ext cx="1257820" cy="1835806"/>
            <a:chOff x="27367073" y="35969150"/>
            <a:chExt cx="1048183" cy="1529838"/>
          </a:xfrm>
          <a:noFill/>
        </p:grpSpPr>
        <p:grpSp>
          <p:nvGrpSpPr>
            <p:cNvPr id="572" name="Graphic 275">
              <a:extLst>
                <a:ext uri="{FF2B5EF4-FFF2-40B4-BE49-F238E27FC236}">
                  <a16:creationId xmlns:a16="http://schemas.microsoft.com/office/drawing/2014/main" id="{4AEEBCCF-9784-2F45-982D-5661FD52646E}"/>
                </a:ext>
              </a:extLst>
            </p:cNvPr>
            <p:cNvGrpSpPr/>
            <p:nvPr/>
          </p:nvGrpSpPr>
          <p:grpSpPr>
            <a:xfrm>
              <a:off x="27367073" y="35969150"/>
              <a:ext cx="1048183" cy="1529838"/>
              <a:chOff x="27367073" y="35969150"/>
              <a:chExt cx="1048183" cy="1529838"/>
            </a:xfrm>
            <a:noFill/>
          </p:grpSpPr>
          <p:grpSp>
            <p:nvGrpSpPr>
              <p:cNvPr id="573" name="Graphic 275">
                <a:extLst>
                  <a:ext uri="{FF2B5EF4-FFF2-40B4-BE49-F238E27FC236}">
                    <a16:creationId xmlns:a16="http://schemas.microsoft.com/office/drawing/2014/main" id="{049EC854-CC38-4A44-9D92-239B3DA3ABED}"/>
                  </a:ext>
                </a:extLst>
              </p:cNvPr>
              <p:cNvGrpSpPr/>
              <p:nvPr/>
            </p:nvGrpSpPr>
            <p:grpSpPr>
              <a:xfrm>
                <a:off x="27367073" y="35969150"/>
                <a:ext cx="1048183" cy="1529838"/>
                <a:chOff x="27367073" y="35969150"/>
                <a:chExt cx="1048183" cy="1529838"/>
              </a:xfrm>
              <a:noFill/>
            </p:grpSpPr>
            <p:sp>
              <p:nvSpPr>
                <p:cNvPr id="574" name="Freeform 573">
                  <a:extLst>
                    <a:ext uri="{FF2B5EF4-FFF2-40B4-BE49-F238E27FC236}">
                      <a16:creationId xmlns:a16="http://schemas.microsoft.com/office/drawing/2014/main" id="{CADCF5BC-06F2-2045-B542-B77D56C9C2C0}"/>
                    </a:ext>
                  </a:extLst>
                </p:cNvPr>
                <p:cNvSpPr/>
                <p:nvPr/>
              </p:nvSpPr>
              <p:spPr>
                <a:xfrm>
                  <a:off x="27642420" y="36656977"/>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75" name="Freeform 574">
                  <a:extLst>
                    <a:ext uri="{FF2B5EF4-FFF2-40B4-BE49-F238E27FC236}">
                      <a16:creationId xmlns:a16="http://schemas.microsoft.com/office/drawing/2014/main" id="{0990C996-D2D0-504E-83F5-7934633DBF03}"/>
                    </a:ext>
                  </a:extLst>
                </p:cNvPr>
                <p:cNvSpPr/>
                <p:nvPr/>
              </p:nvSpPr>
              <p:spPr>
                <a:xfrm>
                  <a:off x="27563600" y="36190248"/>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76" name="Freeform 575">
                  <a:extLst>
                    <a:ext uri="{FF2B5EF4-FFF2-40B4-BE49-F238E27FC236}">
                      <a16:creationId xmlns:a16="http://schemas.microsoft.com/office/drawing/2014/main" id="{7501D873-3EAE-374D-A9A8-47A200D4D52E}"/>
                    </a:ext>
                  </a:extLst>
                </p:cNvPr>
                <p:cNvSpPr/>
                <p:nvPr/>
              </p:nvSpPr>
              <p:spPr>
                <a:xfrm>
                  <a:off x="27655240" y="35969150"/>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77" name="Freeform 576">
                  <a:extLst>
                    <a:ext uri="{FF2B5EF4-FFF2-40B4-BE49-F238E27FC236}">
                      <a16:creationId xmlns:a16="http://schemas.microsoft.com/office/drawing/2014/main" id="{01241861-D5F3-CF4F-B7F1-98962F13DE78}"/>
                    </a:ext>
                  </a:extLst>
                </p:cNvPr>
                <p:cNvSpPr/>
                <p:nvPr/>
              </p:nvSpPr>
              <p:spPr>
                <a:xfrm>
                  <a:off x="27743386" y="36921773"/>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78" name="Freeform 577">
                  <a:extLst>
                    <a:ext uri="{FF2B5EF4-FFF2-40B4-BE49-F238E27FC236}">
                      <a16:creationId xmlns:a16="http://schemas.microsoft.com/office/drawing/2014/main" id="{47F28DAC-3394-2D41-A228-788A40693B9A}"/>
                    </a:ext>
                  </a:extLst>
                </p:cNvPr>
                <p:cNvSpPr/>
                <p:nvPr/>
              </p:nvSpPr>
              <p:spPr>
                <a:xfrm>
                  <a:off x="27367073" y="37001782"/>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79" name="Freeform 578">
                  <a:extLst>
                    <a:ext uri="{FF2B5EF4-FFF2-40B4-BE49-F238E27FC236}">
                      <a16:creationId xmlns:a16="http://schemas.microsoft.com/office/drawing/2014/main" id="{1BA42BDC-8B2A-6F42-85B9-4C9F44823FD4}"/>
                    </a:ext>
                  </a:extLst>
                </p:cNvPr>
                <p:cNvSpPr/>
                <p:nvPr/>
              </p:nvSpPr>
              <p:spPr>
                <a:xfrm>
                  <a:off x="27585271" y="37281818"/>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80" name="Freeform 579">
                  <a:extLst>
                    <a:ext uri="{FF2B5EF4-FFF2-40B4-BE49-F238E27FC236}">
                      <a16:creationId xmlns:a16="http://schemas.microsoft.com/office/drawing/2014/main" id="{D1204925-6D26-FC45-85E0-250F751760EF}"/>
                    </a:ext>
                  </a:extLst>
                </p:cNvPr>
                <p:cNvSpPr/>
                <p:nvPr/>
              </p:nvSpPr>
              <p:spPr>
                <a:xfrm>
                  <a:off x="28182488" y="37281818"/>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81" name="Freeform 580">
                  <a:extLst>
                    <a:ext uri="{FF2B5EF4-FFF2-40B4-BE49-F238E27FC236}">
                      <a16:creationId xmlns:a16="http://schemas.microsoft.com/office/drawing/2014/main" id="{9F31A60D-90E3-8D4B-BADF-A185874F668C}"/>
                    </a:ext>
                  </a:extLst>
                </p:cNvPr>
                <p:cNvSpPr/>
                <p:nvPr/>
              </p:nvSpPr>
              <p:spPr>
                <a:xfrm>
                  <a:off x="27976748" y="37064648"/>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82" name="Freeform 581">
                  <a:extLst>
                    <a:ext uri="{FF2B5EF4-FFF2-40B4-BE49-F238E27FC236}">
                      <a16:creationId xmlns:a16="http://schemas.microsoft.com/office/drawing/2014/main" id="{FCBD6CF7-A660-2C49-9234-58240C817CCF}"/>
                    </a:ext>
                  </a:extLst>
                </p:cNvPr>
                <p:cNvSpPr/>
                <p:nvPr/>
              </p:nvSpPr>
              <p:spPr>
                <a:xfrm>
                  <a:off x="27614417" y="37064648"/>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83" name="Freeform 582">
                  <a:extLst>
                    <a:ext uri="{FF2B5EF4-FFF2-40B4-BE49-F238E27FC236}">
                      <a16:creationId xmlns:a16="http://schemas.microsoft.com/office/drawing/2014/main" id="{58ACDCC5-75F3-F540-B001-D7CC42D75A4D}"/>
                    </a:ext>
                  </a:extLst>
                </p:cNvPr>
                <p:cNvSpPr/>
                <p:nvPr/>
              </p:nvSpPr>
              <p:spPr>
                <a:xfrm>
                  <a:off x="27849113" y="37333253"/>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584" name="Graphic 275">
                <a:extLst>
                  <a:ext uri="{FF2B5EF4-FFF2-40B4-BE49-F238E27FC236}">
                    <a16:creationId xmlns:a16="http://schemas.microsoft.com/office/drawing/2014/main" id="{1B881CCB-3798-8E41-92E2-7E8391543CCC}"/>
                  </a:ext>
                </a:extLst>
              </p:cNvPr>
              <p:cNvGrpSpPr/>
              <p:nvPr/>
            </p:nvGrpSpPr>
            <p:grpSpPr>
              <a:xfrm>
                <a:off x="27759578" y="36596970"/>
                <a:ext cx="243840" cy="72390"/>
                <a:chOff x="27759578" y="36596970"/>
                <a:chExt cx="243840" cy="72390"/>
              </a:xfrm>
              <a:noFill/>
            </p:grpSpPr>
            <p:sp>
              <p:nvSpPr>
                <p:cNvPr id="585" name="Freeform 584">
                  <a:extLst>
                    <a:ext uri="{FF2B5EF4-FFF2-40B4-BE49-F238E27FC236}">
                      <a16:creationId xmlns:a16="http://schemas.microsoft.com/office/drawing/2014/main" id="{EFAB0ECE-5000-7F4F-A7F6-5F65E6A97ACE}"/>
                    </a:ext>
                  </a:extLst>
                </p:cNvPr>
                <p:cNvSpPr/>
                <p:nvPr/>
              </p:nvSpPr>
              <p:spPr>
                <a:xfrm>
                  <a:off x="27759578" y="36596970"/>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86" name="Freeform 585">
                  <a:extLst>
                    <a:ext uri="{FF2B5EF4-FFF2-40B4-BE49-F238E27FC236}">
                      <a16:creationId xmlns:a16="http://schemas.microsoft.com/office/drawing/2014/main" id="{2A5B51FD-612F-2342-9EBB-343BB04BAC1B}"/>
                    </a:ext>
                  </a:extLst>
                </p:cNvPr>
                <p:cNvSpPr/>
                <p:nvPr/>
              </p:nvSpPr>
              <p:spPr>
                <a:xfrm>
                  <a:off x="27931028" y="36596970"/>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587" name="Freeform 586">
              <a:extLst>
                <a:ext uri="{FF2B5EF4-FFF2-40B4-BE49-F238E27FC236}">
                  <a16:creationId xmlns:a16="http://schemas.microsoft.com/office/drawing/2014/main" id="{9DF397FA-76C6-4D47-B9F2-33CDCB6FA911}"/>
                </a:ext>
              </a:extLst>
            </p:cNvPr>
            <p:cNvSpPr/>
            <p:nvPr/>
          </p:nvSpPr>
          <p:spPr>
            <a:xfrm>
              <a:off x="27677664" y="36447427"/>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495" name="Graphic 277">
            <a:extLst>
              <a:ext uri="{FF2B5EF4-FFF2-40B4-BE49-F238E27FC236}">
                <a16:creationId xmlns:a16="http://schemas.microsoft.com/office/drawing/2014/main" id="{B1ABD8C6-9BF2-3E47-91E3-00BF52D78C55}"/>
              </a:ext>
            </a:extLst>
          </p:cNvPr>
          <p:cNvGrpSpPr/>
          <p:nvPr/>
        </p:nvGrpSpPr>
        <p:grpSpPr>
          <a:xfrm>
            <a:off x="29420465" y="42690818"/>
            <a:ext cx="1257820" cy="1835806"/>
            <a:chOff x="24517054" y="35575682"/>
            <a:chExt cx="1048183" cy="1529838"/>
          </a:xfrm>
          <a:noFill/>
        </p:grpSpPr>
        <p:grpSp>
          <p:nvGrpSpPr>
            <p:cNvPr id="496" name="Graphic 277">
              <a:extLst>
                <a:ext uri="{FF2B5EF4-FFF2-40B4-BE49-F238E27FC236}">
                  <a16:creationId xmlns:a16="http://schemas.microsoft.com/office/drawing/2014/main" id="{9A136ECB-943F-9440-8919-B7FF569F2C5D}"/>
                </a:ext>
              </a:extLst>
            </p:cNvPr>
            <p:cNvGrpSpPr/>
            <p:nvPr/>
          </p:nvGrpSpPr>
          <p:grpSpPr>
            <a:xfrm>
              <a:off x="24517054" y="35575682"/>
              <a:ext cx="1048183" cy="1529838"/>
              <a:chOff x="24517054" y="35575682"/>
              <a:chExt cx="1048183" cy="1529838"/>
            </a:xfrm>
            <a:noFill/>
          </p:grpSpPr>
          <p:grpSp>
            <p:nvGrpSpPr>
              <p:cNvPr id="497" name="Graphic 277">
                <a:extLst>
                  <a:ext uri="{FF2B5EF4-FFF2-40B4-BE49-F238E27FC236}">
                    <a16:creationId xmlns:a16="http://schemas.microsoft.com/office/drawing/2014/main" id="{FCDC057F-378D-4B4D-A956-EB21B3E4D311}"/>
                  </a:ext>
                </a:extLst>
              </p:cNvPr>
              <p:cNvGrpSpPr/>
              <p:nvPr/>
            </p:nvGrpSpPr>
            <p:grpSpPr>
              <a:xfrm>
                <a:off x="24517054" y="35575682"/>
                <a:ext cx="1048183" cy="1529838"/>
                <a:chOff x="24517054" y="35575682"/>
                <a:chExt cx="1048183" cy="1529838"/>
              </a:xfrm>
              <a:noFill/>
            </p:grpSpPr>
            <p:sp>
              <p:nvSpPr>
                <p:cNvPr id="498" name="Freeform 497">
                  <a:extLst>
                    <a:ext uri="{FF2B5EF4-FFF2-40B4-BE49-F238E27FC236}">
                      <a16:creationId xmlns:a16="http://schemas.microsoft.com/office/drawing/2014/main" id="{5539BD54-AC2B-8242-8820-2AD5AF30F58D}"/>
                    </a:ext>
                  </a:extLst>
                </p:cNvPr>
                <p:cNvSpPr/>
                <p:nvPr/>
              </p:nvSpPr>
              <p:spPr>
                <a:xfrm>
                  <a:off x="24792401" y="36263509"/>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99" name="Freeform 498">
                  <a:extLst>
                    <a:ext uri="{FF2B5EF4-FFF2-40B4-BE49-F238E27FC236}">
                      <a16:creationId xmlns:a16="http://schemas.microsoft.com/office/drawing/2014/main" id="{24C4F8E7-EC5D-0A48-86EE-6642491AEECD}"/>
                    </a:ext>
                  </a:extLst>
                </p:cNvPr>
                <p:cNvSpPr/>
                <p:nvPr/>
              </p:nvSpPr>
              <p:spPr>
                <a:xfrm>
                  <a:off x="24713581" y="35796780"/>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00" name="Freeform 499">
                  <a:extLst>
                    <a:ext uri="{FF2B5EF4-FFF2-40B4-BE49-F238E27FC236}">
                      <a16:creationId xmlns:a16="http://schemas.microsoft.com/office/drawing/2014/main" id="{35EBAB78-E5D2-FA49-968A-0AA5C4219AA5}"/>
                    </a:ext>
                  </a:extLst>
                </p:cNvPr>
                <p:cNvSpPr/>
                <p:nvPr/>
              </p:nvSpPr>
              <p:spPr>
                <a:xfrm>
                  <a:off x="24805221" y="35575682"/>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01" name="Freeform 500">
                  <a:extLst>
                    <a:ext uri="{FF2B5EF4-FFF2-40B4-BE49-F238E27FC236}">
                      <a16:creationId xmlns:a16="http://schemas.microsoft.com/office/drawing/2014/main" id="{B35CFF6F-2AE7-5046-84D6-DF302E5C4EBC}"/>
                    </a:ext>
                  </a:extLst>
                </p:cNvPr>
                <p:cNvSpPr/>
                <p:nvPr/>
              </p:nvSpPr>
              <p:spPr>
                <a:xfrm>
                  <a:off x="24893367" y="36528305"/>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02" name="Freeform 501">
                  <a:extLst>
                    <a:ext uri="{FF2B5EF4-FFF2-40B4-BE49-F238E27FC236}">
                      <a16:creationId xmlns:a16="http://schemas.microsoft.com/office/drawing/2014/main" id="{06DD085B-ECA6-C54C-BE4D-E1E7C07634A9}"/>
                    </a:ext>
                  </a:extLst>
                </p:cNvPr>
                <p:cNvSpPr/>
                <p:nvPr/>
              </p:nvSpPr>
              <p:spPr>
                <a:xfrm>
                  <a:off x="24517054" y="36608314"/>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03" name="Freeform 502">
                  <a:extLst>
                    <a:ext uri="{FF2B5EF4-FFF2-40B4-BE49-F238E27FC236}">
                      <a16:creationId xmlns:a16="http://schemas.microsoft.com/office/drawing/2014/main" id="{6084FA01-ADCE-7641-AFED-60536DDDF8C1}"/>
                    </a:ext>
                  </a:extLst>
                </p:cNvPr>
                <p:cNvSpPr/>
                <p:nvPr/>
              </p:nvSpPr>
              <p:spPr>
                <a:xfrm>
                  <a:off x="24735252" y="36888350"/>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04" name="Freeform 503">
                  <a:extLst>
                    <a:ext uri="{FF2B5EF4-FFF2-40B4-BE49-F238E27FC236}">
                      <a16:creationId xmlns:a16="http://schemas.microsoft.com/office/drawing/2014/main" id="{9B963317-5688-9048-B836-55DBF99DD764}"/>
                    </a:ext>
                  </a:extLst>
                </p:cNvPr>
                <p:cNvSpPr/>
                <p:nvPr/>
              </p:nvSpPr>
              <p:spPr>
                <a:xfrm>
                  <a:off x="25332469" y="36888350"/>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05" name="Freeform 504">
                  <a:extLst>
                    <a:ext uri="{FF2B5EF4-FFF2-40B4-BE49-F238E27FC236}">
                      <a16:creationId xmlns:a16="http://schemas.microsoft.com/office/drawing/2014/main" id="{7B934FC6-5FEC-0141-A9AF-5DB004DD510C}"/>
                    </a:ext>
                  </a:extLst>
                </p:cNvPr>
                <p:cNvSpPr/>
                <p:nvPr/>
              </p:nvSpPr>
              <p:spPr>
                <a:xfrm>
                  <a:off x="25126729" y="36671180"/>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06" name="Freeform 505">
                  <a:extLst>
                    <a:ext uri="{FF2B5EF4-FFF2-40B4-BE49-F238E27FC236}">
                      <a16:creationId xmlns:a16="http://schemas.microsoft.com/office/drawing/2014/main" id="{159BC3B0-090E-A547-ACBE-4CEEFCA454B9}"/>
                    </a:ext>
                  </a:extLst>
                </p:cNvPr>
                <p:cNvSpPr/>
                <p:nvPr/>
              </p:nvSpPr>
              <p:spPr>
                <a:xfrm>
                  <a:off x="24764398" y="36671180"/>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07" name="Freeform 506">
                  <a:extLst>
                    <a:ext uri="{FF2B5EF4-FFF2-40B4-BE49-F238E27FC236}">
                      <a16:creationId xmlns:a16="http://schemas.microsoft.com/office/drawing/2014/main" id="{F04CF267-321E-8545-B5F7-DC39DDA6089E}"/>
                    </a:ext>
                  </a:extLst>
                </p:cNvPr>
                <p:cNvSpPr/>
                <p:nvPr/>
              </p:nvSpPr>
              <p:spPr>
                <a:xfrm>
                  <a:off x="24999094" y="36939785"/>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508" name="Graphic 277">
                <a:extLst>
                  <a:ext uri="{FF2B5EF4-FFF2-40B4-BE49-F238E27FC236}">
                    <a16:creationId xmlns:a16="http://schemas.microsoft.com/office/drawing/2014/main" id="{78244873-BC6E-C348-85F4-54A86A5834C0}"/>
                  </a:ext>
                </a:extLst>
              </p:cNvPr>
              <p:cNvGrpSpPr/>
              <p:nvPr/>
            </p:nvGrpSpPr>
            <p:grpSpPr>
              <a:xfrm>
                <a:off x="24909559" y="36203502"/>
                <a:ext cx="243840" cy="72390"/>
                <a:chOff x="24909559" y="36203502"/>
                <a:chExt cx="243840" cy="72390"/>
              </a:xfrm>
              <a:noFill/>
            </p:grpSpPr>
            <p:sp>
              <p:nvSpPr>
                <p:cNvPr id="509" name="Freeform 508">
                  <a:extLst>
                    <a:ext uri="{FF2B5EF4-FFF2-40B4-BE49-F238E27FC236}">
                      <a16:creationId xmlns:a16="http://schemas.microsoft.com/office/drawing/2014/main" id="{AB946857-AD6D-4547-934F-FA9465DB5A84}"/>
                    </a:ext>
                  </a:extLst>
                </p:cNvPr>
                <p:cNvSpPr/>
                <p:nvPr/>
              </p:nvSpPr>
              <p:spPr>
                <a:xfrm>
                  <a:off x="24909559" y="36203502"/>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10" name="Freeform 509">
                  <a:extLst>
                    <a:ext uri="{FF2B5EF4-FFF2-40B4-BE49-F238E27FC236}">
                      <a16:creationId xmlns:a16="http://schemas.microsoft.com/office/drawing/2014/main" id="{7E42D28C-51AF-2944-A0DD-BBDED53F41AA}"/>
                    </a:ext>
                  </a:extLst>
                </p:cNvPr>
                <p:cNvSpPr/>
                <p:nvPr/>
              </p:nvSpPr>
              <p:spPr>
                <a:xfrm>
                  <a:off x="25081009" y="36203502"/>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511" name="Freeform 510">
              <a:extLst>
                <a:ext uri="{FF2B5EF4-FFF2-40B4-BE49-F238E27FC236}">
                  <a16:creationId xmlns:a16="http://schemas.microsoft.com/office/drawing/2014/main" id="{F1570630-03AB-EF4D-B7AE-6E1E71BCFE48}"/>
                </a:ext>
              </a:extLst>
            </p:cNvPr>
            <p:cNvSpPr/>
            <p:nvPr/>
          </p:nvSpPr>
          <p:spPr>
            <a:xfrm>
              <a:off x="24827645" y="36053959"/>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595" name="Graphic 279">
            <a:extLst>
              <a:ext uri="{FF2B5EF4-FFF2-40B4-BE49-F238E27FC236}">
                <a16:creationId xmlns:a16="http://schemas.microsoft.com/office/drawing/2014/main" id="{CCCC6F62-5F61-9749-AC14-336DC92EA565}"/>
              </a:ext>
            </a:extLst>
          </p:cNvPr>
          <p:cNvGrpSpPr/>
          <p:nvPr/>
        </p:nvGrpSpPr>
        <p:grpSpPr>
          <a:xfrm>
            <a:off x="33824316" y="42704777"/>
            <a:ext cx="1257820" cy="1835806"/>
            <a:chOff x="28186930" y="35587314"/>
            <a:chExt cx="1048183" cy="1529838"/>
          </a:xfrm>
          <a:noFill/>
        </p:grpSpPr>
        <p:grpSp>
          <p:nvGrpSpPr>
            <p:cNvPr id="596" name="Graphic 279">
              <a:extLst>
                <a:ext uri="{FF2B5EF4-FFF2-40B4-BE49-F238E27FC236}">
                  <a16:creationId xmlns:a16="http://schemas.microsoft.com/office/drawing/2014/main" id="{00DECDA3-5A30-EE4F-AD94-E7174DA93755}"/>
                </a:ext>
              </a:extLst>
            </p:cNvPr>
            <p:cNvGrpSpPr/>
            <p:nvPr/>
          </p:nvGrpSpPr>
          <p:grpSpPr>
            <a:xfrm>
              <a:off x="28186930" y="35587314"/>
              <a:ext cx="1048183" cy="1529838"/>
              <a:chOff x="28186930" y="35587314"/>
              <a:chExt cx="1048183" cy="1529838"/>
            </a:xfrm>
            <a:noFill/>
          </p:grpSpPr>
          <p:grpSp>
            <p:nvGrpSpPr>
              <p:cNvPr id="597" name="Graphic 279">
                <a:extLst>
                  <a:ext uri="{FF2B5EF4-FFF2-40B4-BE49-F238E27FC236}">
                    <a16:creationId xmlns:a16="http://schemas.microsoft.com/office/drawing/2014/main" id="{E423A577-CE0C-1642-B735-ED1943C77E29}"/>
                  </a:ext>
                </a:extLst>
              </p:cNvPr>
              <p:cNvGrpSpPr/>
              <p:nvPr/>
            </p:nvGrpSpPr>
            <p:grpSpPr>
              <a:xfrm>
                <a:off x="28186930" y="35587314"/>
                <a:ext cx="1048183" cy="1529838"/>
                <a:chOff x="28186930" y="35587314"/>
                <a:chExt cx="1048183" cy="1529838"/>
              </a:xfrm>
              <a:noFill/>
            </p:grpSpPr>
            <p:sp>
              <p:nvSpPr>
                <p:cNvPr id="598" name="Freeform 597">
                  <a:extLst>
                    <a:ext uri="{FF2B5EF4-FFF2-40B4-BE49-F238E27FC236}">
                      <a16:creationId xmlns:a16="http://schemas.microsoft.com/office/drawing/2014/main" id="{54E62D78-79E7-3345-B0AE-5D511E568EF8}"/>
                    </a:ext>
                  </a:extLst>
                </p:cNvPr>
                <p:cNvSpPr/>
                <p:nvPr/>
              </p:nvSpPr>
              <p:spPr>
                <a:xfrm>
                  <a:off x="28462277" y="36275141"/>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99" name="Freeform 598">
                  <a:extLst>
                    <a:ext uri="{FF2B5EF4-FFF2-40B4-BE49-F238E27FC236}">
                      <a16:creationId xmlns:a16="http://schemas.microsoft.com/office/drawing/2014/main" id="{5D861F7C-FAAC-AF40-8421-97F370FFD0E3}"/>
                    </a:ext>
                  </a:extLst>
                </p:cNvPr>
                <p:cNvSpPr/>
                <p:nvPr/>
              </p:nvSpPr>
              <p:spPr>
                <a:xfrm>
                  <a:off x="28383457" y="35808412"/>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00" name="Freeform 599">
                  <a:extLst>
                    <a:ext uri="{FF2B5EF4-FFF2-40B4-BE49-F238E27FC236}">
                      <a16:creationId xmlns:a16="http://schemas.microsoft.com/office/drawing/2014/main" id="{EBE95FB3-A5A3-EF4E-AA19-F147DA994E03}"/>
                    </a:ext>
                  </a:extLst>
                </p:cNvPr>
                <p:cNvSpPr/>
                <p:nvPr/>
              </p:nvSpPr>
              <p:spPr>
                <a:xfrm>
                  <a:off x="28475097" y="35587314"/>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01" name="Freeform 600">
                  <a:extLst>
                    <a:ext uri="{FF2B5EF4-FFF2-40B4-BE49-F238E27FC236}">
                      <a16:creationId xmlns:a16="http://schemas.microsoft.com/office/drawing/2014/main" id="{D6B79AD6-4E7C-6E44-8BC6-D0601F4EC6E5}"/>
                    </a:ext>
                  </a:extLst>
                </p:cNvPr>
                <p:cNvSpPr/>
                <p:nvPr/>
              </p:nvSpPr>
              <p:spPr>
                <a:xfrm>
                  <a:off x="28563243" y="36539937"/>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02" name="Freeform 601">
                  <a:extLst>
                    <a:ext uri="{FF2B5EF4-FFF2-40B4-BE49-F238E27FC236}">
                      <a16:creationId xmlns:a16="http://schemas.microsoft.com/office/drawing/2014/main" id="{252413E6-2A49-ED47-95C3-EE3724B76FF1}"/>
                    </a:ext>
                  </a:extLst>
                </p:cNvPr>
                <p:cNvSpPr/>
                <p:nvPr/>
              </p:nvSpPr>
              <p:spPr>
                <a:xfrm>
                  <a:off x="28186930" y="36619946"/>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03" name="Freeform 602">
                  <a:extLst>
                    <a:ext uri="{FF2B5EF4-FFF2-40B4-BE49-F238E27FC236}">
                      <a16:creationId xmlns:a16="http://schemas.microsoft.com/office/drawing/2014/main" id="{CF8B42FC-67CE-D349-8A59-35577CECC8B9}"/>
                    </a:ext>
                  </a:extLst>
                </p:cNvPr>
                <p:cNvSpPr/>
                <p:nvPr/>
              </p:nvSpPr>
              <p:spPr>
                <a:xfrm>
                  <a:off x="28405128" y="36899982"/>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04" name="Freeform 603">
                  <a:extLst>
                    <a:ext uri="{FF2B5EF4-FFF2-40B4-BE49-F238E27FC236}">
                      <a16:creationId xmlns:a16="http://schemas.microsoft.com/office/drawing/2014/main" id="{C5E43EB2-6781-5B4F-A71D-CAD9070591BF}"/>
                    </a:ext>
                  </a:extLst>
                </p:cNvPr>
                <p:cNvSpPr/>
                <p:nvPr/>
              </p:nvSpPr>
              <p:spPr>
                <a:xfrm>
                  <a:off x="29002345" y="36899982"/>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05" name="Freeform 604">
                  <a:extLst>
                    <a:ext uri="{FF2B5EF4-FFF2-40B4-BE49-F238E27FC236}">
                      <a16:creationId xmlns:a16="http://schemas.microsoft.com/office/drawing/2014/main" id="{67126D79-C563-9147-A076-9D2FBE19A523}"/>
                    </a:ext>
                  </a:extLst>
                </p:cNvPr>
                <p:cNvSpPr/>
                <p:nvPr/>
              </p:nvSpPr>
              <p:spPr>
                <a:xfrm>
                  <a:off x="28796605" y="36682812"/>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06" name="Freeform 605">
                  <a:extLst>
                    <a:ext uri="{FF2B5EF4-FFF2-40B4-BE49-F238E27FC236}">
                      <a16:creationId xmlns:a16="http://schemas.microsoft.com/office/drawing/2014/main" id="{AE3E1988-A348-D047-9C01-2A7A103B14B1}"/>
                    </a:ext>
                  </a:extLst>
                </p:cNvPr>
                <p:cNvSpPr/>
                <p:nvPr/>
              </p:nvSpPr>
              <p:spPr>
                <a:xfrm>
                  <a:off x="28434274" y="36682812"/>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07" name="Freeform 606">
                  <a:extLst>
                    <a:ext uri="{FF2B5EF4-FFF2-40B4-BE49-F238E27FC236}">
                      <a16:creationId xmlns:a16="http://schemas.microsoft.com/office/drawing/2014/main" id="{07CEAA07-D3B4-A241-9BB7-457A11FD83A0}"/>
                    </a:ext>
                  </a:extLst>
                </p:cNvPr>
                <p:cNvSpPr/>
                <p:nvPr/>
              </p:nvSpPr>
              <p:spPr>
                <a:xfrm>
                  <a:off x="28668970" y="36951417"/>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608" name="Graphic 279">
                <a:extLst>
                  <a:ext uri="{FF2B5EF4-FFF2-40B4-BE49-F238E27FC236}">
                    <a16:creationId xmlns:a16="http://schemas.microsoft.com/office/drawing/2014/main" id="{8297C16E-9C38-6248-87E5-0EB0D8CB343E}"/>
                  </a:ext>
                </a:extLst>
              </p:cNvPr>
              <p:cNvGrpSpPr/>
              <p:nvPr/>
            </p:nvGrpSpPr>
            <p:grpSpPr>
              <a:xfrm>
                <a:off x="28579435" y="36215134"/>
                <a:ext cx="243840" cy="72390"/>
                <a:chOff x="28579435" y="36215134"/>
                <a:chExt cx="243840" cy="72390"/>
              </a:xfrm>
              <a:noFill/>
            </p:grpSpPr>
            <p:sp>
              <p:nvSpPr>
                <p:cNvPr id="609" name="Freeform 608">
                  <a:extLst>
                    <a:ext uri="{FF2B5EF4-FFF2-40B4-BE49-F238E27FC236}">
                      <a16:creationId xmlns:a16="http://schemas.microsoft.com/office/drawing/2014/main" id="{E64FECDD-A712-C440-8095-C242F7538001}"/>
                    </a:ext>
                  </a:extLst>
                </p:cNvPr>
                <p:cNvSpPr/>
                <p:nvPr/>
              </p:nvSpPr>
              <p:spPr>
                <a:xfrm>
                  <a:off x="28579435" y="36215134"/>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10" name="Freeform 609">
                  <a:extLst>
                    <a:ext uri="{FF2B5EF4-FFF2-40B4-BE49-F238E27FC236}">
                      <a16:creationId xmlns:a16="http://schemas.microsoft.com/office/drawing/2014/main" id="{76922074-7796-0E43-BB09-7C5ED69A5791}"/>
                    </a:ext>
                  </a:extLst>
                </p:cNvPr>
                <p:cNvSpPr/>
                <p:nvPr/>
              </p:nvSpPr>
              <p:spPr>
                <a:xfrm>
                  <a:off x="28750885" y="36215134"/>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611" name="Freeform 610">
              <a:extLst>
                <a:ext uri="{FF2B5EF4-FFF2-40B4-BE49-F238E27FC236}">
                  <a16:creationId xmlns:a16="http://schemas.microsoft.com/office/drawing/2014/main" id="{8698A458-3882-BB4B-ABFB-67779792A9EB}"/>
                </a:ext>
              </a:extLst>
            </p:cNvPr>
            <p:cNvSpPr/>
            <p:nvPr/>
          </p:nvSpPr>
          <p:spPr>
            <a:xfrm>
              <a:off x="28497521" y="36065591"/>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434" name="Graphic 281">
            <a:extLst>
              <a:ext uri="{FF2B5EF4-FFF2-40B4-BE49-F238E27FC236}">
                <a16:creationId xmlns:a16="http://schemas.microsoft.com/office/drawing/2014/main" id="{CFF7249E-839D-D642-9732-5865B9F6B0FA}"/>
              </a:ext>
            </a:extLst>
          </p:cNvPr>
          <p:cNvGrpSpPr/>
          <p:nvPr/>
        </p:nvGrpSpPr>
        <p:grpSpPr>
          <a:xfrm>
            <a:off x="38912039" y="43394605"/>
            <a:ext cx="930221" cy="1357670"/>
            <a:chOff x="32426698" y="35763725"/>
            <a:chExt cx="1048183" cy="1529838"/>
          </a:xfrm>
          <a:gradFill>
            <a:gsLst>
              <a:gs pos="1000">
                <a:schemeClr val="accent4">
                  <a:lumMod val="50000"/>
                </a:schemeClr>
              </a:gs>
              <a:gs pos="98000">
                <a:schemeClr val="accent4">
                  <a:lumMod val="60000"/>
                  <a:lumOff val="40000"/>
                </a:schemeClr>
              </a:gs>
              <a:gs pos="49000">
                <a:schemeClr val="accent4"/>
              </a:gs>
            </a:gsLst>
            <a:lin ang="16200000" scaled="1"/>
          </a:gradFill>
        </p:grpSpPr>
        <p:grpSp>
          <p:nvGrpSpPr>
            <p:cNvPr id="435" name="Graphic 281">
              <a:extLst>
                <a:ext uri="{FF2B5EF4-FFF2-40B4-BE49-F238E27FC236}">
                  <a16:creationId xmlns:a16="http://schemas.microsoft.com/office/drawing/2014/main" id="{4C15037F-0A4A-3947-9342-0F4978EAB119}"/>
                </a:ext>
              </a:extLst>
            </p:cNvPr>
            <p:cNvGrpSpPr/>
            <p:nvPr/>
          </p:nvGrpSpPr>
          <p:grpSpPr>
            <a:xfrm>
              <a:off x="32426698" y="35763725"/>
              <a:ext cx="1048183" cy="1529838"/>
              <a:chOff x="32426698" y="35763725"/>
              <a:chExt cx="1048183" cy="1529838"/>
            </a:xfrm>
            <a:grpFill/>
          </p:grpSpPr>
          <p:grpSp>
            <p:nvGrpSpPr>
              <p:cNvPr id="436" name="Graphic 281">
                <a:extLst>
                  <a:ext uri="{FF2B5EF4-FFF2-40B4-BE49-F238E27FC236}">
                    <a16:creationId xmlns:a16="http://schemas.microsoft.com/office/drawing/2014/main" id="{DD09E9E6-885D-F04C-8B57-0FCBB19F5915}"/>
                  </a:ext>
                </a:extLst>
              </p:cNvPr>
              <p:cNvGrpSpPr/>
              <p:nvPr/>
            </p:nvGrpSpPr>
            <p:grpSpPr>
              <a:xfrm>
                <a:off x="32426698" y="35763725"/>
                <a:ext cx="1048183" cy="1529838"/>
                <a:chOff x="32426698" y="35763725"/>
                <a:chExt cx="1048183" cy="1529838"/>
              </a:xfrm>
              <a:grpFill/>
            </p:grpSpPr>
            <p:sp>
              <p:nvSpPr>
                <p:cNvPr id="437" name="Freeform 436">
                  <a:extLst>
                    <a:ext uri="{FF2B5EF4-FFF2-40B4-BE49-F238E27FC236}">
                      <a16:creationId xmlns:a16="http://schemas.microsoft.com/office/drawing/2014/main" id="{9EA17964-4DDF-A741-8E2A-25D52CD92350}"/>
                    </a:ext>
                  </a:extLst>
                </p:cNvPr>
                <p:cNvSpPr/>
                <p:nvPr/>
              </p:nvSpPr>
              <p:spPr>
                <a:xfrm>
                  <a:off x="32702045" y="36451552"/>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38" name="Freeform 437">
                  <a:extLst>
                    <a:ext uri="{FF2B5EF4-FFF2-40B4-BE49-F238E27FC236}">
                      <a16:creationId xmlns:a16="http://schemas.microsoft.com/office/drawing/2014/main" id="{1A0A017E-0A5C-3C4C-B870-D49099078B9A}"/>
                    </a:ext>
                  </a:extLst>
                </p:cNvPr>
                <p:cNvSpPr/>
                <p:nvPr/>
              </p:nvSpPr>
              <p:spPr>
                <a:xfrm>
                  <a:off x="32623225" y="35984823"/>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39" name="Freeform 438">
                  <a:extLst>
                    <a:ext uri="{FF2B5EF4-FFF2-40B4-BE49-F238E27FC236}">
                      <a16:creationId xmlns:a16="http://schemas.microsoft.com/office/drawing/2014/main" id="{A0127695-FC57-574D-8955-F7B7F735B441}"/>
                    </a:ext>
                  </a:extLst>
                </p:cNvPr>
                <p:cNvSpPr/>
                <p:nvPr/>
              </p:nvSpPr>
              <p:spPr>
                <a:xfrm>
                  <a:off x="32714865" y="35763725"/>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40" name="Freeform 439">
                  <a:extLst>
                    <a:ext uri="{FF2B5EF4-FFF2-40B4-BE49-F238E27FC236}">
                      <a16:creationId xmlns:a16="http://schemas.microsoft.com/office/drawing/2014/main" id="{F361951F-B198-D548-B584-4B59A02A201D}"/>
                    </a:ext>
                  </a:extLst>
                </p:cNvPr>
                <p:cNvSpPr/>
                <p:nvPr/>
              </p:nvSpPr>
              <p:spPr>
                <a:xfrm>
                  <a:off x="32803011" y="36716348"/>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41" name="Freeform 440">
                  <a:extLst>
                    <a:ext uri="{FF2B5EF4-FFF2-40B4-BE49-F238E27FC236}">
                      <a16:creationId xmlns:a16="http://schemas.microsoft.com/office/drawing/2014/main" id="{C04FBF6C-70EA-6745-97D6-4B1C29D26F55}"/>
                    </a:ext>
                  </a:extLst>
                </p:cNvPr>
                <p:cNvSpPr/>
                <p:nvPr/>
              </p:nvSpPr>
              <p:spPr>
                <a:xfrm>
                  <a:off x="32426698" y="36796357"/>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42" name="Freeform 441">
                  <a:extLst>
                    <a:ext uri="{FF2B5EF4-FFF2-40B4-BE49-F238E27FC236}">
                      <a16:creationId xmlns:a16="http://schemas.microsoft.com/office/drawing/2014/main" id="{819C3786-9393-0343-93F0-90D474BC0468}"/>
                    </a:ext>
                  </a:extLst>
                </p:cNvPr>
                <p:cNvSpPr/>
                <p:nvPr/>
              </p:nvSpPr>
              <p:spPr>
                <a:xfrm>
                  <a:off x="32644896" y="37076393"/>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43" name="Freeform 442">
                  <a:extLst>
                    <a:ext uri="{FF2B5EF4-FFF2-40B4-BE49-F238E27FC236}">
                      <a16:creationId xmlns:a16="http://schemas.microsoft.com/office/drawing/2014/main" id="{7A11B25B-D1BE-634B-924B-B1C7552A8BE3}"/>
                    </a:ext>
                  </a:extLst>
                </p:cNvPr>
                <p:cNvSpPr/>
                <p:nvPr/>
              </p:nvSpPr>
              <p:spPr>
                <a:xfrm>
                  <a:off x="33242113" y="37076393"/>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44" name="Freeform 443">
                  <a:extLst>
                    <a:ext uri="{FF2B5EF4-FFF2-40B4-BE49-F238E27FC236}">
                      <a16:creationId xmlns:a16="http://schemas.microsoft.com/office/drawing/2014/main" id="{7DA25608-12C0-8944-87F5-9C2E77C24E64}"/>
                    </a:ext>
                  </a:extLst>
                </p:cNvPr>
                <p:cNvSpPr/>
                <p:nvPr/>
              </p:nvSpPr>
              <p:spPr>
                <a:xfrm>
                  <a:off x="33036373" y="36859223"/>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grp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45" name="Freeform 444">
                  <a:extLst>
                    <a:ext uri="{FF2B5EF4-FFF2-40B4-BE49-F238E27FC236}">
                      <a16:creationId xmlns:a16="http://schemas.microsoft.com/office/drawing/2014/main" id="{717AF19E-7CFD-894A-9F42-6275F85D9109}"/>
                    </a:ext>
                  </a:extLst>
                </p:cNvPr>
                <p:cNvSpPr/>
                <p:nvPr/>
              </p:nvSpPr>
              <p:spPr>
                <a:xfrm>
                  <a:off x="32674042" y="36859223"/>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grp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46" name="Freeform 445">
                  <a:extLst>
                    <a:ext uri="{FF2B5EF4-FFF2-40B4-BE49-F238E27FC236}">
                      <a16:creationId xmlns:a16="http://schemas.microsoft.com/office/drawing/2014/main" id="{3326385E-1BEC-9641-AE2B-AA40C4BF9B78}"/>
                    </a:ext>
                  </a:extLst>
                </p:cNvPr>
                <p:cNvSpPr/>
                <p:nvPr/>
              </p:nvSpPr>
              <p:spPr>
                <a:xfrm>
                  <a:off x="32908738" y="37127828"/>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447" name="Graphic 281">
                <a:extLst>
                  <a:ext uri="{FF2B5EF4-FFF2-40B4-BE49-F238E27FC236}">
                    <a16:creationId xmlns:a16="http://schemas.microsoft.com/office/drawing/2014/main" id="{3395826A-A8A9-FC42-945E-C795786AEBA6}"/>
                  </a:ext>
                </a:extLst>
              </p:cNvPr>
              <p:cNvGrpSpPr/>
              <p:nvPr/>
            </p:nvGrpSpPr>
            <p:grpSpPr>
              <a:xfrm>
                <a:off x="32819203" y="36391545"/>
                <a:ext cx="243840" cy="72390"/>
                <a:chOff x="32819203" y="36391545"/>
                <a:chExt cx="243840" cy="72390"/>
              </a:xfrm>
              <a:grpFill/>
            </p:grpSpPr>
            <p:sp>
              <p:nvSpPr>
                <p:cNvPr id="448" name="Freeform 447">
                  <a:extLst>
                    <a:ext uri="{FF2B5EF4-FFF2-40B4-BE49-F238E27FC236}">
                      <a16:creationId xmlns:a16="http://schemas.microsoft.com/office/drawing/2014/main" id="{73570A63-BF64-B44B-8ED0-72F89955A227}"/>
                    </a:ext>
                  </a:extLst>
                </p:cNvPr>
                <p:cNvSpPr/>
                <p:nvPr/>
              </p:nvSpPr>
              <p:spPr>
                <a:xfrm>
                  <a:off x="32819203" y="36391545"/>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grp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49" name="Freeform 448">
                  <a:extLst>
                    <a:ext uri="{FF2B5EF4-FFF2-40B4-BE49-F238E27FC236}">
                      <a16:creationId xmlns:a16="http://schemas.microsoft.com/office/drawing/2014/main" id="{3414AD2D-CDD5-CA49-810C-ECF9294F7F2A}"/>
                    </a:ext>
                  </a:extLst>
                </p:cNvPr>
                <p:cNvSpPr/>
                <p:nvPr/>
              </p:nvSpPr>
              <p:spPr>
                <a:xfrm>
                  <a:off x="32990653" y="36391545"/>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grp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450" name="Freeform 449">
              <a:extLst>
                <a:ext uri="{FF2B5EF4-FFF2-40B4-BE49-F238E27FC236}">
                  <a16:creationId xmlns:a16="http://schemas.microsoft.com/office/drawing/2014/main" id="{DA86C055-A7E3-AB4E-B5B2-D5EB5258BB54}"/>
                </a:ext>
              </a:extLst>
            </p:cNvPr>
            <p:cNvSpPr/>
            <p:nvPr/>
          </p:nvSpPr>
          <p:spPr>
            <a:xfrm>
              <a:off x="32737289" y="36242002"/>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522" name="Graphic 283">
            <a:extLst>
              <a:ext uri="{FF2B5EF4-FFF2-40B4-BE49-F238E27FC236}">
                <a16:creationId xmlns:a16="http://schemas.microsoft.com/office/drawing/2014/main" id="{78D09EB3-747B-1F49-A46D-84B490B18442}"/>
              </a:ext>
            </a:extLst>
          </p:cNvPr>
          <p:cNvGrpSpPr/>
          <p:nvPr/>
        </p:nvGrpSpPr>
        <p:grpSpPr>
          <a:xfrm>
            <a:off x="33243216" y="41197591"/>
            <a:ext cx="1257820" cy="1835806"/>
            <a:chOff x="27702680" y="34331326"/>
            <a:chExt cx="1048183" cy="1529838"/>
          </a:xfrm>
          <a:noFill/>
        </p:grpSpPr>
        <p:grpSp>
          <p:nvGrpSpPr>
            <p:cNvPr id="523" name="Graphic 283">
              <a:extLst>
                <a:ext uri="{FF2B5EF4-FFF2-40B4-BE49-F238E27FC236}">
                  <a16:creationId xmlns:a16="http://schemas.microsoft.com/office/drawing/2014/main" id="{DFD13AD5-F276-EA4E-AA66-2B78480B9444}"/>
                </a:ext>
              </a:extLst>
            </p:cNvPr>
            <p:cNvGrpSpPr/>
            <p:nvPr/>
          </p:nvGrpSpPr>
          <p:grpSpPr>
            <a:xfrm>
              <a:off x="27702680" y="34331326"/>
              <a:ext cx="1048183" cy="1529838"/>
              <a:chOff x="27702680" y="34331326"/>
              <a:chExt cx="1048183" cy="1529838"/>
            </a:xfrm>
            <a:noFill/>
          </p:grpSpPr>
          <p:grpSp>
            <p:nvGrpSpPr>
              <p:cNvPr id="524" name="Graphic 283">
                <a:extLst>
                  <a:ext uri="{FF2B5EF4-FFF2-40B4-BE49-F238E27FC236}">
                    <a16:creationId xmlns:a16="http://schemas.microsoft.com/office/drawing/2014/main" id="{102798D2-401A-8341-BCA1-B17AEC87386F}"/>
                  </a:ext>
                </a:extLst>
              </p:cNvPr>
              <p:cNvGrpSpPr/>
              <p:nvPr/>
            </p:nvGrpSpPr>
            <p:grpSpPr>
              <a:xfrm>
                <a:off x="27702680" y="34331326"/>
                <a:ext cx="1048183" cy="1529838"/>
                <a:chOff x="27702680" y="34331326"/>
                <a:chExt cx="1048183" cy="1529838"/>
              </a:xfrm>
              <a:noFill/>
            </p:grpSpPr>
            <p:sp>
              <p:nvSpPr>
                <p:cNvPr id="525" name="Freeform 524">
                  <a:extLst>
                    <a:ext uri="{FF2B5EF4-FFF2-40B4-BE49-F238E27FC236}">
                      <a16:creationId xmlns:a16="http://schemas.microsoft.com/office/drawing/2014/main" id="{2A22D1DF-7ADB-AB4E-83CB-1604D54FD77D}"/>
                    </a:ext>
                  </a:extLst>
                </p:cNvPr>
                <p:cNvSpPr/>
                <p:nvPr/>
              </p:nvSpPr>
              <p:spPr>
                <a:xfrm>
                  <a:off x="27978027" y="35019153"/>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26" name="Freeform 525">
                  <a:extLst>
                    <a:ext uri="{FF2B5EF4-FFF2-40B4-BE49-F238E27FC236}">
                      <a16:creationId xmlns:a16="http://schemas.microsoft.com/office/drawing/2014/main" id="{4BFC79E0-173E-BC4C-824C-E02B06A31D02}"/>
                    </a:ext>
                  </a:extLst>
                </p:cNvPr>
                <p:cNvSpPr/>
                <p:nvPr/>
              </p:nvSpPr>
              <p:spPr>
                <a:xfrm>
                  <a:off x="27899207" y="34552424"/>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27" name="Freeform 526">
                  <a:extLst>
                    <a:ext uri="{FF2B5EF4-FFF2-40B4-BE49-F238E27FC236}">
                      <a16:creationId xmlns:a16="http://schemas.microsoft.com/office/drawing/2014/main" id="{74E57057-D268-F542-8087-7585EA469B09}"/>
                    </a:ext>
                  </a:extLst>
                </p:cNvPr>
                <p:cNvSpPr/>
                <p:nvPr/>
              </p:nvSpPr>
              <p:spPr>
                <a:xfrm>
                  <a:off x="27990847" y="34331326"/>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28" name="Freeform 527">
                  <a:extLst>
                    <a:ext uri="{FF2B5EF4-FFF2-40B4-BE49-F238E27FC236}">
                      <a16:creationId xmlns:a16="http://schemas.microsoft.com/office/drawing/2014/main" id="{717C4BC8-C214-9245-9F6D-DC22C620EC0E}"/>
                    </a:ext>
                  </a:extLst>
                </p:cNvPr>
                <p:cNvSpPr/>
                <p:nvPr/>
              </p:nvSpPr>
              <p:spPr>
                <a:xfrm>
                  <a:off x="28078993" y="35283949"/>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29" name="Freeform 528">
                  <a:extLst>
                    <a:ext uri="{FF2B5EF4-FFF2-40B4-BE49-F238E27FC236}">
                      <a16:creationId xmlns:a16="http://schemas.microsoft.com/office/drawing/2014/main" id="{73A7AD70-D47C-4D4A-923F-603CE40F301A}"/>
                    </a:ext>
                  </a:extLst>
                </p:cNvPr>
                <p:cNvSpPr/>
                <p:nvPr/>
              </p:nvSpPr>
              <p:spPr>
                <a:xfrm>
                  <a:off x="27702680" y="35363958"/>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30" name="Freeform 529">
                  <a:extLst>
                    <a:ext uri="{FF2B5EF4-FFF2-40B4-BE49-F238E27FC236}">
                      <a16:creationId xmlns:a16="http://schemas.microsoft.com/office/drawing/2014/main" id="{00A1C24F-BB8C-3A48-9A96-8EF1BDFA39F6}"/>
                    </a:ext>
                  </a:extLst>
                </p:cNvPr>
                <p:cNvSpPr/>
                <p:nvPr/>
              </p:nvSpPr>
              <p:spPr>
                <a:xfrm>
                  <a:off x="27920878" y="35643994"/>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31" name="Freeform 530">
                  <a:extLst>
                    <a:ext uri="{FF2B5EF4-FFF2-40B4-BE49-F238E27FC236}">
                      <a16:creationId xmlns:a16="http://schemas.microsoft.com/office/drawing/2014/main" id="{1BF458F2-9E54-584E-B932-4F6DEC664D54}"/>
                    </a:ext>
                  </a:extLst>
                </p:cNvPr>
                <p:cNvSpPr/>
                <p:nvPr/>
              </p:nvSpPr>
              <p:spPr>
                <a:xfrm>
                  <a:off x="28518095" y="35643994"/>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32" name="Freeform 531">
                  <a:extLst>
                    <a:ext uri="{FF2B5EF4-FFF2-40B4-BE49-F238E27FC236}">
                      <a16:creationId xmlns:a16="http://schemas.microsoft.com/office/drawing/2014/main" id="{9FBD2595-D7B3-0A43-9922-635969EC46DC}"/>
                    </a:ext>
                  </a:extLst>
                </p:cNvPr>
                <p:cNvSpPr/>
                <p:nvPr/>
              </p:nvSpPr>
              <p:spPr>
                <a:xfrm>
                  <a:off x="28312355" y="35426824"/>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33" name="Freeform 532">
                  <a:extLst>
                    <a:ext uri="{FF2B5EF4-FFF2-40B4-BE49-F238E27FC236}">
                      <a16:creationId xmlns:a16="http://schemas.microsoft.com/office/drawing/2014/main" id="{6F4206E2-A116-EB46-BF18-CA203F8DAB29}"/>
                    </a:ext>
                  </a:extLst>
                </p:cNvPr>
                <p:cNvSpPr/>
                <p:nvPr/>
              </p:nvSpPr>
              <p:spPr>
                <a:xfrm>
                  <a:off x="27950024" y="35426824"/>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34" name="Freeform 533">
                  <a:extLst>
                    <a:ext uri="{FF2B5EF4-FFF2-40B4-BE49-F238E27FC236}">
                      <a16:creationId xmlns:a16="http://schemas.microsoft.com/office/drawing/2014/main" id="{21FF41F3-C659-E04D-BB25-06C5679C53C2}"/>
                    </a:ext>
                  </a:extLst>
                </p:cNvPr>
                <p:cNvSpPr/>
                <p:nvPr/>
              </p:nvSpPr>
              <p:spPr>
                <a:xfrm>
                  <a:off x="28184720" y="35695429"/>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535" name="Graphic 283">
                <a:extLst>
                  <a:ext uri="{FF2B5EF4-FFF2-40B4-BE49-F238E27FC236}">
                    <a16:creationId xmlns:a16="http://schemas.microsoft.com/office/drawing/2014/main" id="{1E1C65A6-D142-B14D-98B0-042D2AF944AC}"/>
                  </a:ext>
                </a:extLst>
              </p:cNvPr>
              <p:cNvGrpSpPr/>
              <p:nvPr/>
            </p:nvGrpSpPr>
            <p:grpSpPr>
              <a:xfrm>
                <a:off x="28095185" y="34959146"/>
                <a:ext cx="243840" cy="72390"/>
                <a:chOff x="28095185" y="34959146"/>
                <a:chExt cx="243840" cy="72390"/>
              </a:xfrm>
              <a:noFill/>
            </p:grpSpPr>
            <p:sp>
              <p:nvSpPr>
                <p:cNvPr id="536" name="Freeform 535">
                  <a:extLst>
                    <a:ext uri="{FF2B5EF4-FFF2-40B4-BE49-F238E27FC236}">
                      <a16:creationId xmlns:a16="http://schemas.microsoft.com/office/drawing/2014/main" id="{688AD032-E99E-C14C-BAF1-91FE897B892C}"/>
                    </a:ext>
                  </a:extLst>
                </p:cNvPr>
                <p:cNvSpPr/>
                <p:nvPr/>
              </p:nvSpPr>
              <p:spPr>
                <a:xfrm>
                  <a:off x="28095185" y="34959146"/>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37" name="Freeform 536">
                  <a:extLst>
                    <a:ext uri="{FF2B5EF4-FFF2-40B4-BE49-F238E27FC236}">
                      <a16:creationId xmlns:a16="http://schemas.microsoft.com/office/drawing/2014/main" id="{8438DA67-0C9A-1249-90C2-AF5AA5B9F821}"/>
                    </a:ext>
                  </a:extLst>
                </p:cNvPr>
                <p:cNvSpPr/>
                <p:nvPr/>
              </p:nvSpPr>
              <p:spPr>
                <a:xfrm>
                  <a:off x="28266635" y="34959146"/>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538" name="Freeform 537">
              <a:extLst>
                <a:ext uri="{FF2B5EF4-FFF2-40B4-BE49-F238E27FC236}">
                  <a16:creationId xmlns:a16="http://schemas.microsoft.com/office/drawing/2014/main" id="{B1E318A8-6D30-6547-AADA-4D8BDDE1E907}"/>
                </a:ext>
              </a:extLst>
            </p:cNvPr>
            <p:cNvSpPr/>
            <p:nvPr/>
          </p:nvSpPr>
          <p:spPr>
            <a:xfrm>
              <a:off x="28013271" y="34809603"/>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544" name="Graphic 285">
            <a:extLst>
              <a:ext uri="{FF2B5EF4-FFF2-40B4-BE49-F238E27FC236}">
                <a16:creationId xmlns:a16="http://schemas.microsoft.com/office/drawing/2014/main" id="{0799581B-CCF1-2841-B0D8-48E1BB141757}"/>
              </a:ext>
            </a:extLst>
          </p:cNvPr>
          <p:cNvGrpSpPr/>
          <p:nvPr/>
        </p:nvGrpSpPr>
        <p:grpSpPr>
          <a:xfrm>
            <a:off x="32602483" y="42926914"/>
            <a:ext cx="1257820" cy="1835806"/>
            <a:chOff x="27168736" y="35772428"/>
            <a:chExt cx="1048183" cy="1529838"/>
          </a:xfrm>
          <a:noFill/>
        </p:grpSpPr>
        <p:grpSp>
          <p:nvGrpSpPr>
            <p:cNvPr id="545" name="Graphic 285">
              <a:extLst>
                <a:ext uri="{FF2B5EF4-FFF2-40B4-BE49-F238E27FC236}">
                  <a16:creationId xmlns:a16="http://schemas.microsoft.com/office/drawing/2014/main" id="{5ACF0BA5-14F2-DB46-89E6-4BD8F9FED1E1}"/>
                </a:ext>
              </a:extLst>
            </p:cNvPr>
            <p:cNvGrpSpPr/>
            <p:nvPr/>
          </p:nvGrpSpPr>
          <p:grpSpPr>
            <a:xfrm>
              <a:off x="27168736" y="35772428"/>
              <a:ext cx="1048183" cy="1529838"/>
              <a:chOff x="27168736" y="35772428"/>
              <a:chExt cx="1048183" cy="1529838"/>
            </a:xfrm>
            <a:noFill/>
          </p:grpSpPr>
          <p:grpSp>
            <p:nvGrpSpPr>
              <p:cNvPr id="546" name="Graphic 285">
                <a:extLst>
                  <a:ext uri="{FF2B5EF4-FFF2-40B4-BE49-F238E27FC236}">
                    <a16:creationId xmlns:a16="http://schemas.microsoft.com/office/drawing/2014/main" id="{0197F713-4E83-EC4A-BEE2-704D2A23EBE0}"/>
                  </a:ext>
                </a:extLst>
              </p:cNvPr>
              <p:cNvGrpSpPr/>
              <p:nvPr/>
            </p:nvGrpSpPr>
            <p:grpSpPr>
              <a:xfrm>
                <a:off x="27168736" y="35772428"/>
                <a:ext cx="1048183" cy="1529838"/>
                <a:chOff x="27168736" y="35772428"/>
                <a:chExt cx="1048183" cy="1529838"/>
              </a:xfrm>
              <a:noFill/>
            </p:grpSpPr>
            <p:sp>
              <p:nvSpPr>
                <p:cNvPr id="547" name="Freeform 546">
                  <a:extLst>
                    <a:ext uri="{FF2B5EF4-FFF2-40B4-BE49-F238E27FC236}">
                      <a16:creationId xmlns:a16="http://schemas.microsoft.com/office/drawing/2014/main" id="{83BBAE1B-CC27-7142-B4B0-97857E3A693A}"/>
                    </a:ext>
                  </a:extLst>
                </p:cNvPr>
                <p:cNvSpPr/>
                <p:nvPr/>
              </p:nvSpPr>
              <p:spPr>
                <a:xfrm>
                  <a:off x="27444083" y="36460255"/>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48" name="Freeform 547">
                  <a:extLst>
                    <a:ext uri="{FF2B5EF4-FFF2-40B4-BE49-F238E27FC236}">
                      <a16:creationId xmlns:a16="http://schemas.microsoft.com/office/drawing/2014/main" id="{060E79FF-B803-4847-B773-619EB18E8568}"/>
                    </a:ext>
                  </a:extLst>
                </p:cNvPr>
                <p:cNvSpPr/>
                <p:nvPr/>
              </p:nvSpPr>
              <p:spPr>
                <a:xfrm>
                  <a:off x="27365263" y="35993526"/>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49" name="Freeform 548">
                  <a:extLst>
                    <a:ext uri="{FF2B5EF4-FFF2-40B4-BE49-F238E27FC236}">
                      <a16:creationId xmlns:a16="http://schemas.microsoft.com/office/drawing/2014/main" id="{F267FD73-E8AB-D047-A495-D29CDBA02939}"/>
                    </a:ext>
                  </a:extLst>
                </p:cNvPr>
                <p:cNvSpPr/>
                <p:nvPr/>
              </p:nvSpPr>
              <p:spPr>
                <a:xfrm>
                  <a:off x="27456903" y="35772428"/>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50" name="Freeform 549">
                  <a:extLst>
                    <a:ext uri="{FF2B5EF4-FFF2-40B4-BE49-F238E27FC236}">
                      <a16:creationId xmlns:a16="http://schemas.microsoft.com/office/drawing/2014/main" id="{9586B7BA-7159-934F-84EC-7F45A1959F0E}"/>
                    </a:ext>
                  </a:extLst>
                </p:cNvPr>
                <p:cNvSpPr/>
                <p:nvPr/>
              </p:nvSpPr>
              <p:spPr>
                <a:xfrm>
                  <a:off x="27545049" y="36725051"/>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51" name="Freeform 550">
                  <a:extLst>
                    <a:ext uri="{FF2B5EF4-FFF2-40B4-BE49-F238E27FC236}">
                      <a16:creationId xmlns:a16="http://schemas.microsoft.com/office/drawing/2014/main" id="{494724B3-2899-814F-82FD-0A9D0C16A795}"/>
                    </a:ext>
                  </a:extLst>
                </p:cNvPr>
                <p:cNvSpPr/>
                <p:nvPr/>
              </p:nvSpPr>
              <p:spPr>
                <a:xfrm>
                  <a:off x="27168736" y="36805060"/>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52" name="Freeform 551">
                  <a:extLst>
                    <a:ext uri="{FF2B5EF4-FFF2-40B4-BE49-F238E27FC236}">
                      <a16:creationId xmlns:a16="http://schemas.microsoft.com/office/drawing/2014/main" id="{BB205A92-91D0-4F43-8BC1-677E494CC9C8}"/>
                    </a:ext>
                  </a:extLst>
                </p:cNvPr>
                <p:cNvSpPr/>
                <p:nvPr/>
              </p:nvSpPr>
              <p:spPr>
                <a:xfrm>
                  <a:off x="27386934" y="37085096"/>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53" name="Freeform 552">
                  <a:extLst>
                    <a:ext uri="{FF2B5EF4-FFF2-40B4-BE49-F238E27FC236}">
                      <a16:creationId xmlns:a16="http://schemas.microsoft.com/office/drawing/2014/main" id="{A0210476-A56E-6244-B870-47A3A07D1458}"/>
                    </a:ext>
                  </a:extLst>
                </p:cNvPr>
                <p:cNvSpPr/>
                <p:nvPr/>
              </p:nvSpPr>
              <p:spPr>
                <a:xfrm>
                  <a:off x="27984151" y="37085096"/>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54" name="Freeform 553">
                  <a:extLst>
                    <a:ext uri="{FF2B5EF4-FFF2-40B4-BE49-F238E27FC236}">
                      <a16:creationId xmlns:a16="http://schemas.microsoft.com/office/drawing/2014/main" id="{1D43EE13-5B40-1349-9ADB-36285D7CE29A}"/>
                    </a:ext>
                  </a:extLst>
                </p:cNvPr>
                <p:cNvSpPr/>
                <p:nvPr/>
              </p:nvSpPr>
              <p:spPr>
                <a:xfrm>
                  <a:off x="27778411" y="36867926"/>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55" name="Freeform 554">
                  <a:extLst>
                    <a:ext uri="{FF2B5EF4-FFF2-40B4-BE49-F238E27FC236}">
                      <a16:creationId xmlns:a16="http://schemas.microsoft.com/office/drawing/2014/main" id="{E3EAC472-2A6A-D740-B227-7A816894BA14}"/>
                    </a:ext>
                  </a:extLst>
                </p:cNvPr>
                <p:cNvSpPr/>
                <p:nvPr/>
              </p:nvSpPr>
              <p:spPr>
                <a:xfrm>
                  <a:off x="27416080" y="36867926"/>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56" name="Freeform 555">
                  <a:extLst>
                    <a:ext uri="{FF2B5EF4-FFF2-40B4-BE49-F238E27FC236}">
                      <a16:creationId xmlns:a16="http://schemas.microsoft.com/office/drawing/2014/main" id="{B2EA5325-A3BB-9D4E-99DD-191155BD27EC}"/>
                    </a:ext>
                  </a:extLst>
                </p:cNvPr>
                <p:cNvSpPr/>
                <p:nvPr/>
              </p:nvSpPr>
              <p:spPr>
                <a:xfrm>
                  <a:off x="27650776" y="37136531"/>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557" name="Graphic 285">
                <a:extLst>
                  <a:ext uri="{FF2B5EF4-FFF2-40B4-BE49-F238E27FC236}">
                    <a16:creationId xmlns:a16="http://schemas.microsoft.com/office/drawing/2014/main" id="{772F89E4-76A0-9A44-AFDA-47352284522A}"/>
                  </a:ext>
                </a:extLst>
              </p:cNvPr>
              <p:cNvGrpSpPr/>
              <p:nvPr/>
            </p:nvGrpSpPr>
            <p:grpSpPr>
              <a:xfrm>
                <a:off x="27561241" y="36400248"/>
                <a:ext cx="243840" cy="72390"/>
                <a:chOff x="27561241" y="36400248"/>
                <a:chExt cx="243840" cy="72390"/>
              </a:xfrm>
              <a:noFill/>
            </p:grpSpPr>
            <p:sp>
              <p:nvSpPr>
                <p:cNvPr id="558" name="Freeform 557">
                  <a:extLst>
                    <a:ext uri="{FF2B5EF4-FFF2-40B4-BE49-F238E27FC236}">
                      <a16:creationId xmlns:a16="http://schemas.microsoft.com/office/drawing/2014/main" id="{D897D182-58A9-0B49-A66E-E247B6381E53}"/>
                    </a:ext>
                  </a:extLst>
                </p:cNvPr>
                <p:cNvSpPr/>
                <p:nvPr/>
              </p:nvSpPr>
              <p:spPr>
                <a:xfrm>
                  <a:off x="27561241" y="36400248"/>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59" name="Freeform 558">
                  <a:extLst>
                    <a:ext uri="{FF2B5EF4-FFF2-40B4-BE49-F238E27FC236}">
                      <a16:creationId xmlns:a16="http://schemas.microsoft.com/office/drawing/2014/main" id="{63CBC669-F70E-614A-B4F3-C0730E4B3389}"/>
                    </a:ext>
                  </a:extLst>
                </p:cNvPr>
                <p:cNvSpPr/>
                <p:nvPr/>
              </p:nvSpPr>
              <p:spPr>
                <a:xfrm>
                  <a:off x="27732691" y="36400248"/>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560" name="Freeform 559">
              <a:extLst>
                <a:ext uri="{FF2B5EF4-FFF2-40B4-BE49-F238E27FC236}">
                  <a16:creationId xmlns:a16="http://schemas.microsoft.com/office/drawing/2014/main" id="{C2F09F2B-E53B-BC43-B489-46395B546C8A}"/>
                </a:ext>
              </a:extLst>
            </p:cNvPr>
            <p:cNvSpPr/>
            <p:nvPr/>
          </p:nvSpPr>
          <p:spPr>
            <a:xfrm>
              <a:off x="27479327" y="36250705"/>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400" name="Graphic 289">
            <a:extLst>
              <a:ext uri="{FF2B5EF4-FFF2-40B4-BE49-F238E27FC236}">
                <a16:creationId xmlns:a16="http://schemas.microsoft.com/office/drawing/2014/main" id="{9677BBF1-28CD-BA41-B13C-4C5DC804E767}"/>
              </a:ext>
            </a:extLst>
          </p:cNvPr>
          <p:cNvGrpSpPr/>
          <p:nvPr/>
        </p:nvGrpSpPr>
        <p:grpSpPr>
          <a:xfrm>
            <a:off x="36279654" y="42301380"/>
            <a:ext cx="1257820" cy="1835806"/>
            <a:chOff x="30233045" y="35251150"/>
            <a:chExt cx="1048183" cy="1529838"/>
          </a:xfrm>
          <a:gradFill>
            <a:gsLst>
              <a:gs pos="1000">
                <a:schemeClr val="accent4">
                  <a:lumMod val="50000"/>
                </a:schemeClr>
              </a:gs>
              <a:gs pos="98000">
                <a:schemeClr val="accent4">
                  <a:lumMod val="60000"/>
                  <a:lumOff val="40000"/>
                </a:schemeClr>
              </a:gs>
              <a:gs pos="49000">
                <a:schemeClr val="accent4"/>
              </a:gs>
            </a:gsLst>
            <a:lin ang="16200000" scaled="1"/>
          </a:gradFill>
        </p:grpSpPr>
        <p:grpSp>
          <p:nvGrpSpPr>
            <p:cNvPr id="401" name="Graphic 289">
              <a:extLst>
                <a:ext uri="{FF2B5EF4-FFF2-40B4-BE49-F238E27FC236}">
                  <a16:creationId xmlns:a16="http://schemas.microsoft.com/office/drawing/2014/main" id="{E247514A-A290-7A4B-B2B8-073299CF0E3B}"/>
                </a:ext>
              </a:extLst>
            </p:cNvPr>
            <p:cNvGrpSpPr/>
            <p:nvPr/>
          </p:nvGrpSpPr>
          <p:grpSpPr>
            <a:xfrm>
              <a:off x="30233045" y="35251150"/>
              <a:ext cx="1048183" cy="1529838"/>
              <a:chOff x="30233045" y="35251150"/>
              <a:chExt cx="1048183" cy="1529838"/>
            </a:xfrm>
            <a:grpFill/>
          </p:grpSpPr>
          <p:grpSp>
            <p:nvGrpSpPr>
              <p:cNvPr id="402" name="Graphic 289">
                <a:extLst>
                  <a:ext uri="{FF2B5EF4-FFF2-40B4-BE49-F238E27FC236}">
                    <a16:creationId xmlns:a16="http://schemas.microsoft.com/office/drawing/2014/main" id="{EEE2E1F4-F14F-2B43-856F-9275C5379883}"/>
                  </a:ext>
                </a:extLst>
              </p:cNvPr>
              <p:cNvGrpSpPr/>
              <p:nvPr/>
            </p:nvGrpSpPr>
            <p:grpSpPr>
              <a:xfrm>
                <a:off x="30233045" y="35251150"/>
                <a:ext cx="1048183" cy="1529838"/>
                <a:chOff x="30233045" y="35251150"/>
                <a:chExt cx="1048183" cy="1529838"/>
              </a:xfrm>
              <a:grpFill/>
            </p:grpSpPr>
            <p:sp>
              <p:nvSpPr>
                <p:cNvPr id="403" name="Freeform 402">
                  <a:extLst>
                    <a:ext uri="{FF2B5EF4-FFF2-40B4-BE49-F238E27FC236}">
                      <a16:creationId xmlns:a16="http://schemas.microsoft.com/office/drawing/2014/main" id="{518FCCEB-8B6F-6D48-B3E2-5C1021706A55}"/>
                    </a:ext>
                  </a:extLst>
                </p:cNvPr>
                <p:cNvSpPr/>
                <p:nvPr/>
              </p:nvSpPr>
              <p:spPr>
                <a:xfrm>
                  <a:off x="30508392" y="35938977"/>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04" name="Freeform 403">
                  <a:extLst>
                    <a:ext uri="{FF2B5EF4-FFF2-40B4-BE49-F238E27FC236}">
                      <a16:creationId xmlns:a16="http://schemas.microsoft.com/office/drawing/2014/main" id="{E1F14281-66D4-C342-8D86-0F6A2727A0CE}"/>
                    </a:ext>
                  </a:extLst>
                </p:cNvPr>
                <p:cNvSpPr/>
                <p:nvPr/>
              </p:nvSpPr>
              <p:spPr>
                <a:xfrm>
                  <a:off x="30429572" y="35472248"/>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05" name="Freeform 404">
                  <a:extLst>
                    <a:ext uri="{FF2B5EF4-FFF2-40B4-BE49-F238E27FC236}">
                      <a16:creationId xmlns:a16="http://schemas.microsoft.com/office/drawing/2014/main" id="{87F20A4E-2A6D-4243-A071-516DAC526BA4}"/>
                    </a:ext>
                  </a:extLst>
                </p:cNvPr>
                <p:cNvSpPr/>
                <p:nvPr/>
              </p:nvSpPr>
              <p:spPr>
                <a:xfrm>
                  <a:off x="30521212" y="35251150"/>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06" name="Freeform 405">
                  <a:extLst>
                    <a:ext uri="{FF2B5EF4-FFF2-40B4-BE49-F238E27FC236}">
                      <a16:creationId xmlns:a16="http://schemas.microsoft.com/office/drawing/2014/main" id="{FB2CBCA0-4345-5E46-84DB-FC84A41D3374}"/>
                    </a:ext>
                  </a:extLst>
                </p:cNvPr>
                <p:cNvSpPr/>
                <p:nvPr/>
              </p:nvSpPr>
              <p:spPr>
                <a:xfrm>
                  <a:off x="30609358" y="36203773"/>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07" name="Freeform 406">
                  <a:extLst>
                    <a:ext uri="{FF2B5EF4-FFF2-40B4-BE49-F238E27FC236}">
                      <a16:creationId xmlns:a16="http://schemas.microsoft.com/office/drawing/2014/main" id="{DE1F6E00-5610-EC49-B24E-6E9B14938FE3}"/>
                    </a:ext>
                  </a:extLst>
                </p:cNvPr>
                <p:cNvSpPr/>
                <p:nvPr/>
              </p:nvSpPr>
              <p:spPr>
                <a:xfrm>
                  <a:off x="30233045" y="36283782"/>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08" name="Freeform 407">
                  <a:extLst>
                    <a:ext uri="{FF2B5EF4-FFF2-40B4-BE49-F238E27FC236}">
                      <a16:creationId xmlns:a16="http://schemas.microsoft.com/office/drawing/2014/main" id="{34758E87-ED24-CF44-BEF7-3FBAA9F2DF78}"/>
                    </a:ext>
                  </a:extLst>
                </p:cNvPr>
                <p:cNvSpPr/>
                <p:nvPr/>
              </p:nvSpPr>
              <p:spPr>
                <a:xfrm>
                  <a:off x="30451243" y="36563818"/>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09" name="Freeform 408">
                  <a:extLst>
                    <a:ext uri="{FF2B5EF4-FFF2-40B4-BE49-F238E27FC236}">
                      <a16:creationId xmlns:a16="http://schemas.microsoft.com/office/drawing/2014/main" id="{DAB2F578-8344-1A49-A488-7432BC7F6909}"/>
                    </a:ext>
                  </a:extLst>
                </p:cNvPr>
                <p:cNvSpPr/>
                <p:nvPr/>
              </p:nvSpPr>
              <p:spPr>
                <a:xfrm>
                  <a:off x="31048460" y="36563818"/>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10" name="Freeform 409">
                  <a:extLst>
                    <a:ext uri="{FF2B5EF4-FFF2-40B4-BE49-F238E27FC236}">
                      <a16:creationId xmlns:a16="http://schemas.microsoft.com/office/drawing/2014/main" id="{A99E2FF0-64B7-9E4A-B7CB-F25F63C762E0}"/>
                    </a:ext>
                  </a:extLst>
                </p:cNvPr>
                <p:cNvSpPr/>
                <p:nvPr/>
              </p:nvSpPr>
              <p:spPr>
                <a:xfrm>
                  <a:off x="30842720" y="36346648"/>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grp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11" name="Freeform 410">
                  <a:extLst>
                    <a:ext uri="{FF2B5EF4-FFF2-40B4-BE49-F238E27FC236}">
                      <a16:creationId xmlns:a16="http://schemas.microsoft.com/office/drawing/2014/main" id="{2BA8074F-77A9-374E-9840-C4C0AEAD65E3}"/>
                    </a:ext>
                  </a:extLst>
                </p:cNvPr>
                <p:cNvSpPr/>
                <p:nvPr/>
              </p:nvSpPr>
              <p:spPr>
                <a:xfrm>
                  <a:off x="30480389" y="36346648"/>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grp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12" name="Freeform 411">
                  <a:extLst>
                    <a:ext uri="{FF2B5EF4-FFF2-40B4-BE49-F238E27FC236}">
                      <a16:creationId xmlns:a16="http://schemas.microsoft.com/office/drawing/2014/main" id="{E1003804-5CA6-8D4E-A55B-61BCE59B836F}"/>
                    </a:ext>
                  </a:extLst>
                </p:cNvPr>
                <p:cNvSpPr/>
                <p:nvPr/>
              </p:nvSpPr>
              <p:spPr>
                <a:xfrm>
                  <a:off x="30715085" y="36615253"/>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413" name="Graphic 289">
                <a:extLst>
                  <a:ext uri="{FF2B5EF4-FFF2-40B4-BE49-F238E27FC236}">
                    <a16:creationId xmlns:a16="http://schemas.microsoft.com/office/drawing/2014/main" id="{D6A9A12C-021D-5C4D-A842-45A830934293}"/>
                  </a:ext>
                </a:extLst>
              </p:cNvPr>
              <p:cNvGrpSpPr/>
              <p:nvPr/>
            </p:nvGrpSpPr>
            <p:grpSpPr>
              <a:xfrm>
                <a:off x="30625550" y="35878970"/>
                <a:ext cx="243840" cy="72390"/>
                <a:chOff x="30625550" y="35878970"/>
                <a:chExt cx="243840" cy="72390"/>
              </a:xfrm>
              <a:grpFill/>
            </p:grpSpPr>
            <p:sp>
              <p:nvSpPr>
                <p:cNvPr id="414" name="Freeform 413">
                  <a:extLst>
                    <a:ext uri="{FF2B5EF4-FFF2-40B4-BE49-F238E27FC236}">
                      <a16:creationId xmlns:a16="http://schemas.microsoft.com/office/drawing/2014/main" id="{29226FB7-F1B4-B04D-8B4C-3AB2F025B81E}"/>
                    </a:ext>
                  </a:extLst>
                </p:cNvPr>
                <p:cNvSpPr/>
                <p:nvPr/>
              </p:nvSpPr>
              <p:spPr>
                <a:xfrm>
                  <a:off x="30625550" y="35878970"/>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grp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15" name="Freeform 414">
                  <a:extLst>
                    <a:ext uri="{FF2B5EF4-FFF2-40B4-BE49-F238E27FC236}">
                      <a16:creationId xmlns:a16="http://schemas.microsoft.com/office/drawing/2014/main" id="{E363BE9C-54A0-2246-B9F3-60DBFC78D889}"/>
                    </a:ext>
                  </a:extLst>
                </p:cNvPr>
                <p:cNvSpPr/>
                <p:nvPr/>
              </p:nvSpPr>
              <p:spPr>
                <a:xfrm>
                  <a:off x="30797000" y="35878970"/>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grp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416" name="Freeform 415">
              <a:extLst>
                <a:ext uri="{FF2B5EF4-FFF2-40B4-BE49-F238E27FC236}">
                  <a16:creationId xmlns:a16="http://schemas.microsoft.com/office/drawing/2014/main" id="{BCF9D535-AEC2-E24E-9D5E-88C59CC2ED62}"/>
                </a:ext>
              </a:extLst>
            </p:cNvPr>
            <p:cNvSpPr/>
            <p:nvPr/>
          </p:nvSpPr>
          <p:spPr>
            <a:xfrm>
              <a:off x="30543636" y="35729427"/>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375" name="Graphic 291">
            <a:extLst>
              <a:ext uri="{FF2B5EF4-FFF2-40B4-BE49-F238E27FC236}">
                <a16:creationId xmlns:a16="http://schemas.microsoft.com/office/drawing/2014/main" id="{9C2DCF19-44C9-654C-9915-3A6FE196D011}"/>
              </a:ext>
            </a:extLst>
          </p:cNvPr>
          <p:cNvGrpSpPr/>
          <p:nvPr/>
        </p:nvGrpSpPr>
        <p:grpSpPr>
          <a:xfrm>
            <a:off x="35696983" y="42254818"/>
            <a:ext cx="1257820" cy="1835806"/>
            <a:chOff x="29747486" y="35212348"/>
            <a:chExt cx="1048183" cy="1529838"/>
          </a:xfrm>
          <a:noFill/>
        </p:grpSpPr>
        <p:grpSp>
          <p:nvGrpSpPr>
            <p:cNvPr id="376" name="Graphic 291">
              <a:extLst>
                <a:ext uri="{FF2B5EF4-FFF2-40B4-BE49-F238E27FC236}">
                  <a16:creationId xmlns:a16="http://schemas.microsoft.com/office/drawing/2014/main" id="{ABE1B6C5-B8EB-6845-8190-6D86E4B0AA62}"/>
                </a:ext>
              </a:extLst>
            </p:cNvPr>
            <p:cNvGrpSpPr/>
            <p:nvPr/>
          </p:nvGrpSpPr>
          <p:grpSpPr>
            <a:xfrm>
              <a:off x="29747486" y="35212348"/>
              <a:ext cx="1048183" cy="1529838"/>
              <a:chOff x="29747486" y="35212348"/>
              <a:chExt cx="1048183" cy="1529838"/>
            </a:xfrm>
            <a:noFill/>
          </p:grpSpPr>
          <p:grpSp>
            <p:nvGrpSpPr>
              <p:cNvPr id="377" name="Graphic 291">
                <a:extLst>
                  <a:ext uri="{FF2B5EF4-FFF2-40B4-BE49-F238E27FC236}">
                    <a16:creationId xmlns:a16="http://schemas.microsoft.com/office/drawing/2014/main" id="{AC2CC301-9BF6-9441-B5C8-63A43041294C}"/>
                  </a:ext>
                </a:extLst>
              </p:cNvPr>
              <p:cNvGrpSpPr/>
              <p:nvPr/>
            </p:nvGrpSpPr>
            <p:grpSpPr>
              <a:xfrm>
                <a:off x="29747486" y="35212348"/>
                <a:ext cx="1048183" cy="1529838"/>
                <a:chOff x="29747486" y="35212348"/>
                <a:chExt cx="1048183" cy="1529838"/>
              </a:xfrm>
              <a:noFill/>
            </p:grpSpPr>
            <p:sp>
              <p:nvSpPr>
                <p:cNvPr id="378" name="Freeform 377">
                  <a:extLst>
                    <a:ext uri="{FF2B5EF4-FFF2-40B4-BE49-F238E27FC236}">
                      <a16:creationId xmlns:a16="http://schemas.microsoft.com/office/drawing/2014/main" id="{33BEDF4C-28CB-1041-B6CD-B75095CC3D74}"/>
                    </a:ext>
                  </a:extLst>
                </p:cNvPr>
                <p:cNvSpPr/>
                <p:nvPr/>
              </p:nvSpPr>
              <p:spPr>
                <a:xfrm>
                  <a:off x="30022833" y="35900175"/>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79" name="Freeform 378">
                  <a:extLst>
                    <a:ext uri="{FF2B5EF4-FFF2-40B4-BE49-F238E27FC236}">
                      <a16:creationId xmlns:a16="http://schemas.microsoft.com/office/drawing/2014/main" id="{AB74150B-0487-C247-B55C-B68EB5BDA9D8}"/>
                    </a:ext>
                  </a:extLst>
                </p:cNvPr>
                <p:cNvSpPr/>
                <p:nvPr/>
              </p:nvSpPr>
              <p:spPr>
                <a:xfrm>
                  <a:off x="29944013" y="35433446"/>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80" name="Freeform 379">
                  <a:extLst>
                    <a:ext uri="{FF2B5EF4-FFF2-40B4-BE49-F238E27FC236}">
                      <a16:creationId xmlns:a16="http://schemas.microsoft.com/office/drawing/2014/main" id="{E3877E95-0C8C-FD41-B130-F9C491573333}"/>
                    </a:ext>
                  </a:extLst>
                </p:cNvPr>
                <p:cNvSpPr/>
                <p:nvPr/>
              </p:nvSpPr>
              <p:spPr>
                <a:xfrm>
                  <a:off x="30035653" y="35212348"/>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81" name="Freeform 380">
                  <a:extLst>
                    <a:ext uri="{FF2B5EF4-FFF2-40B4-BE49-F238E27FC236}">
                      <a16:creationId xmlns:a16="http://schemas.microsoft.com/office/drawing/2014/main" id="{5D6EDAAA-1710-374C-95E8-E67AB6B8640A}"/>
                    </a:ext>
                  </a:extLst>
                </p:cNvPr>
                <p:cNvSpPr/>
                <p:nvPr/>
              </p:nvSpPr>
              <p:spPr>
                <a:xfrm>
                  <a:off x="30123799" y="36164971"/>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82" name="Freeform 381">
                  <a:extLst>
                    <a:ext uri="{FF2B5EF4-FFF2-40B4-BE49-F238E27FC236}">
                      <a16:creationId xmlns:a16="http://schemas.microsoft.com/office/drawing/2014/main" id="{78D7803C-C27B-7748-96D3-DED866891EE2}"/>
                    </a:ext>
                  </a:extLst>
                </p:cNvPr>
                <p:cNvSpPr/>
                <p:nvPr/>
              </p:nvSpPr>
              <p:spPr>
                <a:xfrm>
                  <a:off x="29747486" y="36244980"/>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83" name="Freeform 382">
                  <a:extLst>
                    <a:ext uri="{FF2B5EF4-FFF2-40B4-BE49-F238E27FC236}">
                      <a16:creationId xmlns:a16="http://schemas.microsoft.com/office/drawing/2014/main" id="{6F441F57-F70D-A24D-8EC7-60DE40ED1562}"/>
                    </a:ext>
                  </a:extLst>
                </p:cNvPr>
                <p:cNvSpPr/>
                <p:nvPr/>
              </p:nvSpPr>
              <p:spPr>
                <a:xfrm>
                  <a:off x="29965684" y="36525016"/>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84" name="Freeform 383">
                  <a:extLst>
                    <a:ext uri="{FF2B5EF4-FFF2-40B4-BE49-F238E27FC236}">
                      <a16:creationId xmlns:a16="http://schemas.microsoft.com/office/drawing/2014/main" id="{26ABF96C-9EE5-8E4A-A74F-FA2F06E8D545}"/>
                    </a:ext>
                  </a:extLst>
                </p:cNvPr>
                <p:cNvSpPr/>
                <p:nvPr/>
              </p:nvSpPr>
              <p:spPr>
                <a:xfrm>
                  <a:off x="30562901" y="36525016"/>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85" name="Freeform 384">
                  <a:extLst>
                    <a:ext uri="{FF2B5EF4-FFF2-40B4-BE49-F238E27FC236}">
                      <a16:creationId xmlns:a16="http://schemas.microsoft.com/office/drawing/2014/main" id="{4B89B77E-5776-C84D-B4D1-EDA82B55C820}"/>
                    </a:ext>
                  </a:extLst>
                </p:cNvPr>
                <p:cNvSpPr/>
                <p:nvPr/>
              </p:nvSpPr>
              <p:spPr>
                <a:xfrm>
                  <a:off x="30357161" y="36307846"/>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86" name="Freeform 385">
                  <a:extLst>
                    <a:ext uri="{FF2B5EF4-FFF2-40B4-BE49-F238E27FC236}">
                      <a16:creationId xmlns:a16="http://schemas.microsoft.com/office/drawing/2014/main" id="{9F19A8C6-29D5-3C46-973B-55DA34EB7652}"/>
                    </a:ext>
                  </a:extLst>
                </p:cNvPr>
                <p:cNvSpPr/>
                <p:nvPr/>
              </p:nvSpPr>
              <p:spPr>
                <a:xfrm>
                  <a:off x="29994830" y="36307846"/>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87" name="Freeform 386">
                  <a:extLst>
                    <a:ext uri="{FF2B5EF4-FFF2-40B4-BE49-F238E27FC236}">
                      <a16:creationId xmlns:a16="http://schemas.microsoft.com/office/drawing/2014/main" id="{CB44203C-0901-2F4D-A89A-C5D4529D8A43}"/>
                    </a:ext>
                  </a:extLst>
                </p:cNvPr>
                <p:cNvSpPr/>
                <p:nvPr/>
              </p:nvSpPr>
              <p:spPr>
                <a:xfrm>
                  <a:off x="30229526" y="36576451"/>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388" name="Graphic 291">
                <a:extLst>
                  <a:ext uri="{FF2B5EF4-FFF2-40B4-BE49-F238E27FC236}">
                    <a16:creationId xmlns:a16="http://schemas.microsoft.com/office/drawing/2014/main" id="{CA5C73D6-87E2-8D4C-98B5-4DF05A156345}"/>
                  </a:ext>
                </a:extLst>
              </p:cNvPr>
              <p:cNvGrpSpPr/>
              <p:nvPr/>
            </p:nvGrpSpPr>
            <p:grpSpPr>
              <a:xfrm>
                <a:off x="30139991" y="35840168"/>
                <a:ext cx="243840" cy="72390"/>
                <a:chOff x="30139991" y="35840168"/>
                <a:chExt cx="243840" cy="72390"/>
              </a:xfrm>
              <a:noFill/>
            </p:grpSpPr>
            <p:sp>
              <p:nvSpPr>
                <p:cNvPr id="389" name="Freeform 388">
                  <a:extLst>
                    <a:ext uri="{FF2B5EF4-FFF2-40B4-BE49-F238E27FC236}">
                      <a16:creationId xmlns:a16="http://schemas.microsoft.com/office/drawing/2014/main" id="{43DEAA7A-F39A-4D44-99BE-E423F40889D1}"/>
                    </a:ext>
                  </a:extLst>
                </p:cNvPr>
                <p:cNvSpPr/>
                <p:nvPr/>
              </p:nvSpPr>
              <p:spPr>
                <a:xfrm>
                  <a:off x="30139991" y="35840168"/>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90" name="Freeform 389">
                  <a:extLst>
                    <a:ext uri="{FF2B5EF4-FFF2-40B4-BE49-F238E27FC236}">
                      <a16:creationId xmlns:a16="http://schemas.microsoft.com/office/drawing/2014/main" id="{8481CC7B-81B5-5944-BCF2-90E9D72175B0}"/>
                    </a:ext>
                  </a:extLst>
                </p:cNvPr>
                <p:cNvSpPr/>
                <p:nvPr/>
              </p:nvSpPr>
              <p:spPr>
                <a:xfrm>
                  <a:off x="30311441" y="35840168"/>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391" name="Freeform 390">
              <a:extLst>
                <a:ext uri="{FF2B5EF4-FFF2-40B4-BE49-F238E27FC236}">
                  <a16:creationId xmlns:a16="http://schemas.microsoft.com/office/drawing/2014/main" id="{A0A653A7-5DA0-0D4D-83D9-76491211C296}"/>
                </a:ext>
              </a:extLst>
            </p:cNvPr>
            <p:cNvSpPr/>
            <p:nvPr/>
          </p:nvSpPr>
          <p:spPr>
            <a:xfrm>
              <a:off x="30058077" y="35690625"/>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354" name="Graphic 293">
            <a:extLst>
              <a:ext uri="{FF2B5EF4-FFF2-40B4-BE49-F238E27FC236}">
                <a16:creationId xmlns:a16="http://schemas.microsoft.com/office/drawing/2014/main" id="{387E267C-61CD-2244-A9FC-F209AFBDDDA1}"/>
              </a:ext>
            </a:extLst>
          </p:cNvPr>
          <p:cNvGrpSpPr/>
          <p:nvPr/>
        </p:nvGrpSpPr>
        <p:grpSpPr>
          <a:xfrm>
            <a:off x="35995694" y="43451714"/>
            <a:ext cx="1257820" cy="1835806"/>
            <a:chOff x="29996412" y="36209762"/>
            <a:chExt cx="1048183" cy="1529838"/>
          </a:xfrm>
          <a:noFill/>
        </p:grpSpPr>
        <p:grpSp>
          <p:nvGrpSpPr>
            <p:cNvPr id="355" name="Graphic 293">
              <a:extLst>
                <a:ext uri="{FF2B5EF4-FFF2-40B4-BE49-F238E27FC236}">
                  <a16:creationId xmlns:a16="http://schemas.microsoft.com/office/drawing/2014/main" id="{EFDDF9FE-E86A-CE41-AD4A-28204D46C4CF}"/>
                </a:ext>
              </a:extLst>
            </p:cNvPr>
            <p:cNvGrpSpPr/>
            <p:nvPr/>
          </p:nvGrpSpPr>
          <p:grpSpPr>
            <a:xfrm>
              <a:off x="29996412" y="36209762"/>
              <a:ext cx="1048183" cy="1529838"/>
              <a:chOff x="29996412" y="36209762"/>
              <a:chExt cx="1048183" cy="1529838"/>
            </a:xfrm>
            <a:noFill/>
          </p:grpSpPr>
          <p:grpSp>
            <p:nvGrpSpPr>
              <p:cNvPr id="356" name="Graphic 293">
                <a:extLst>
                  <a:ext uri="{FF2B5EF4-FFF2-40B4-BE49-F238E27FC236}">
                    <a16:creationId xmlns:a16="http://schemas.microsoft.com/office/drawing/2014/main" id="{78B5DE3E-6606-2740-922B-C7A7EBC47982}"/>
                  </a:ext>
                </a:extLst>
              </p:cNvPr>
              <p:cNvGrpSpPr/>
              <p:nvPr/>
            </p:nvGrpSpPr>
            <p:grpSpPr>
              <a:xfrm>
                <a:off x="29996412" y="36209762"/>
                <a:ext cx="1048183" cy="1529838"/>
                <a:chOff x="29996412" y="36209762"/>
                <a:chExt cx="1048183" cy="1529838"/>
              </a:xfrm>
              <a:noFill/>
            </p:grpSpPr>
            <p:sp>
              <p:nvSpPr>
                <p:cNvPr id="357" name="Freeform 356">
                  <a:extLst>
                    <a:ext uri="{FF2B5EF4-FFF2-40B4-BE49-F238E27FC236}">
                      <a16:creationId xmlns:a16="http://schemas.microsoft.com/office/drawing/2014/main" id="{D915858C-2F27-2E4C-846B-1729B6F19F0B}"/>
                    </a:ext>
                  </a:extLst>
                </p:cNvPr>
                <p:cNvSpPr/>
                <p:nvPr/>
              </p:nvSpPr>
              <p:spPr>
                <a:xfrm>
                  <a:off x="30271759" y="36897589"/>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58" name="Freeform 357">
                  <a:extLst>
                    <a:ext uri="{FF2B5EF4-FFF2-40B4-BE49-F238E27FC236}">
                      <a16:creationId xmlns:a16="http://schemas.microsoft.com/office/drawing/2014/main" id="{4B86E008-67A6-3B4F-981C-8A9215494E0F}"/>
                    </a:ext>
                  </a:extLst>
                </p:cNvPr>
                <p:cNvSpPr/>
                <p:nvPr/>
              </p:nvSpPr>
              <p:spPr>
                <a:xfrm>
                  <a:off x="30192939" y="36430860"/>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59" name="Freeform 358">
                  <a:extLst>
                    <a:ext uri="{FF2B5EF4-FFF2-40B4-BE49-F238E27FC236}">
                      <a16:creationId xmlns:a16="http://schemas.microsoft.com/office/drawing/2014/main" id="{3B444F3F-5043-7F46-B3F5-4C4B7635EBB3}"/>
                    </a:ext>
                  </a:extLst>
                </p:cNvPr>
                <p:cNvSpPr/>
                <p:nvPr/>
              </p:nvSpPr>
              <p:spPr>
                <a:xfrm>
                  <a:off x="30284579" y="36209762"/>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60" name="Freeform 359">
                  <a:extLst>
                    <a:ext uri="{FF2B5EF4-FFF2-40B4-BE49-F238E27FC236}">
                      <a16:creationId xmlns:a16="http://schemas.microsoft.com/office/drawing/2014/main" id="{6F1EC203-9886-0249-9CAD-D9FE9AA90193}"/>
                    </a:ext>
                  </a:extLst>
                </p:cNvPr>
                <p:cNvSpPr/>
                <p:nvPr/>
              </p:nvSpPr>
              <p:spPr>
                <a:xfrm>
                  <a:off x="30372725" y="37162385"/>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61" name="Freeform 360">
                  <a:extLst>
                    <a:ext uri="{FF2B5EF4-FFF2-40B4-BE49-F238E27FC236}">
                      <a16:creationId xmlns:a16="http://schemas.microsoft.com/office/drawing/2014/main" id="{D0C771E9-AC25-F244-A8FF-95E2BBBB667C}"/>
                    </a:ext>
                  </a:extLst>
                </p:cNvPr>
                <p:cNvSpPr/>
                <p:nvPr/>
              </p:nvSpPr>
              <p:spPr>
                <a:xfrm>
                  <a:off x="29996412" y="37242394"/>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62" name="Freeform 361">
                  <a:extLst>
                    <a:ext uri="{FF2B5EF4-FFF2-40B4-BE49-F238E27FC236}">
                      <a16:creationId xmlns:a16="http://schemas.microsoft.com/office/drawing/2014/main" id="{B1C643C3-82D2-414E-A504-32BF488ECCBA}"/>
                    </a:ext>
                  </a:extLst>
                </p:cNvPr>
                <p:cNvSpPr/>
                <p:nvPr/>
              </p:nvSpPr>
              <p:spPr>
                <a:xfrm>
                  <a:off x="30214610" y="37522430"/>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63" name="Freeform 362">
                  <a:extLst>
                    <a:ext uri="{FF2B5EF4-FFF2-40B4-BE49-F238E27FC236}">
                      <a16:creationId xmlns:a16="http://schemas.microsoft.com/office/drawing/2014/main" id="{4709747C-420F-8844-A964-6B86A65A438C}"/>
                    </a:ext>
                  </a:extLst>
                </p:cNvPr>
                <p:cNvSpPr/>
                <p:nvPr/>
              </p:nvSpPr>
              <p:spPr>
                <a:xfrm>
                  <a:off x="30811827" y="37522430"/>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64" name="Freeform 363">
                  <a:extLst>
                    <a:ext uri="{FF2B5EF4-FFF2-40B4-BE49-F238E27FC236}">
                      <a16:creationId xmlns:a16="http://schemas.microsoft.com/office/drawing/2014/main" id="{3BEEC7BA-E8AD-4C4B-A36D-491F45E82FF8}"/>
                    </a:ext>
                  </a:extLst>
                </p:cNvPr>
                <p:cNvSpPr/>
                <p:nvPr/>
              </p:nvSpPr>
              <p:spPr>
                <a:xfrm>
                  <a:off x="30606087" y="37305260"/>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65" name="Freeform 364">
                  <a:extLst>
                    <a:ext uri="{FF2B5EF4-FFF2-40B4-BE49-F238E27FC236}">
                      <a16:creationId xmlns:a16="http://schemas.microsoft.com/office/drawing/2014/main" id="{5BF87785-E307-8D4E-BBAE-D449167E04B0}"/>
                    </a:ext>
                  </a:extLst>
                </p:cNvPr>
                <p:cNvSpPr/>
                <p:nvPr/>
              </p:nvSpPr>
              <p:spPr>
                <a:xfrm>
                  <a:off x="30243756" y="37305260"/>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66" name="Freeform 365">
                  <a:extLst>
                    <a:ext uri="{FF2B5EF4-FFF2-40B4-BE49-F238E27FC236}">
                      <a16:creationId xmlns:a16="http://schemas.microsoft.com/office/drawing/2014/main" id="{C37B4381-26B6-5448-9A51-E589436C80B9}"/>
                    </a:ext>
                  </a:extLst>
                </p:cNvPr>
                <p:cNvSpPr/>
                <p:nvPr/>
              </p:nvSpPr>
              <p:spPr>
                <a:xfrm>
                  <a:off x="30478452" y="37573865"/>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367" name="Graphic 293">
                <a:extLst>
                  <a:ext uri="{FF2B5EF4-FFF2-40B4-BE49-F238E27FC236}">
                    <a16:creationId xmlns:a16="http://schemas.microsoft.com/office/drawing/2014/main" id="{94592834-9C33-2A4E-973E-A704E7A560BA}"/>
                  </a:ext>
                </a:extLst>
              </p:cNvPr>
              <p:cNvGrpSpPr/>
              <p:nvPr/>
            </p:nvGrpSpPr>
            <p:grpSpPr>
              <a:xfrm>
                <a:off x="30388917" y="36837582"/>
                <a:ext cx="243840" cy="72390"/>
                <a:chOff x="30388917" y="36837582"/>
                <a:chExt cx="243840" cy="72390"/>
              </a:xfrm>
              <a:noFill/>
            </p:grpSpPr>
            <p:sp>
              <p:nvSpPr>
                <p:cNvPr id="368" name="Freeform 367">
                  <a:extLst>
                    <a:ext uri="{FF2B5EF4-FFF2-40B4-BE49-F238E27FC236}">
                      <a16:creationId xmlns:a16="http://schemas.microsoft.com/office/drawing/2014/main" id="{80E1DC83-9881-BE49-83F2-19691540687C}"/>
                    </a:ext>
                  </a:extLst>
                </p:cNvPr>
                <p:cNvSpPr/>
                <p:nvPr/>
              </p:nvSpPr>
              <p:spPr>
                <a:xfrm>
                  <a:off x="30388917" y="36837582"/>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69" name="Freeform 368">
                  <a:extLst>
                    <a:ext uri="{FF2B5EF4-FFF2-40B4-BE49-F238E27FC236}">
                      <a16:creationId xmlns:a16="http://schemas.microsoft.com/office/drawing/2014/main" id="{311EADA9-4FC8-9F45-964B-651C7AD4D7AD}"/>
                    </a:ext>
                  </a:extLst>
                </p:cNvPr>
                <p:cNvSpPr/>
                <p:nvPr/>
              </p:nvSpPr>
              <p:spPr>
                <a:xfrm>
                  <a:off x="30560367" y="36837582"/>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370" name="Freeform 369">
              <a:extLst>
                <a:ext uri="{FF2B5EF4-FFF2-40B4-BE49-F238E27FC236}">
                  <a16:creationId xmlns:a16="http://schemas.microsoft.com/office/drawing/2014/main" id="{BF1FED01-7188-6045-9C09-310C2F7DD2D0}"/>
                </a:ext>
              </a:extLst>
            </p:cNvPr>
            <p:cNvSpPr/>
            <p:nvPr/>
          </p:nvSpPr>
          <p:spPr>
            <a:xfrm>
              <a:off x="30307003" y="36688039"/>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332" name="Graphic 295">
            <a:extLst>
              <a:ext uri="{FF2B5EF4-FFF2-40B4-BE49-F238E27FC236}">
                <a16:creationId xmlns:a16="http://schemas.microsoft.com/office/drawing/2014/main" id="{6D348D62-2D0C-934C-BD0A-7650944D50AE}"/>
              </a:ext>
            </a:extLst>
          </p:cNvPr>
          <p:cNvGrpSpPr/>
          <p:nvPr/>
        </p:nvGrpSpPr>
        <p:grpSpPr>
          <a:xfrm>
            <a:off x="19812798" y="28142024"/>
            <a:ext cx="746802" cy="1089968"/>
            <a:chOff x="16510665" y="23451687"/>
            <a:chExt cx="622335" cy="908307"/>
          </a:xfrm>
          <a:noFill/>
        </p:grpSpPr>
        <p:grpSp>
          <p:nvGrpSpPr>
            <p:cNvPr id="333" name="Graphic 295">
              <a:extLst>
                <a:ext uri="{FF2B5EF4-FFF2-40B4-BE49-F238E27FC236}">
                  <a16:creationId xmlns:a16="http://schemas.microsoft.com/office/drawing/2014/main" id="{72F5190C-1439-494D-B4D3-13DECCAAA1FB}"/>
                </a:ext>
              </a:extLst>
            </p:cNvPr>
            <p:cNvGrpSpPr/>
            <p:nvPr/>
          </p:nvGrpSpPr>
          <p:grpSpPr>
            <a:xfrm>
              <a:off x="16510665" y="23451687"/>
              <a:ext cx="622335" cy="908307"/>
              <a:chOff x="16510665" y="23451687"/>
              <a:chExt cx="622335" cy="908307"/>
            </a:xfrm>
            <a:noFill/>
          </p:grpSpPr>
          <p:grpSp>
            <p:nvGrpSpPr>
              <p:cNvPr id="334" name="Graphic 295">
                <a:extLst>
                  <a:ext uri="{FF2B5EF4-FFF2-40B4-BE49-F238E27FC236}">
                    <a16:creationId xmlns:a16="http://schemas.microsoft.com/office/drawing/2014/main" id="{78A0062D-FA7D-044A-964B-008F78A75122}"/>
                  </a:ext>
                </a:extLst>
              </p:cNvPr>
              <p:cNvGrpSpPr/>
              <p:nvPr/>
            </p:nvGrpSpPr>
            <p:grpSpPr>
              <a:xfrm>
                <a:off x="16510665" y="23451687"/>
                <a:ext cx="622335" cy="908307"/>
                <a:chOff x="16510665" y="23451687"/>
                <a:chExt cx="622335" cy="908307"/>
              </a:xfrm>
              <a:noFill/>
            </p:grpSpPr>
            <p:sp>
              <p:nvSpPr>
                <p:cNvPr id="335" name="Freeform 334">
                  <a:extLst>
                    <a:ext uri="{FF2B5EF4-FFF2-40B4-BE49-F238E27FC236}">
                      <a16:creationId xmlns:a16="http://schemas.microsoft.com/office/drawing/2014/main" id="{C0A280F9-439C-F84E-BECC-435D2B8B0D61}"/>
                    </a:ext>
                  </a:extLst>
                </p:cNvPr>
                <p:cNvSpPr/>
                <p:nvPr/>
              </p:nvSpPr>
              <p:spPr>
                <a:xfrm>
                  <a:off x="16674146" y="23860070"/>
                  <a:ext cx="287287" cy="180595"/>
                </a:xfrm>
                <a:custGeom>
                  <a:avLst/>
                  <a:gdLst>
                    <a:gd name="connsiteX0" fmla="*/ 0 w 287287"/>
                    <a:gd name="connsiteY0" fmla="*/ 11877 h 180595"/>
                    <a:gd name="connsiteX1" fmla="*/ 135162 w 287287"/>
                    <a:gd name="connsiteY1" fmla="*/ 180404 h 180595"/>
                    <a:gd name="connsiteX2" fmla="*/ 287287 w 287287"/>
                    <a:gd name="connsiteY2" fmla="*/ 0 h 180595"/>
                  </a:gdLst>
                  <a:ahLst/>
                  <a:cxnLst>
                    <a:cxn ang="0">
                      <a:pos x="connsiteX0" y="connsiteY0"/>
                    </a:cxn>
                    <a:cxn ang="0">
                      <a:pos x="connsiteX1" y="connsiteY1"/>
                    </a:cxn>
                    <a:cxn ang="0">
                      <a:pos x="connsiteX2" y="connsiteY2"/>
                    </a:cxn>
                  </a:cxnLst>
                  <a:rect l="l" t="t" r="r" b="b"/>
                  <a:pathLst>
                    <a:path w="287287" h="180595">
                      <a:moveTo>
                        <a:pt x="0" y="11877"/>
                      </a:moveTo>
                      <a:cubicBezTo>
                        <a:pt x="1697" y="94443"/>
                        <a:pt x="23187" y="175879"/>
                        <a:pt x="135162" y="180404"/>
                      </a:cubicBezTo>
                      <a:cubicBezTo>
                        <a:pt x="260142" y="185493"/>
                        <a:pt x="284460" y="88223"/>
                        <a:pt x="287287" y="0"/>
                      </a:cubicBezTo>
                    </a:path>
                  </a:pathLst>
                </a:custGeom>
                <a:noFill/>
                <a:ln w="14111"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36" name="Freeform 335">
                  <a:extLst>
                    <a:ext uri="{FF2B5EF4-FFF2-40B4-BE49-F238E27FC236}">
                      <a16:creationId xmlns:a16="http://schemas.microsoft.com/office/drawing/2014/main" id="{821C82B3-ECA7-654D-BB02-37C1E6B407DF}"/>
                    </a:ext>
                  </a:extLst>
                </p:cNvPr>
                <p:cNvSpPr/>
                <p:nvPr/>
              </p:nvSpPr>
              <p:spPr>
                <a:xfrm>
                  <a:off x="16627348" y="23582960"/>
                  <a:ext cx="380841" cy="292439"/>
                </a:xfrm>
                <a:custGeom>
                  <a:avLst/>
                  <a:gdLst>
                    <a:gd name="connsiteX0" fmla="*/ 263960 w 380841"/>
                    <a:gd name="connsiteY0" fmla="*/ 130639 h 292439"/>
                    <a:gd name="connsiteX1" fmla="*/ 123710 w 380841"/>
                    <a:gd name="connsiteY1" fmla="*/ 193412 h 292439"/>
                    <a:gd name="connsiteX2" fmla="*/ 44536 w 380841"/>
                    <a:gd name="connsiteY2" fmla="*/ 292379 h 292439"/>
                    <a:gd name="connsiteX3" fmla="*/ 991 w 380841"/>
                    <a:gd name="connsiteY3" fmla="*/ 166268 h 292439"/>
                    <a:gd name="connsiteX4" fmla="*/ 184787 w 380841"/>
                    <a:gd name="connsiteY4" fmla="*/ 2 h 292439"/>
                    <a:gd name="connsiteX5" fmla="*/ 377066 w 380841"/>
                    <a:gd name="connsiteY5" fmla="*/ 158916 h 292439"/>
                    <a:gd name="connsiteX6" fmla="*/ 336348 w 380841"/>
                    <a:gd name="connsiteY6" fmla="*/ 283331 h 292439"/>
                    <a:gd name="connsiteX7" fmla="*/ 306375 w 380841"/>
                    <a:gd name="connsiteY7" fmla="*/ 220557 h 292439"/>
                    <a:gd name="connsiteX8" fmla="*/ 263960 w 380841"/>
                    <a:gd name="connsiteY8" fmla="*/ 130639 h 29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41" h="292439">
                      <a:moveTo>
                        <a:pt x="263960" y="130639"/>
                      </a:moveTo>
                      <a:cubicBezTo>
                        <a:pt x="263960" y="130639"/>
                        <a:pt x="204014" y="209247"/>
                        <a:pt x="123710" y="193412"/>
                      </a:cubicBezTo>
                      <a:cubicBezTo>
                        <a:pt x="123710" y="193412"/>
                        <a:pt x="84123" y="282765"/>
                        <a:pt x="44536" y="292379"/>
                      </a:cubicBezTo>
                      <a:cubicBezTo>
                        <a:pt x="34922" y="294642"/>
                        <a:pt x="-6927" y="232999"/>
                        <a:pt x="991" y="166268"/>
                      </a:cubicBezTo>
                      <a:cubicBezTo>
                        <a:pt x="8343" y="101232"/>
                        <a:pt x="69419" y="-562"/>
                        <a:pt x="184787" y="2"/>
                      </a:cubicBezTo>
                      <a:cubicBezTo>
                        <a:pt x="246995" y="2"/>
                        <a:pt x="352748" y="27714"/>
                        <a:pt x="377066" y="158916"/>
                      </a:cubicBezTo>
                      <a:cubicBezTo>
                        <a:pt x="382721" y="191150"/>
                        <a:pt x="389507" y="269758"/>
                        <a:pt x="336348" y="283331"/>
                      </a:cubicBezTo>
                      <a:cubicBezTo>
                        <a:pt x="328996" y="285028"/>
                        <a:pt x="345962" y="248269"/>
                        <a:pt x="306375" y="220557"/>
                      </a:cubicBezTo>
                      <a:cubicBezTo>
                        <a:pt x="266222" y="193412"/>
                        <a:pt x="298457" y="97273"/>
                        <a:pt x="263960" y="130639"/>
                      </a:cubicBezTo>
                      <a:close/>
                    </a:path>
                  </a:pathLst>
                </a:custGeom>
                <a:noFill/>
                <a:ln w="14111"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37" name="Freeform 336">
                  <a:extLst>
                    <a:ext uri="{FF2B5EF4-FFF2-40B4-BE49-F238E27FC236}">
                      <a16:creationId xmlns:a16="http://schemas.microsoft.com/office/drawing/2014/main" id="{0C1B0D1C-5906-4F43-BAB9-A6235B39A609}"/>
                    </a:ext>
                  </a:extLst>
                </p:cNvPr>
                <p:cNvSpPr/>
                <p:nvPr/>
              </p:nvSpPr>
              <p:spPr>
                <a:xfrm>
                  <a:off x="16681758" y="23451687"/>
                  <a:ext cx="276729" cy="143715"/>
                </a:xfrm>
                <a:custGeom>
                  <a:avLst/>
                  <a:gdLst>
                    <a:gd name="connsiteX0" fmla="*/ 7658 w 276729"/>
                    <a:gd name="connsiteY0" fmla="*/ 143716 h 143715"/>
                    <a:gd name="connsiteX1" fmla="*/ 21230 w 276729"/>
                    <a:gd name="connsiteY1" fmla="*/ 51536 h 143715"/>
                    <a:gd name="connsiteX2" fmla="*/ 251399 w 276729"/>
                    <a:gd name="connsiteY2" fmla="*/ 41356 h 143715"/>
                    <a:gd name="connsiteX3" fmla="*/ 263840 w 276729"/>
                    <a:gd name="connsiteY3" fmla="*/ 143716 h 143715"/>
                  </a:gdLst>
                  <a:ahLst/>
                  <a:cxnLst>
                    <a:cxn ang="0">
                      <a:pos x="connsiteX0" y="connsiteY0"/>
                    </a:cxn>
                    <a:cxn ang="0">
                      <a:pos x="connsiteX1" y="connsiteY1"/>
                    </a:cxn>
                    <a:cxn ang="0">
                      <a:pos x="connsiteX2" y="connsiteY2"/>
                    </a:cxn>
                    <a:cxn ang="0">
                      <a:pos x="connsiteX3" y="connsiteY3"/>
                    </a:cxn>
                  </a:cxnLst>
                  <a:rect l="l" t="t" r="r" b="b"/>
                  <a:pathLst>
                    <a:path w="276729" h="143715">
                      <a:moveTo>
                        <a:pt x="7658" y="143716"/>
                      </a:moveTo>
                      <a:cubicBezTo>
                        <a:pt x="-2521" y="122792"/>
                        <a:pt x="-6480" y="91688"/>
                        <a:pt x="21230" y="51536"/>
                      </a:cubicBezTo>
                      <a:cubicBezTo>
                        <a:pt x="71562" y="-19721"/>
                        <a:pt x="196543" y="-11238"/>
                        <a:pt x="251399" y="41356"/>
                      </a:cubicBezTo>
                      <a:cubicBezTo>
                        <a:pt x="277414" y="66239"/>
                        <a:pt x="286462" y="107523"/>
                        <a:pt x="263840" y="143716"/>
                      </a:cubicBezTo>
                    </a:path>
                  </a:pathLst>
                </a:custGeom>
                <a:noFill/>
                <a:ln w="14111"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38" name="Freeform 337">
                  <a:extLst>
                    <a:ext uri="{FF2B5EF4-FFF2-40B4-BE49-F238E27FC236}">
                      <a16:creationId xmlns:a16="http://schemas.microsoft.com/office/drawing/2014/main" id="{8944313C-8B12-CD40-818E-9182E6C0A90A}"/>
                    </a:ext>
                  </a:extLst>
                </p:cNvPr>
                <p:cNvSpPr/>
                <p:nvPr/>
              </p:nvSpPr>
              <p:spPr>
                <a:xfrm>
                  <a:off x="16734092" y="24017286"/>
                  <a:ext cx="168527" cy="181250"/>
                </a:xfrm>
                <a:custGeom>
                  <a:avLst/>
                  <a:gdLst>
                    <a:gd name="connsiteX0" fmla="*/ 0 w 168527"/>
                    <a:gd name="connsiteY0" fmla="*/ 7352 h 181250"/>
                    <a:gd name="connsiteX1" fmla="*/ 566 w 168527"/>
                    <a:gd name="connsiteY1" fmla="*/ 54856 h 181250"/>
                    <a:gd name="connsiteX2" fmla="*/ 59380 w 168527"/>
                    <a:gd name="connsiteY2" fmla="*/ 165133 h 181250"/>
                    <a:gd name="connsiteX3" fmla="*/ 109711 w 168527"/>
                    <a:gd name="connsiteY3" fmla="*/ 165133 h 181250"/>
                    <a:gd name="connsiteX4" fmla="*/ 168527 w 168527"/>
                    <a:gd name="connsiteY4" fmla="*/ 54856 h 181250"/>
                    <a:gd name="connsiteX5" fmla="*/ 167396 w 168527"/>
                    <a:gd name="connsiteY5" fmla="*/ 0 h 1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27" h="181250">
                      <a:moveTo>
                        <a:pt x="0" y="7352"/>
                      </a:moveTo>
                      <a:lnTo>
                        <a:pt x="566" y="54856"/>
                      </a:lnTo>
                      <a:lnTo>
                        <a:pt x="59380" y="165133"/>
                      </a:lnTo>
                      <a:cubicBezTo>
                        <a:pt x="70691" y="186624"/>
                        <a:pt x="98401" y="186624"/>
                        <a:pt x="109711" y="165133"/>
                      </a:cubicBezTo>
                      <a:lnTo>
                        <a:pt x="168527" y="54856"/>
                      </a:lnTo>
                      <a:lnTo>
                        <a:pt x="167396" y="0"/>
                      </a:lnTo>
                    </a:path>
                  </a:pathLst>
                </a:custGeom>
                <a:noFill/>
                <a:ln w="14111"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39" name="Freeform 338">
                  <a:extLst>
                    <a:ext uri="{FF2B5EF4-FFF2-40B4-BE49-F238E27FC236}">
                      <a16:creationId xmlns:a16="http://schemas.microsoft.com/office/drawing/2014/main" id="{FFC44771-A2C1-2849-A029-456BA39B2A12}"/>
                    </a:ext>
                  </a:extLst>
                </p:cNvPr>
                <p:cNvSpPr/>
                <p:nvPr/>
              </p:nvSpPr>
              <p:spPr>
                <a:xfrm>
                  <a:off x="16510665" y="24064790"/>
                  <a:ext cx="622335" cy="295205"/>
                </a:xfrm>
                <a:custGeom>
                  <a:avLst/>
                  <a:gdLst>
                    <a:gd name="connsiteX0" fmla="*/ 223993 w 622335"/>
                    <a:gd name="connsiteY0" fmla="*/ 0 h 295205"/>
                    <a:gd name="connsiteX1" fmla="*/ 30582 w 622335"/>
                    <a:gd name="connsiteY1" fmla="*/ 93878 h 295205"/>
                    <a:gd name="connsiteX2" fmla="*/ 45 w 622335"/>
                    <a:gd name="connsiteY2" fmla="*/ 295206 h 295205"/>
                    <a:gd name="connsiteX3" fmla="*/ 622123 w 622335"/>
                    <a:gd name="connsiteY3" fmla="*/ 295206 h 295205"/>
                    <a:gd name="connsiteX4" fmla="*/ 591585 w 622335"/>
                    <a:gd name="connsiteY4" fmla="*/ 93878 h 295205"/>
                    <a:gd name="connsiteX5" fmla="*/ 394216 w 622335"/>
                    <a:gd name="connsiteY5" fmla="*/ 0 h 29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335" h="295205">
                      <a:moveTo>
                        <a:pt x="223993" y="0"/>
                      </a:moveTo>
                      <a:cubicBezTo>
                        <a:pt x="180447" y="5655"/>
                        <a:pt x="66211" y="32236"/>
                        <a:pt x="30582" y="93878"/>
                      </a:cubicBezTo>
                      <a:cubicBezTo>
                        <a:pt x="4003" y="140817"/>
                        <a:pt x="-521" y="165699"/>
                        <a:pt x="45" y="295206"/>
                      </a:cubicBezTo>
                      <a:lnTo>
                        <a:pt x="622123" y="295206"/>
                      </a:lnTo>
                      <a:cubicBezTo>
                        <a:pt x="622689" y="165699"/>
                        <a:pt x="624385" y="151561"/>
                        <a:pt x="591585" y="93878"/>
                      </a:cubicBezTo>
                      <a:cubicBezTo>
                        <a:pt x="556522" y="31670"/>
                        <a:pt x="437761" y="5655"/>
                        <a:pt x="394216" y="0"/>
                      </a:cubicBezTo>
                    </a:path>
                  </a:pathLst>
                </a:custGeom>
                <a:noFill/>
                <a:ln w="14111"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40" name="Freeform 339">
                  <a:extLst>
                    <a:ext uri="{FF2B5EF4-FFF2-40B4-BE49-F238E27FC236}">
                      <a16:creationId xmlns:a16="http://schemas.microsoft.com/office/drawing/2014/main" id="{B83D5760-30FE-B944-B0E9-3A02941B1F71}"/>
                    </a:ext>
                  </a:extLst>
                </p:cNvPr>
                <p:cNvSpPr/>
                <p:nvPr/>
              </p:nvSpPr>
              <p:spPr>
                <a:xfrm>
                  <a:off x="16640215" y="24231055"/>
                  <a:ext cx="5655" cy="81435"/>
                </a:xfrm>
                <a:custGeom>
                  <a:avLst/>
                  <a:gdLst>
                    <a:gd name="connsiteX0" fmla="*/ -1 w 5655"/>
                    <a:gd name="connsiteY0" fmla="*/ 0 h 81435"/>
                    <a:gd name="connsiteX1" fmla="*/ -1 w 5655"/>
                    <a:gd name="connsiteY1" fmla="*/ 81435 h 81435"/>
                  </a:gdLst>
                  <a:ahLst/>
                  <a:cxnLst>
                    <a:cxn ang="0">
                      <a:pos x="connsiteX0" y="connsiteY0"/>
                    </a:cxn>
                    <a:cxn ang="0">
                      <a:pos x="connsiteX1" y="connsiteY1"/>
                    </a:cxn>
                  </a:cxnLst>
                  <a:rect l="l" t="t" r="r" b="b"/>
                  <a:pathLst>
                    <a:path w="5655" h="81435">
                      <a:moveTo>
                        <a:pt x="-1" y="0"/>
                      </a:moveTo>
                      <a:lnTo>
                        <a:pt x="-1" y="81435"/>
                      </a:lnTo>
                    </a:path>
                  </a:pathLst>
                </a:custGeom>
                <a:ln w="14111"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41" name="Freeform 340">
                  <a:extLst>
                    <a:ext uri="{FF2B5EF4-FFF2-40B4-BE49-F238E27FC236}">
                      <a16:creationId xmlns:a16="http://schemas.microsoft.com/office/drawing/2014/main" id="{BEE787A8-7500-2642-840D-69341656F920}"/>
                    </a:ext>
                  </a:extLst>
                </p:cNvPr>
                <p:cNvSpPr/>
                <p:nvPr/>
              </p:nvSpPr>
              <p:spPr>
                <a:xfrm>
                  <a:off x="16994799" y="24231055"/>
                  <a:ext cx="5655" cy="81435"/>
                </a:xfrm>
                <a:custGeom>
                  <a:avLst/>
                  <a:gdLst>
                    <a:gd name="connsiteX0" fmla="*/ 1 w 5655"/>
                    <a:gd name="connsiteY0" fmla="*/ 0 h 81435"/>
                    <a:gd name="connsiteX1" fmla="*/ 1 w 5655"/>
                    <a:gd name="connsiteY1" fmla="*/ 81435 h 81435"/>
                  </a:gdLst>
                  <a:ahLst/>
                  <a:cxnLst>
                    <a:cxn ang="0">
                      <a:pos x="connsiteX0" y="connsiteY0"/>
                    </a:cxn>
                    <a:cxn ang="0">
                      <a:pos x="connsiteX1" y="connsiteY1"/>
                    </a:cxn>
                  </a:cxnLst>
                  <a:rect l="l" t="t" r="r" b="b"/>
                  <a:pathLst>
                    <a:path w="5655" h="81435">
                      <a:moveTo>
                        <a:pt x="1" y="0"/>
                      </a:moveTo>
                      <a:lnTo>
                        <a:pt x="1" y="81435"/>
                      </a:lnTo>
                    </a:path>
                  </a:pathLst>
                </a:custGeom>
                <a:ln w="14111"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42" name="Freeform 341">
                  <a:extLst>
                    <a:ext uri="{FF2B5EF4-FFF2-40B4-BE49-F238E27FC236}">
                      <a16:creationId xmlns:a16="http://schemas.microsoft.com/office/drawing/2014/main" id="{C56D4B32-C88A-3E4F-9959-0363AE393A4B}"/>
                    </a:ext>
                  </a:extLst>
                </p:cNvPr>
                <p:cNvSpPr/>
                <p:nvPr/>
              </p:nvSpPr>
              <p:spPr>
                <a:xfrm>
                  <a:off x="16872646" y="24102115"/>
                  <a:ext cx="112766" cy="84828"/>
                </a:xfrm>
                <a:custGeom>
                  <a:avLst/>
                  <a:gdLst>
                    <a:gd name="connsiteX0" fmla="*/ 88787 w 112766"/>
                    <a:gd name="connsiteY0" fmla="*/ 0 h 84828"/>
                    <a:gd name="connsiteX1" fmla="*/ 107450 w 112766"/>
                    <a:gd name="connsiteY1" fmla="*/ 21490 h 84828"/>
                    <a:gd name="connsiteX2" fmla="*/ 90484 w 112766"/>
                    <a:gd name="connsiteY2" fmla="*/ 66732 h 84828"/>
                    <a:gd name="connsiteX3" fmla="*/ 0 w 112766"/>
                    <a:gd name="connsiteY3" fmla="*/ 84829 h 84828"/>
                  </a:gdLst>
                  <a:ahLst/>
                  <a:cxnLst>
                    <a:cxn ang="0">
                      <a:pos x="connsiteX0" y="connsiteY0"/>
                    </a:cxn>
                    <a:cxn ang="0">
                      <a:pos x="connsiteX1" y="connsiteY1"/>
                    </a:cxn>
                    <a:cxn ang="0">
                      <a:pos x="connsiteX2" y="connsiteY2"/>
                    </a:cxn>
                    <a:cxn ang="0">
                      <a:pos x="connsiteX3" y="connsiteY3"/>
                    </a:cxn>
                  </a:cxnLst>
                  <a:rect l="l" t="t" r="r" b="b"/>
                  <a:pathLst>
                    <a:path w="112766" h="84828">
                      <a:moveTo>
                        <a:pt x="88787" y="0"/>
                      </a:moveTo>
                      <a:cubicBezTo>
                        <a:pt x="95573" y="6221"/>
                        <a:pt x="102361" y="13572"/>
                        <a:pt x="107450" y="21490"/>
                      </a:cubicBezTo>
                      <a:cubicBezTo>
                        <a:pt x="119327" y="38456"/>
                        <a:pt x="110278" y="61642"/>
                        <a:pt x="90484" y="66732"/>
                      </a:cubicBezTo>
                      <a:lnTo>
                        <a:pt x="0" y="84829"/>
                      </a:lnTo>
                    </a:path>
                  </a:pathLst>
                </a:custGeom>
                <a:noFill/>
                <a:ln w="14111"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43" name="Freeform 342">
                  <a:extLst>
                    <a:ext uri="{FF2B5EF4-FFF2-40B4-BE49-F238E27FC236}">
                      <a16:creationId xmlns:a16="http://schemas.microsoft.com/office/drawing/2014/main" id="{2D9B09F0-E2B8-794D-BDDD-04FB8E68D4E9}"/>
                    </a:ext>
                  </a:extLst>
                </p:cNvPr>
                <p:cNvSpPr/>
                <p:nvPr/>
              </p:nvSpPr>
              <p:spPr>
                <a:xfrm>
                  <a:off x="16657519" y="24102115"/>
                  <a:ext cx="112765" cy="84828"/>
                </a:xfrm>
                <a:custGeom>
                  <a:avLst/>
                  <a:gdLst>
                    <a:gd name="connsiteX0" fmla="*/ 23978 w 112765"/>
                    <a:gd name="connsiteY0" fmla="*/ 0 h 84828"/>
                    <a:gd name="connsiteX1" fmla="*/ 5316 w 112765"/>
                    <a:gd name="connsiteY1" fmla="*/ 21490 h 84828"/>
                    <a:gd name="connsiteX2" fmla="*/ 22281 w 112765"/>
                    <a:gd name="connsiteY2" fmla="*/ 66732 h 84828"/>
                    <a:gd name="connsiteX3" fmla="*/ 112766 w 112765"/>
                    <a:gd name="connsiteY3" fmla="*/ 84829 h 84828"/>
                  </a:gdLst>
                  <a:ahLst/>
                  <a:cxnLst>
                    <a:cxn ang="0">
                      <a:pos x="connsiteX0" y="connsiteY0"/>
                    </a:cxn>
                    <a:cxn ang="0">
                      <a:pos x="connsiteX1" y="connsiteY1"/>
                    </a:cxn>
                    <a:cxn ang="0">
                      <a:pos x="connsiteX2" y="connsiteY2"/>
                    </a:cxn>
                    <a:cxn ang="0">
                      <a:pos x="connsiteX3" y="connsiteY3"/>
                    </a:cxn>
                  </a:cxnLst>
                  <a:rect l="l" t="t" r="r" b="b"/>
                  <a:pathLst>
                    <a:path w="112765" h="84828">
                      <a:moveTo>
                        <a:pt x="23978" y="0"/>
                      </a:moveTo>
                      <a:cubicBezTo>
                        <a:pt x="17192" y="6221"/>
                        <a:pt x="10406" y="13572"/>
                        <a:pt x="5316" y="21490"/>
                      </a:cubicBezTo>
                      <a:cubicBezTo>
                        <a:pt x="-6560" y="38456"/>
                        <a:pt x="2488" y="61642"/>
                        <a:pt x="22281" y="66732"/>
                      </a:cubicBezTo>
                      <a:lnTo>
                        <a:pt x="112766" y="84829"/>
                      </a:lnTo>
                    </a:path>
                  </a:pathLst>
                </a:custGeom>
                <a:noFill/>
                <a:ln w="14111"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47" name="Freeform 346">
                  <a:extLst>
                    <a:ext uri="{FF2B5EF4-FFF2-40B4-BE49-F238E27FC236}">
                      <a16:creationId xmlns:a16="http://schemas.microsoft.com/office/drawing/2014/main" id="{E823D2C5-0F3C-1443-A7A6-BFDA859EB309}"/>
                    </a:ext>
                  </a:extLst>
                </p:cNvPr>
                <p:cNvSpPr/>
                <p:nvPr/>
              </p:nvSpPr>
              <p:spPr>
                <a:xfrm>
                  <a:off x="16796865" y="24261593"/>
                  <a:ext cx="50897" cy="50897"/>
                </a:xfrm>
                <a:custGeom>
                  <a:avLst/>
                  <a:gdLst>
                    <a:gd name="connsiteX0" fmla="*/ 50898 w 50897"/>
                    <a:gd name="connsiteY0" fmla="*/ 25448 h 50897"/>
                    <a:gd name="connsiteX1" fmla="*/ 25449 w 50897"/>
                    <a:gd name="connsiteY1" fmla="*/ 50897 h 50897"/>
                    <a:gd name="connsiteX2" fmla="*/ 1 w 50897"/>
                    <a:gd name="connsiteY2" fmla="*/ 25448 h 50897"/>
                    <a:gd name="connsiteX3" fmla="*/ 25449 w 50897"/>
                    <a:gd name="connsiteY3" fmla="*/ 0 h 50897"/>
                    <a:gd name="connsiteX4" fmla="*/ 50898 w 50897"/>
                    <a:gd name="connsiteY4" fmla="*/ 25448 h 50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97" h="50897">
                      <a:moveTo>
                        <a:pt x="50898" y="25448"/>
                      </a:moveTo>
                      <a:cubicBezTo>
                        <a:pt x="50898" y="39504"/>
                        <a:pt x="39505" y="50897"/>
                        <a:pt x="25449" y="50897"/>
                      </a:cubicBezTo>
                      <a:cubicBezTo>
                        <a:pt x="11394" y="50897"/>
                        <a:pt x="1" y="39504"/>
                        <a:pt x="1" y="25448"/>
                      </a:cubicBezTo>
                      <a:cubicBezTo>
                        <a:pt x="1" y="11393"/>
                        <a:pt x="11394" y="0"/>
                        <a:pt x="25449" y="0"/>
                      </a:cubicBezTo>
                      <a:cubicBezTo>
                        <a:pt x="39505" y="0"/>
                        <a:pt x="50898" y="11393"/>
                        <a:pt x="50898" y="25448"/>
                      </a:cubicBezTo>
                      <a:close/>
                    </a:path>
                  </a:pathLst>
                </a:custGeom>
                <a:noFill/>
                <a:ln w="14111"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348" name="Graphic 295">
                <a:extLst>
                  <a:ext uri="{FF2B5EF4-FFF2-40B4-BE49-F238E27FC236}">
                    <a16:creationId xmlns:a16="http://schemas.microsoft.com/office/drawing/2014/main" id="{C7447276-9FE2-7846-9B23-C99927AB005C}"/>
                  </a:ext>
                </a:extLst>
              </p:cNvPr>
              <p:cNvGrpSpPr/>
              <p:nvPr/>
            </p:nvGrpSpPr>
            <p:grpSpPr>
              <a:xfrm>
                <a:off x="16743706" y="23824442"/>
                <a:ext cx="144774" cy="42979"/>
                <a:chOff x="16743706" y="23824442"/>
                <a:chExt cx="144774" cy="42979"/>
              </a:xfrm>
              <a:noFill/>
            </p:grpSpPr>
            <p:sp>
              <p:nvSpPr>
                <p:cNvPr id="349" name="Freeform 348">
                  <a:extLst>
                    <a:ext uri="{FF2B5EF4-FFF2-40B4-BE49-F238E27FC236}">
                      <a16:creationId xmlns:a16="http://schemas.microsoft.com/office/drawing/2014/main" id="{0AA68DB9-A08B-114B-903D-06F250572905}"/>
                    </a:ext>
                  </a:extLst>
                </p:cNvPr>
                <p:cNvSpPr/>
                <p:nvPr/>
              </p:nvSpPr>
              <p:spPr>
                <a:xfrm>
                  <a:off x="16743706" y="23824442"/>
                  <a:ext cx="42979" cy="42979"/>
                </a:xfrm>
                <a:custGeom>
                  <a:avLst/>
                  <a:gdLst>
                    <a:gd name="connsiteX0" fmla="*/ 42980 w 42979"/>
                    <a:gd name="connsiteY0" fmla="*/ 21490 h 42979"/>
                    <a:gd name="connsiteX1" fmla="*/ 21490 w 42979"/>
                    <a:gd name="connsiteY1" fmla="*/ 42980 h 42979"/>
                    <a:gd name="connsiteX2" fmla="*/ 0 w 42979"/>
                    <a:gd name="connsiteY2" fmla="*/ 21490 h 42979"/>
                    <a:gd name="connsiteX3" fmla="*/ 21490 w 42979"/>
                    <a:gd name="connsiteY3" fmla="*/ -1 h 42979"/>
                    <a:gd name="connsiteX4" fmla="*/ 42980 w 42979"/>
                    <a:gd name="connsiteY4" fmla="*/ 21490 h 4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9" h="42979">
                      <a:moveTo>
                        <a:pt x="42980" y="21490"/>
                      </a:moveTo>
                      <a:cubicBezTo>
                        <a:pt x="42980" y="33358"/>
                        <a:pt x="33358" y="42980"/>
                        <a:pt x="21490" y="42980"/>
                      </a:cubicBezTo>
                      <a:cubicBezTo>
                        <a:pt x="9622" y="42980"/>
                        <a:pt x="0" y="33358"/>
                        <a:pt x="0" y="21490"/>
                      </a:cubicBezTo>
                      <a:cubicBezTo>
                        <a:pt x="0" y="9621"/>
                        <a:pt x="9622" y="-1"/>
                        <a:pt x="21490" y="-1"/>
                      </a:cubicBezTo>
                      <a:cubicBezTo>
                        <a:pt x="33358" y="-1"/>
                        <a:pt x="42980" y="9621"/>
                        <a:pt x="42980" y="21490"/>
                      </a:cubicBezTo>
                      <a:close/>
                    </a:path>
                  </a:pathLst>
                </a:custGeom>
                <a:noFill/>
                <a:ln w="14111"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50" name="Freeform 349">
                  <a:extLst>
                    <a:ext uri="{FF2B5EF4-FFF2-40B4-BE49-F238E27FC236}">
                      <a16:creationId xmlns:a16="http://schemas.microsoft.com/office/drawing/2014/main" id="{7F24F9FF-E42D-994A-9734-77C42890BDA7}"/>
                    </a:ext>
                  </a:extLst>
                </p:cNvPr>
                <p:cNvSpPr/>
                <p:nvPr/>
              </p:nvSpPr>
              <p:spPr>
                <a:xfrm>
                  <a:off x="16845501" y="23824442"/>
                  <a:ext cx="42979" cy="42979"/>
                </a:xfrm>
                <a:custGeom>
                  <a:avLst/>
                  <a:gdLst>
                    <a:gd name="connsiteX0" fmla="*/ 42980 w 42979"/>
                    <a:gd name="connsiteY0" fmla="*/ 21490 h 42979"/>
                    <a:gd name="connsiteX1" fmla="*/ 21490 w 42979"/>
                    <a:gd name="connsiteY1" fmla="*/ 42980 h 42979"/>
                    <a:gd name="connsiteX2" fmla="*/ 0 w 42979"/>
                    <a:gd name="connsiteY2" fmla="*/ 21490 h 42979"/>
                    <a:gd name="connsiteX3" fmla="*/ 21490 w 42979"/>
                    <a:gd name="connsiteY3" fmla="*/ -1 h 42979"/>
                    <a:gd name="connsiteX4" fmla="*/ 42980 w 42979"/>
                    <a:gd name="connsiteY4" fmla="*/ 21490 h 4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9" h="42979">
                      <a:moveTo>
                        <a:pt x="42980" y="21490"/>
                      </a:moveTo>
                      <a:cubicBezTo>
                        <a:pt x="42980" y="33358"/>
                        <a:pt x="33358" y="42980"/>
                        <a:pt x="21490" y="42980"/>
                      </a:cubicBezTo>
                      <a:cubicBezTo>
                        <a:pt x="9622" y="42980"/>
                        <a:pt x="0" y="33358"/>
                        <a:pt x="0" y="21490"/>
                      </a:cubicBezTo>
                      <a:cubicBezTo>
                        <a:pt x="0" y="9621"/>
                        <a:pt x="9622" y="-1"/>
                        <a:pt x="21490" y="-1"/>
                      </a:cubicBezTo>
                      <a:cubicBezTo>
                        <a:pt x="33358" y="-1"/>
                        <a:pt x="42980" y="9621"/>
                        <a:pt x="42980" y="21490"/>
                      </a:cubicBezTo>
                      <a:close/>
                    </a:path>
                  </a:pathLst>
                </a:custGeom>
                <a:noFill/>
                <a:ln w="14111"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351" name="Freeform 350">
              <a:extLst>
                <a:ext uri="{FF2B5EF4-FFF2-40B4-BE49-F238E27FC236}">
                  <a16:creationId xmlns:a16="http://schemas.microsoft.com/office/drawing/2014/main" id="{4F8D8047-3DB1-AA4F-A03B-EED26607CA94}"/>
                </a:ext>
              </a:extLst>
            </p:cNvPr>
            <p:cNvSpPr/>
            <p:nvPr/>
          </p:nvSpPr>
          <p:spPr>
            <a:xfrm>
              <a:off x="16695071" y="23735654"/>
              <a:ext cx="55986" cy="40717"/>
            </a:xfrm>
            <a:custGeom>
              <a:avLst/>
              <a:gdLst>
                <a:gd name="connsiteX0" fmla="*/ 0 w 55986"/>
                <a:gd name="connsiteY0" fmla="*/ 0 h 40717"/>
                <a:gd name="connsiteX1" fmla="*/ 55987 w 55986"/>
                <a:gd name="connsiteY1" fmla="*/ 40718 h 40717"/>
              </a:gdLst>
              <a:ahLst/>
              <a:cxnLst>
                <a:cxn ang="0">
                  <a:pos x="connsiteX0" y="connsiteY0"/>
                </a:cxn>
                <a:cxn ang="0">
                  <a:pos x="connsiteX1" y="connsiteY1"/>
                </a:cxn>
              </a:cxnLst>
              <a:rect l="l" t="t" r="r" b="b"/>
              <a:pathLst>
                <a:path w="55986" h="40717">
                  <a:moveTo>
                    <a:pt x="0" y="0"/>
                  </a:moveTo>
                  <a:cubicBezTo>
                    <a:pt x="0" y="0"/>
                    <a:pt x="14703" y="32235"/>
                    <a:pt x="55987" y="40718"/>
                  </a:cubicBezTo>
                </a:path>
              </a:pathLst>
            </a:custGeom>
            <a:noFill/>
            <a:ln w="14111"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300" name="Graphic 297">
            <a:extLst>
              <a:ext uri="{FF2B5EF4-FFF2-40B4-BE49-F238E27FC236}">
                <a16:creationId xmlns:a16="http://schemas.microsoft.com/office/drawing/2014/main" id="{D41AE5A9-4DEF-1342-9DB4-4FB6ABD827B0}"/>
              </a:ext>
            </a:extLst>
          </p:cNvPr>
          <p:cNvGrpSpPr/>
          <p:nvPr/>
        </p:nvGrpSpPr>
        <p:grpSpPr>
          <a:xfrm>
            <a:off x="26084592" y="36266562"/>
            <a:ext cx="1085339" cy="1584068"/>
            <a:chOff x="21737160" y="30222135"/>
            <a:chExt cx="904449" cy="1320057"/>
          </a:xfrm>
          <a:noFill/>
        </p:grpSpPr>
        <p:grpSp>
          <p:nvGrpSpPr>
            <p:cNvPr id="301" name="Graphic 297">
              <a:extLst>
                <a:ext uri="{FF2B5EF4-FFF2-40B4-BE49-F238E27FC236}">
                  <a16:creationId xmlns:a16="http://schemas.microsoft.com/office/drawing/2014/main" id="{90F6C9B7-FBF0-E741-B3A4-2835D553BAC2}"/>
                </a:ext>
              </a:extLst>
            </p:cNvPr>
            <p:cNvGrpSpPr/>
            <p:nvPr/>
          </p:nvGrpSpPr>
          <p:grpSpPr>
            <a:xfrm>
              <a:off x="21737160" y="30222135"/>
              <a:ext cx="904449" cy="1320057"/>
              <a:chOff x="21737160" y="30222135"/>
              <a:chExt cx="904449" cy="1320057"/>
            </a:xfrm>
            <a:noFill/>
          </p:grpSpPr>
          <p:grpSp>
            <p:nvGrpSpPr>
              <p:cNvPr id="302" name="Graphic 297">
                <a:extLst>
                  <a:ext uri="{FF2B5EF4-FFF2-40B4-BE49-F238E27FC236}">
                    <a16:creationId xmlns:a16="http://schemas.microsoft.com/office/drawing/2014/main" id="{1D796D64-8474-D74B-BDFA-78F65DA18B9D}"/>
                  </a:ext>
                </a:extLst>
              </p:cNvPr>
              <p:cNvGrpSpPr/>
              <p:nvPr/>
            </p:nvGrpSpPr>
            <p:grpSpPr>
              <a:xfrm>
                <a:off x="21737160" y="30222135"/>
                <a:ext cx="904449" cy="1320057"/>
                <a:chOff x="21737160" y="30222135"/>
                <a:chExt cx="904449" cy="1320057"/>
              </a:xfrm>
              <a:noFill/>
            </p:grpSpPr>
            <p:sp>
              <p:nvSpPr>
                <p:cNvPr id="303" name="Freeform 302">
                  <a:extLst>
                    <a:ext uri="{FF2B5EF4-FFF2-40B4-BE49-F238E27FC236}">
                      <a16:creationId xmlns:a16="http://schemas.microsoft.com/office/drawing/2014/main" id="{904A821A-E7E1-4547-AC16-2E4F30865889}"/>
                    </a:ext>
                  </a:extLst>
                </p:cNvPr>
                <p:cNvSpPr/>
                <p:nvPr/>
              </p:nvSpPr>
              <p:spPr>
                <a:xfrm>
                  <a:off x="21974749" y="30815643"/>
                  <a:ext cx="417519" cy="262461"/>
                </a:xfrm>
                <a:custGeom>
                  <a:avLst/>
                  <a:gdLst>
                    <a:gd name="connsiteX0" fmla="*/ 0 w 417519"/>
                    <a:gd name="connsiteY0" fmla="*/ 17260 h 262461"/>
                    <a:gd name="connsiteX1" fmla="*/ 196432 w 417519"/>
                    <a:gd name="connsiteY1" fmla="*/ 262183 h 262461"/>
                    <a:gd name="connsiteX2" fmla="*/ 417519 w 417519"/>
                    <a:gd name="connsiteY2" fmla="*/ 0 h 262461"/>
                  </a:gdLst>
                  <a:ahLst/>
                  <a:cxnLst>
                    <a:cxn ang="0">
                      <a:pos x="connsiteX0" y="connsiteY0"/>
                    </a:cxn>
                    <a:cxn ang="0">
                      <a:pos x="connsiteX1" y="connsiteY1"/>
                    </a:cxn>
                    <a:cxn ang="0">
                      <a:pos x="connsiteX2" y="connsiteY2"/>
                    </a:cxn>
                  </a:cxnLst>
                  <a:rect l="l" t="t" r="r" b="b"/>
                  <a:pathLst>
                    <a:path w="417519" h="262461">
                      <a:moveTo>
                        <a:pt x="0" y="17260"/>
                      </a:moveTo>
                      <a:cubicBezTo>
                        <a:pt x="2466" y="137255"/>
                        <a:pt x="33698" y="255608"/>
                        <a:pt x="196432" y="262183"/>
                      </a:cubicBezTo>
                      <a:cubicBezTo>
                        <a:pt x="378068" y="269579"/>
                        <a:pt x="413410" y="128215"/>
                        <a:pt x="417519" y="0"/>
                      </a:cubicBezTo>
                    </a:path>
                  </a:pathLst>
                </a:custGeom>
                <a:noFill/>
                <a:ln w="20505"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05" name="Freeform 304">
                  <a:extLst>
                    <a:ext uri="{FF2B5EF4-FFF2-40B4-BE49-F238E27FC236}">
                      <a16:creationId xmlns:a16="http://schemas.microsoft.com/office/drawing/2014/main" id="{87B9035A-C9A8-9248-AF49-CB2F915E377C}"/>
                    </a:ext>
                  </a:extLst>
                </p:cNvPr>
                <p:cNvSpPr/>
                <p:nvPr/>
              </p:nvSpPr>
              <p:spPr>
                <a:xfrm>
                  <a:off x="21906737" y="30412915"/>
                  <a:ext cx="553482" cy="425006"/>
                </a:xfrm>
                <a:custGeom>
                  <a:avLst/>
                  <a:gdLst>
                    <a:gd name="connsiteX0" fmla="*/ 383617 w 553482"/>
                    <a:gd name="connsiteY0" fmla="*/ 189860 h 425006"/>
                    <a:gd name="connsiteX1" fmla="*/ 179789 w 553482"/>
                    <a:gd name="connsiteY1" fmla="*/ 281088 h 425006"/>
                    <a:gd name="connsiteX2" fmla="*/ 64725 w 553482"/>
                    <a:gd name="connsiteY2" fmla="*/ 424919 h 425006"/>
                    <a:gd name="connsiteX3" fmla="*/ 1440 w 553482"/>
                    <a:gd name="connsiteY3" fmla="*/ 241639 h 425006"/>
                    <a:gd name="connsiteX4" fmla="*/ 268553 w 553482"/>
                    <a:gd name="connsiteY4" fmla="*/ 3 h 425006"/>
                    <a:gd name="connsiteX5" fmla="*/ 547995 w 553482"/>
                    <a:gd name="connsiteY5" fmla="*/ 230954 h 425006"/>
                    <a:gd name="connsiteX6" fmla="*/ 488819 w 553482"/>
                    <a:gd name="connsiteY6" fmla="*/ 411770 h 425006"/>
                    <a:gd name="connsiteX7" fmla="*/ 445259 w 553482"/>
                    <a:gd name="connsiteY7" fmla="*/ 320539 h 425006"/>
                    <a:gd name="connsiteX8" fmla="*/ 383617 w 553482"/>
                    <a:gd name="connsiteY8" fmla="*/ 189860 h 42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82" h="425006">
                      <a:moveTo>
                        <a:pt x="383617" y="189860"/>
                      </a:moveTo>
                      <a:cubicBezTo>
                        <a:pt x="383617" y="189860"/>
                        <a:pt x="296497" y="304102"/>
                        <a:pt x="179789" y="281088"/>
                      </a:cubicBezTo>
                      <a:cubicBezTo>
                        <a:pt x="179789" y="281088"/>
                        <a:pt x="122257" y="410947"/>
                        <a:pt x="64725" y="424919"/>
                      </a:cubicBezTo>
                      <a:cubicBezTo>
                        <a:pt x="50753" y="428207"/>
                        <a:pt x="-10068" y="338620"/>
                        <a:pt x="1440" y="241639"/>
                      </a:cubicBezTo>
                      <a:cubicBezTo>
                        <a:pt x="12125" y="147122"/>
                        <a:pt x="100887" y="-817"/>
                        <a:pt x="268553" y="3"/>
                      </a:cubicBezTo>
                      <a:cubicBezTo>
                        <a:pt x="358961" y="3"/>
                        <a:pt x="512653" y="40277"/>
                        <a:pt x="547995" y="230954"/>
                      </a:cubicBezTo>
                      <a:cubicBezTo>
                        <a:pt x="556214" y="277802"/>
                        <a:pt x="566076" y="392043"/>
                        <a:pt x="488819" y="411770"/>
                      </a:cubicBezTo>
                      <a:cubicBezTo>
                        <a:pt x="478134" y="414236"/>
                        <a:pt x="502791" y="360813"/>
                        <a:pt x="445259" y="320539"/>
                      </a:cubicBezTo>
                      <a:cubicBezTo>
                        <a:pt x="386904" y="281088"/>
                        <a:pt x="433751" y="141368"/>
                        <a:pt x="383617" y="189860"/>
                      </a:cubicBezTo>
                      <a:close/>
                    </a:path>
                  </a:pathLst>
                </a:custGeom>
                <a:noFill/>
                <a:ln w="20505"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07" name="Freeform 306">
                  <a:extLst>
                    <a:ext uri="{FF2B5EF4-FFF2-40B4-BE49-F238E27FC236}">
                      <a16:creationId xmlns:a16="http://schemas.microsoft.com/office/drawing/2014/main" id="{A18EDFB7-42B9-C74E-892E-50726F6BBD7D}"/>
                    </a:ext>
                  </a:extLst>
                </p:cNvPr>
                <p:cNvSpPr/>
                <p:nvPr/>
              </p:nvSpPr>
              <p:spPr>
                <a:xfrm>
                  <a:off x="21985812" y="30222135"/>
                  <a:ext cx="402174" cy="208864"/>
                </a:xfrm>
                <a:custGeom>
                  <a:avLst/>
                  <a:gdLst>
                    <a:gd name="connsiteX0" fmla="*/ 11130 w 402174"/>
                    <a:gd name="connsiteY0" fmla="*/ 208864 h 208864"/>
                    <a:gd name="connsiteX1" fmla="*/ 30854 w 402174"/>
                    <a:gd name="connsiteY1" fmla="*/ 74898 h 208864"/>
                    <a:gd name="connsiteX2" fmla="*/ 365362 w 402174"/>
                    <a:gd name="connsiteY2" fmla="*/ 60104 h 208864"/>
                    <a:gd name="connsiteX3" fmla="*/ 383443 w 402174"/>
                    <a:gd name="connsiteY3" fmla="*/ 208864 h 208864"/>
                  </a:gdLst>
                  <a:ahLst/>
                  <a:cxnLst>
                    <a:cxn ang="0">
                      <a:pos x="connsiteX0" y="connsiteY0"/>
                    </a:cxn>
                    <a:cxn ang="0">
                      <a:pos x="connsiteX1" y="connsiteY1"/>
                    </a:cxn>
                    <a:cxn ang="0">
                      <a:pos x="connsiteX2" y="connsiteY2"/>
                    </a:cxn>
                    <a:cxn ang="0">
                      <a:pos x="connsiteX3" y="connsiteY3"/>
                    </a:cxn>
                  </a:cxnLst>
                  <a:rect l="l" t="t" r="r" b="b"/>
                  <a:pathLst>
                    <a:path w="402174" h="208864">
                      <a:moveTo>
                        <a:pt x="11130" y="208864"/>
                      </a:moveTo>
                      <a:cubicBezTo>
                        <a:pt x="-3664" y="178455"/>
                        <a:pt x="-9417" y="133251"/>
                        <a:pt x="30854" y="74898"/>
                      </a:cubicBezTo>
                      <a:cubicBezTo>
                        <a:pt x="104002" y="-28660"/>
                        <a:pt x="285639" y="-16332"/>
                        <a:pt x="365362" y="60104"/>
                      </a:cubicBezTo>
                      <a:cubicBezTo>
                        <a:pt x="403170" y="96266"/>
                        <a:pt x="416319" y="156264"/>
                        <a:pt x="383443" y="208864"/>
                      </a:cubicBezTo>
                    </a:path>
                  </a:pathLst>
                </a:custGeom>
                <a:noFill/>
                <a:ln w="20505"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08" name="Freeform 307">
                  <a:extLst>
                    <a:ext uri="{FF2B5EF4-FFF2-40B4-BE49-F238E27FC236}">
                      <a16:creationId xmlns:a16="http://schemas.microsoft.com/office/drawing/2014/main" id="{0F7C9A58-17FD-7843-BD9B-41076909C6D8}"/>
                    </a:ext>
                  </a:extLst>
                </p:cNvPr>
                <p:cNvSpPr/>
                <p:nvPr/>
              </p:nvSpPr>
              <p:spPr>
                <a:xfrm>
                  <a:off x="22061870" y="31044128"/>
                  <a:ext cx="244922" cy="263414"/>
                </a:xfrm>
                <a:custGeom>
                  <a:avLst/>
                  <a:gdLst>
                    <a:gd name="connsiteX0" fmla="*/ 0 w 244922"/>
                    <a:gd name="connsiteY0" fmla="*/ 10685 h 263414"/>
                    <a:gd name="connsiteX1" fmla="*/ 823 w 244922"/>
                    <a:gd name="connsiteY1" fmla="*/ 79723 h 263414"/>
                    <a:gd name="connsiteX2" fmla="*/ 86298 w 244922"/>
                    <a:gd name="connsiteY2" fmla="*/ 239991 h 263414"/>
                    <a:gd name="connsiteX3" fmla="*/ 159445 w 244922"/>
                    <a:gd name="connsiteY3" fmla="*/ 239991 h 263414"/>
                    <a:gd name="connsiteX4" fmla="*/ 244923 w 244922"/>
                    <a:gd name="connsiteY4" fmla="*/ 79723 h 263414"/>
                    <a:gd name="connsiteX5" fmla="*/ 243279 w 244922"/>
                    <a:gd name="connsiteY5" fmla="*/ 0 h 26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922" h="263414">
                      <a:moveTo>
                        <a:pt x="0" y="10685"/>
                      </a:moveTo>
                      <a:lnTo>
                        <a:pt x="823" y="79723"/>
                      </a:lnTo>
                      <a:lnTo>
                        <a:pt x="86298" y="239991"/>
                      </a:lnTo>
                      <a:cubicBezTo>
                        <a:pt x="102736" y="271223"/>
                        <a:pt x="143008" y="271223"/>
                        <a:pt x="159445" y="239991"/>
                      </a:cubicBezTo>
                      <a:lnTo>
                        <a:pt x="244923" y="79723"/>
                      </a:lnTo>
                      <a:lnTo>
                        <a:pt x="243279" y="0"/>
                      </a:lnTo>
                    </a:path>
                  </a:pathLst>
                </a:custGeom>
                <a:noFill/>
                <a:ln w="20505"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09" name="Freeform 308">
                  <a:extLst>
                    <a:ext uri="{FF2B5EF4-FFF2-40B4-BE49-F238E27FC236}">
                      <a16:creationId xmlns:a16="http://schemas.microsoft.com/office/drawing/2014/main" id="{F5DA4698-27A6-F44A-843F-A9D113055B1A}"/>
                    </a:ext>
                  </a:extLst>
                </p:cNvPr>
                <p:cNvSpPr/>
                <p:nvPr/>
              </p:nvSpPr>
              <p:spPr>
                <a:xfrm>
                  <a:off x="21737160" y="31113166"/>
                  <a:ext cx="904449" cy="429026"/>
                </a:xfrm>
                <a:custGeom>
                  <a:avLst/>
                  <a:gdLst>
                    <a:gd name="connsiteX0" fmla="*/ 325533 w 904449"/>
                    <a:gd name="connsiteY0" fmla="*/ 0 h 429026"/>
                    <a:gd name="connsiteX1" fmla="*/ 44446 w 904449"/>
                    <a:gd name="connsiteY1" fmla="*/ 136434 h 429026"/>
                    <a:gd name="connsiteX2" fmla="*/ 65 w 904449"/>
                    <a:gd name="connsiteY2" fmla="*/ 429027 h 429026"/>
                    <a:gd name="connsiteX3" fmla="*/ 904141 w 904449"/>
                    <a:gd name="connsiteY3" fmla="*/ 429027 h 429026"/>
                    <a:gd name="connsiteX4" fmla="*/ 859760 w 904449"/>
                    <a:gd name="connsiteY4" fmla="*/ 136434 h 429026"/>
                    <a:gd name="connsiteX5" fmla="*/ 572920 w 904449"/>
                    <a:gd name="connsiteY5" fmla="*/ 0 h 42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449" h="429026">
                      <a:moveTo>
                        <a:pt x="325533" y="0"/>
                      </a:moveTo>
                      <a:cubicBezTo>
                        <a:pt x="262246" y="8219"/>
                        <a:pt x="96225" y="46849"/>
                        <a:pt x="44446" y="136434"/>
                      </a:cubicBezTo>
                      <a:cubicBezTo>
                        <a:pt x="5818" y="204651"/>
                        <a:pt x="-758" y="240813"/>
                        <a:pt x="65" y="429027"/>
                      </a:cubicBezTo>
                      <a:lnTo>
                        <a:pt x="904141" y="429027"/>
                      </a:lnTo>
                      <a:cubicBezTo>
                        <a:pt x="904963" y="240813"/>
                        <a:pt x="907427" y="220266"/>
                        <a:pt x="859760" y="136434"/>
                      </a:cubicBezTo>
                      <a:cubicBezTo>
                        <a:pt x="808801" y="46026"/>
                        <a:pt x="636205" y="8219"/>
                        <a:pt x="572920" y="0"/>
                      </a:cubicBezTo>
                    </a:path>
                  </a:pathLst>
                </a:custGeom>
                <a:noFill/>
                <a:ln w="20505"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10" name="Freeform 309">
                  <a:extLst>
                    <a:ext uri="{FF2B5EF4-FFF2-40B4-BE49-F238E27FC236}">
                      <a16:creationId xmlns:a16="http://schemas.microsoft.com/office/drawing/2014/main" id="{729573EE-353D-1A49-92CD-E61090915539}"/>
                    </a:ext>
                  </a:extLst>
                </p:cNvPr>
                <p:cNvSpPr/>
                <p:nvPr/>
              </p:nvSpPr>
              <p:spPr>
                <a:xfrm>
                  <a:off x="21925437" y="31354801"/>
                  <a:ext cx="8218" cy="118351"/>
                </a:xfrm>
                <a:custGeom>
                  <a:avLst/>
                  <a:gdLst>
                    <a:gd name="connsiteX0" fmla="*/ -1 w 8218"/>
                    <a:gd name="connsiteY0" fmla="*/ 0 h 118351"/>
                    <a:gd name="connsiteX1" fmla="*/ -1 w 8218"/>
                    <a:gd name="connsiteY1" fmla="*/ 118351 h 118351"/>
                  </a:gdLst>
                  <a:ahLst/>
                  <a:cxnLst>
                    <a:cxn ang="0">
                      <a:pos x="connsiteX0" y="connsiteY0"/>
                    </a:cxn>
                    <a:cxn ang="0">
                      <a:pos x="connsiteX1" y="connsiteY1"/>
                    </a:cxn>
                  </a:cxnLst>
                  <a:rect l="l" t="t" r="r" b="b"/>
                  <a:pathLst>
                    <a:path w="8218" h="118351">
                      <a:moveTo>
                        <a:pt x="-1" y="0"/>
                      </a:moveTo>
                      <a:lnTo>
                        <a:pt x="-1" y="118351"/>
                      </a:lnTo>
                    </a:path>
                  </a:pathLst>
                </a:custGeom>
                <a:ln w="20505"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11" name="Freeform 310">
                  <a:extLst>
                    <a:ext uri="{FF2B5EF4-FFF2-40B4-BE49-F238E27FC236}">
                      <a16:creationId xmlns:a16="http://schemas.microsoft.com/office/drawing/2014/main" id="{106ED2A3-3918-8D48-92A5-55C25B6E7BFF}"/>
                    </a:ext>
                  </a:extLst>
                </p:cNvPr>
                <p:cNvSpPr/>
                <p:nvPr/>
              </p:nvSpPr>
              <p:spPr>
                <a:xfrm>
                  <a:off x="22440760" y="31354801"/>
                  <a:ext cx="8218" cy="118351"/>
                </a:xfrm>
                <a:custGeom>
                  <a:avLst/>
                  <a:gdLst>
                    <a:gd name="connsiteX0" fmla="*/ 1 w 8218"/>
                    <a:gd name="connsiteY0" fmla="*/ 0 h 118351"/>
                    <a:gd name="connsiteX1" fmla="*/ 1 w 8218"/>
                    <a:gd name="connsiteY1" fmla="*/ 118351 h 118351"/>
                  </a:gdLst>
                  <a:ahLst/>
                  <a:cxnLst>
                    <a:cxn ang="0">
                      <a:pos x="connsiteX0" y="connsiteY0"/>
                    </a:cxn>
                    <a:cxn ang="0">
                      <a:pos x="connsiteX1" y="connsiteY1"/>
                    </a:cxn>
                  </a:cxnLst>
                  <a:rect l="l" t="t" r="r" b="b"/>
                  <a:pathLst>
                    <a:path w="8218" h="118351">
                      <a:moveTo>
                        <a:pt x="1" y="0"/>
                      </a:moveTo>
                      <a:lnTo>
                        <a:pt x="1" y="118351"/>
                      </a:lnTo>
                    </a:path>
                  </a:pathLst>
                </a:custGeom>
                <a:ln w="20505"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12" name="Freeform 311">
                  <a:extLst>
                    <a:ext uri="{FF2B5EF4-FFF2-40B4-BE49-F238E27FC236}">
                      <a16:creationId xmlns:a16="http://schemas.microsoft.com/office/drawing/2014/main" id="{819B7748-3185-184D-BA9F-00DFECFA0348}"/>
                    </a:ext>
                  </a:extLst>
                </p:cNvPr>
                <p:cNvSpPr/>
                <p:nvPr/>
              </p:nvSpPr>
              <p:spPr>
                <a:xfrm>
                  <a:off x="22263232" y="31167411"/>
                  <a:ext cx="163884" cy="123283"/>
                </a:xfrm>
                <a:custGeom>
                  <a:avLst/>
                  <a:gdLst>
                    <a:gd name="connsiteX0" fmla="*/ 129036 w 163884"/>
                    <a:gd name="connsiteY0" fmla="*/ 0 h 123283"/>
                    <a:gd name="connsiteX1" fmla="*/ 156159 w 163884"/>
                    <a:gd name="connsiteY1" fmla="*/ 31232 h 123283"/>
                    <a:gd name="connsiteX2" fmla="*/ 131502 w 163884"/>
                    <a:gd name="connsiteY2" fmla="*/ 96983 h 123283"/>
                    <a:gd name="connsiteX3" fmla="*/ 0 w 163884"/>
                    <a:gd name="connsiteY3" fmla="*/ 123283 h 123283"/>
                  </a:gdLst>
                  <a:ahLst/>
                  <a:cxnLst>
                    <a:cxn ang="0">
                      <a:pos x="connsiteX0" y="connsiteY0"/>
                    </a:cxn>
                    <a:cxn ang="0">
                      <a:pos x="connsiteX1" y="connsiteY1"/>
                    </a:cxn>
                    <a:cxn ang="0">
                      <a:pos x="connsiteX2" y="connsiteY2"/>
                    </a:cxn>
                    <a:cxn ang="0">
                      <a:pos x="connsiteX3" y="connsiteY3"/>
                    </a:cxn>
                  </a:cxnLst>
                  <a:rect l="l" t="t" r="r" b="b"/>
                  <a:pathLst>
                    <a:path w="163884" h="123283">
                      <a:moveTo>
                        <a:pt x="129036" y="0"/>
                      </a:moveTo>
                      <a:cubicBezTo>
                        <a:pt x="138898" y="9042"/>
                        <a:pt x="148762" y="19724"/>
                        <a:pt x="156159" y="31232"/>
                      </a:cubicBezTo>
                      <a:cubicBezTo>
                        <a:pt x="173419" y="55889"/>
                        <a:pt x="160268" y="89585"/>
                        <a:pt x="131502" y="96983"/>
                      </a:cubicBezTo>
                      <a:lnTo>
                        <a:pt x="0" y="123283"/>
                      </a:lnTo>
                    </a:path>
                  </a:pathLst>
                </a:custGeom>
                <a:noFill/>
                <a:ln w="20505"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13" name="Freeform 312">
                  <a:extLst>
                    <a:ext uri="{FF2B5EF4-FFF2-40B4-BE49-F238E27FC236}">
                      <a16:creationId xmlns:a16="http://schemas.microsoft.com/office/drawing/2014/main" id="{F8DDFD87-6592-A746-85F8-51A008C49BCA}"/>
                    </a:ext>
                  </a:extLst>
                </p:cNvPr>
                <p:cNvSpPr/>
                <p:nvPr/>
              </p:nvSpPr>
              <p:spPr>
                <a:xfrm>
                  <a:off x="21950586" y="31167411"/>
                  <a:ext cx="163883" cy="123283"/>
                </a:xfrm>
                <a:custGeom>
                  <a:avLst/>
                  <a:gdLst>
                    <a:gd name="connsiteX0" fmla="*/ 34848 w 163883"/>
                    <a:gd name="connsiteY0" fmla="*/ 0 h 123283"/>
                    <a:gd name="connsiteX1" fmla="*/ 7725 w 163883"/>
                    <a:gd name="connsiteY1" fmla="*/ 31232 h 123283"/>
                    <a:gd name="connsiteX2" fmla="*/ 32382 w 163883"/>
                    <a:gd name="connsiteY2" fmla="*/ 96983 h 123283"/>
                    <a:gd name="connsiteX3" fmla="*/ 163884 w 163883"/>
                    <a:gd name="connsiteY3" fmla="*/ 123283 h 123283"/>
                  </a:gdLst>
                  <a:ahLst/>
                  <a:cxnLst>
                    <a:cxn ang="0">
                      <a:pos x="connsiteX0" y="connsiteY0"/>
                    </a:cxn>
                    <a:cxn ang="0">
                      <a:pos x="connsiteX1" y="connsiteY1"/>
                    </a:cxn>
                    <a:cxn ang="0">
                      <a:pos x="connsiteX2" y="connsiteY2"/>
                    </a:cxn>
                    <a:cxn ang="0">
                      <a:pos x="connsiteX3" y="connsiteY3"/>
                    </a:cxn>
                  </a:cxnLst>
                  <a:rect l="l" t="t" r="r" b="b"/>
                  <a:pathLst>
                    <a:path w="163883" h="123283">
                      <a:moveTo>
                        <a:pt x="34848" y="0"/>
                      </a:moveTo>
                      <a:cubicBezTo>
                        <a:pt x="24986" y="9042"/>
                        <a:pt x="15124" y="19724"/>
                        <a:pt x="7725" y="31232"/>
                      </a:cubicBezTo>
                      <a:cubicBezTo>
                        <a:pt x="-9533" y="55889"/>
                        <a:pt x="3616" y="89585"/>
                        <a:pt x="32382" y="96983"/>
                      </a:cubicBezTo>
                      <a:lnTo>
                        <a:pt x="163884" y="123283"/>
                      </a:lnTo>
                    </a:path>
                  </a:pathLst>
                </a:custGeom>
                <a:noFill/>
                <a:ln w="20505"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14" name="Freeform 313">
                  <a:extLst>
                    <a:ext uri="{FF2B5EF4-FFF2-40B4-BE49-F238E27FC236}">
                      <a16:creationId xmlns:a16="http://schemas.microsoft.com/office/drawing/2014/main" id="{6747C7A9-D9C7-174C-94E7-80D58AC43BD5}"/>
                    </a:ext>
                  </a:extLst>
                </p:cNvPr>
                <p:cNvSpPr/>
                <p:nvPr/>
              </p:nvSpPr>
              <p:spPr>
                <a:xfrm>
                  <a:off x="22153099" y="31399183"/>
                  <a:ext cx="73969" cy="73969"/>
                </a:xfrm>
                <a:custGeom>
                  <a:avLst/>
                  <a:gdLst>
                    <a:gd name="connsiteX0" fmla="*/ 73971 w 73969"/>
                    <a:gd name="connsiteY0" fmla="*/ 36985 h 73969"/>
                    <a:gd name="connsiteX1" fmla="*/ 36986 w 73969"/>
                    <a:gd name="connsiteY1" fmla="*/ 73969 h 73969"/>
                    <a:gd name="connsiteX2" fmla="*/ 1 w 73969"/>
                    <a:gd name="connsiteY2" fmla="*/ 36985 h 73969"/>
                    <a:gd name="connsiteX3" fmla="*/ 36986 w 73969"/>
                    <a:gd name="connsiteY3" fmla="*/ 0 h 73969"/>
                    <a:gd name="connsiteX4" fmla="*/ 73971 w 73969"/>
                    <a:gd name="connsiteY4" fmla="*/ 36985 h 7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9" h="73969">
                      <a:moveTo>
                        <a:pt x="73971" y="36985"/>
                      </a:moveTo>
                      <a:cubicBezTo>
                        <a:pt x="73971" y="57411"/>
                        <a:pt x="57413" y="73969"/>
                        <a:pt x="36986" y="73969"/>
                      </a:cubicBezTo>
                      <a:cubicBezTo>
                        <a:pt x="16559" y="73969"/>
                        <a:pt x="1" y="57411"/>
                        <a:pt x="1" y="36985"/>
                      </a:cubicBezTo>
                      <a:cubicBezTo>
                        <a:pt x="1" y="16558"/>
                        <a:pt x="16559" y="0"/>
                        <a:pt x="36986" y="0"/>
                      </a:cubicBezTo>
                      <a:cubicBezTo>
                        <a:pt x="57413" y="0"/>
                        <a:pt x="73971" y="16558"/>
                        <a:pt x="73971" y="36985"/>
                      </a:cubicBezTo>
                      <a:close/>
                    </a:path>
                  </a:pathLst>
                </a:custGeom>
                <a:noFill/>
                <a:ln w="20505"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315" name="Graphic 297">
                <a:extLst>
                  <a:ext uri="{FF2B5EF4-FFF2-40B4-BE49-F238E27FC236}">
                    <a16:creationId xmlns:a16="http://schemas.microsoft.com/office/drawing/2014/main" id="{7568512F-7459-3448-BDC7-348A73CF5D66}"/>
                  </a:ext>
                </a:extLst>
              </p:cNvPr>
              <p:cNvGrpSpPr/>
              <p:nvPr/>
            </p:nvGrpSpPr>
            <p:grpSpPr>
              <a:xfrm>
                <a:off x="22075842" y="30763865"/>
                <a:ext cx="210403" cy="62463"/>
                <a:chOff x="22075842" y="30763865"/>
                <a:chExt cx="210403" cy="62463"/>
              </a:xfrm>
              <a:noFill/>
            </p:grpSpPr>
            <p:sp>
              <p:nvSpPr>
                <p:cNvPr id="316" name="Freeform 315">
                  <a:extLst>
                    <a:ext uri="{FF2B5EF4-FFF2-40B4-BE49-F238E27FC236}">
                      <a16:creationId xmlns:a16="http://schemas.microsoft.com/office/drawing/2014/main" id="{FADA2321-4463-1140-9EB1-DB5517CC06DB}"/>
                    </a:ext>
                  </a:extLst>
                </p:cNvPr>
                <p:cNvSpPr/>
                <p:nvPr/>
              </p:nvSpPr>
              <p:spPr>
                <a:xfrm>
                  <a:off x="22075842" y="30763865"/>
                  <a:ext cx="62463" cy="62463"/>
                </a:xfrm>
                <a:custGeom>
                  <a:avLst/>
                  <a:gdLst>
                    <a:gd name="connsiteX0" fmla="*/ 62464 w 62463"/>
                    <a:gd name="connsiteY0" fmla="*/ 31231 h 62463"/>
                    <a:gd name="connsiteX1" fmla="*/ 31232 w 62463"/>
                    <a:gd name="connsiteY1" fmla="*/ 62463 h 62463"/>
                    <a:gd name="connsiteX2" fmla="*/ 0 w 62463"/>
                    <a:gd name="connsiteY2" fmla="*/ 31231 h 62463"/>
                    <a:gd name="connsiteX3" fmla="*/ 31232 w 62463"/>
                    <a:gd name="connsiteY3" fmla="*/ -1 h 62463"/>
                    <a:gd name="connsiteX4" fmla="*/ 62464 w 62463"/>
                    <a:gd name="connsiteY4" fmla="*/ 31231 h 6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63" h="62463">
                      <a:moveTo>
                        <a:pt x="62464" y="31231"/>
                      </a:moveTo>
                      <a:cubicBezTo>
                        <a:pt x="62464" y="48480"/>
                        <a:pt x="48480" y="62463"/>
                        <a:pt x="31232" y="62463"/>
                      </a:cubicBezTo>
                      <a:cubicBezTo>
                        <a:pt x="13983" y="62463"/>
                        <a:pt x="0" y="48480"/>
                        <a:pt x="0" y="31231"/>
                      </a:cubicBezTo>
                      <a:cubicBezTo>
                        <a:pt x="0" y="13983"/>
                        <a:pt x="13983" y="-1"/>
                        <a:pt x="31232" y="-1"/>
                      </a:cubicBezTo>
                      <a:cubicBezTo>
                        <a:pt x="48480" y="-1"/>
                        <a:pt x="62464" y="13983"/>
                        <a:pt x="62464" y="31231"/>
                      </a:cubicBezTo>
                      <a:close/>
                    </a:path>
                  </a:pathLst>
                </a:custGeom>
                <a:noFill/>
                <a:ln w="20505"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17" name="Freeform 316">
                  <a:extLst>
                    <a:ext uri="{FF2B5EF4-FFF2-40B4-BE49-F238E27FC236}">
                      <a16:creationId xmlns:a16="http://schemas.microsoft.com/office/drawing/2014/main" id="{8440554A-5FD1-2243-A395-B9AC24D60648}"/>
                    </a:ext>
                  </a:extLst>
                </p:cNvPr>
                <p:cNvSpPr/>
                <p:nvPr/>
              </p:nvSpPr>
              <p:spPr>
                <a:xfrm>
                  <a:off x="22223782" y="30763865"/>
                  <a:ext cx="62463" cy="62463"/>
                </a:xfrm>
                <a:custGeom>
                  <a:avLst/>
                  <a:gdLst>
                    <a:gd name="connsiteX0" fmla="*/ 62464 w 62463"/>
                    <a:gd name="connsiteY0" fmla="*/ 31231 h 62463"/>
                    <a:gd name="connsiteX1" fmla="*/ 31232 w 62463"/>
                    <a:gd name="connsiteY1" fmla="*/ 62463 h 62463"/>
                    <a:gd name="connsiteX2" fmla="*/ 0 w 62463"/>
                    <a:gd name="connsiteY2" fmla="*/ 31231 h 62463"/>
                    <a:gd name="connsiteX3" fmla="*/ 31232 w 62463"/>
                    <a:gd name="connsiteY3" fmla="*/ -1 h 62463"/>
                    <a:gd name="connsiteX4" fmla="*/ 62464 w 62463"/>
                    <a:gd name="connsiteY4" fmla="*/ 31231 h 6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63" h="62463">
                      <a:moveTo>
                        <a:pt x="62464" y="31231"/>
                      </a:moveTo>
                      <a:cubicBezTo>
                        <a:pt x="62464" y="48480"/>
                        <a:pt x="48480" y="62463"/>
                        <a:pt x="31232" y="62463"/>
                      </a:cubicBezTo>
                      <a:cubicBezTo>
                        <a:pt x="13983" y="62463"/>
                        <a:pt x="0" y="48480"/>
                        <a:pt x="0" y="31231"/>
                      </a:cubicBezTo>
                      <a:cubicBezTo>
                        <a:pt x="0" y="13983"/>
                        <a:pt x="13983" y="-1"/>
                        <a:pt x="31232" y="-1"/>
                      </a:cubicBezTo>
                      <a:cubicBezTo>
                        <a:pt x="48480" y="-1"/>
                        <a:pt x="62464" y="13983"/>
                        <a:pt x="62464" y="31231"/>
                      </a:cubicBezTo>
                      <a:close/>
                    </a:path>
                  </a:pathLst>
                </a:custGeom>
                <a:noFill/>
                <a:ln w="20505"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318" name="Freeform 317">
              <a:extLst>
                <a:ext uri="{FF2B5EF4-FFF2-40B4-BE49-F238E27FC236}">
                  <a16:creationId xmlns:a16="http://schemas.microsoft.com/office/drawing/2014/main" id="{0D79EB9E-9A14-484D-986C-8D59F6F66E6B}"/>
                </a:ext>
              </a:extLst>
            </p:cNvPr>
            <p:cNvSpPr/>
            <p:nvPr/>
          </p:nvSpPr>
          <p:spPr>
            <a:xfrm>
              <a:off x="22005160" y="30634828"/>
              <a:ext cx="81366" cy="59175"/>
            </a:xfrm>
            <a:custGeom>
              <a:avLst/>
              <a:gdLst>
                <a:gd name="connsiteX0" fmla="*/ 0 w 81366"/>
                <a:gd name="connsiteY0" fmla="*/ 0 h 59175"/>
                <a:gd name="connsiteX1" fmla="*/ 81366 w 81366"/>
                <a:gd name="connsiteY1" fmla="*/ 59175 h 59175"/>
              </a:gdLst>
              <a:ahLst/>
              <a:cxnLst>
                <a:cxn ang="0">
                  <a:pos x="connsiteX0" y="connsiteY0"/>
                </a:cxn>
                <a:cxn ang="0">
                  <a:pos x="connsiteX1" y="connsiteY1"/>
                </a:cxn>
              </a:cxnLst>
              <a:rect l="l" t="t" r="r" b="b"/>
              <a:pathLst>
                <a:path w="81366" h="59175">
                  <a:moveTo>
                    <a:pt x="0" y="0"/>
                  </a:moveTo>
                  <a:cubicBezTo>
                    <a:pt x="0" y="0"/>
                    <a:pt x="21368" y="46847"/>
                    <a:pt x="81366" y="59175"/>
                  </a:cubicBezTo>
                </a:path>
              </a:pathLst>
            </a:custGeom>
            <a:noFill/>
            <a:ln w="20505"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461" name="Graphic 458">
            <a:extLst>
              <a:ext uri="{FF2B5EF4-FFF2-40B4-BE49-F238E27FC236}">
                <a16:creationId xmlns:a16="http://schemas.microsoft.com/office/drawing/2014/main" id="{2649B929-235F-4948-9DC6-9699DCA6300F}"/>
              </a:ext>
            </a:extLst>
          </p:cNvPr>
          <p:cNvGrpSpPr/>
          <p:nvPr/>
        </p:nvGrpSpPr>
        <p:grpSpPr>
          <a:xfrm>
            <a:off x="38034926" y="44651933"/>
            <a:ext cx="1007788" cy="1470881"/>
            <a:chOff x="32299664" y="36609530"/>
            <a:chExt cx="1048183" cy="1529838"/>
          </a:xfrm>
          <a:gradFill>
            <a:gsLst>
              <a:gs pos="1000">
                <a:schemeClr val="accent4">
                  <a:lumMod val="50000"/>
                </a:schemeClr>
              </a:gs>
              <a:gs pos="98000">
                <a:schemeClr val="accent4">
                  <a:lumMod val="60000"/>
                  <a:lumOff val="40000"/>
                </a:schemeClr>
              </a:gs>
              <a:gs pos="49000">
                <a:schemeClr val="accent4"/>
              </a:gs>
            </a:gsLst>
            <a:lin ang="16200000" scaled="1"/>
          </a:gradFill>
        </p:grpSpPr>
        <p:grpSp>
          <p:nvGrpSpPr>
            <p:cNvPr id="462" name="Graphic 458">
              <a:extLst>
                <a:ext uri="{FF2B5EF4-FFF2-40B4-BE49-F238E27FC236}">
                  <a16:creationId xmlns:a16="http://schemas.microsoft.com/office/drawing/2014/main" id="{E2CC8A59-F7FA-3445-8E4B-5039EA2FB5F8}"/>
                </a:ext>
              </a:extLst>
            </p:cNvPr>
            <p:cNvGrpSpPr/>
            <p:nvPr/>
          </p:nvGrpSpPr>
          <p:grpSpPr>
            <a:xfrm>
              <a:off x="32299664" y="36609530"/>
              <a:ext cx="1048183" cy="1529838"/>
              <a:chOff x="32299664" y="36609530"/>
              <a:chExt cx="1048183" cy="1529838"/>
            </a:xfrm>
            <a:grpFill/>
          </p:grpSpPr>
          <p:grpSp>
            <p:nvGrpSpPr>
              <p:cNvPr id="463" name="Graphic 458">
                <a:extLst>
                  <a:ext uri="{FF2B5EF4-FFF2-40B4-BE49-F238E27FC236}">
                    <a16:creationId xmlns:a16="http://schemas.microsoft.com/office/drawing/2014/main" id="{DE7F92BD-09C0-6F40-8750-998191CF185E}"/>
                  </a:ext>
                </a:extLst>
              </p:cNvPr>
              <p:cNvGrpSpPr/>
              <p:nvPr/>
            </p:nvGrpSpPr>
            <p:grpSpPr>
              <a:xfrm>
                <a:off x="32299664" y="36609530"/>
                <a:ext cx="1048183" cy="1529838"/>
                <a:chOff x="32299664" y="36609530"/>
                <a:chExt cx="1048183" cy="1529838"/>
              </a:xfrm>
              <a:grpFill/>
            </p:grpSpPr>
            <p:sp>
              <p:nvSpPr>
                <p:cNvPr id="464" name="Freeform 463">
                  <a:extLst>
                    <a:ext uri="{FF2B5EF4-FFF2-40B4-BE49-F238E27FC236}">
                      <a16:creationId xmlns:a16="http://schemas.microsoft.com/office/drawing/2014/main" id="{AA498A0A-6561-744D-B388-01113EF3805C}"/>
                    </a:ext>
                  </a:extLst>
                </p:cNvPr>
                <p:cNvSpPr/>
                <p:nvPr/>
              </p:nvSpPr>
              <p:spPr>
                <a:xfrm>
                  <a:off x="32575011" y="37297357"/>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65" name="Freeform 464">
                  <a:extLst>
                    <a:ext uri="{FF2B5EF4-FFF2-40B4-BE49-F238E27FC236}">
                      <a16:creationId xmlns:a16="http://schemas.microsoft.com/office/drawing/2014/main" id="{E5187256-BD7D-B542-B27A-E5E5559B7DC7}"/>
                    </a:ext>
                  </a:extLst>
                </p:cNvPr>
                <p:cNvSpPr/>
                <p:nvPr/>
              </p:nvSpPr>
              <p:spPr>
                <a:xfrm>
                  <a:off x="32496191" y="36830628"/>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66" name="Freeform 465">
                  <a:extLst>
                    <a:ext uri="{FF2B5EF4-FFF2-40B4-BE49-F238E27FC236}">
                      <a16:creationId xmlns:a16="http://schemas.microsoft.com/office/drawing/2014/main" id="{6DD3DA84-DA1F-3245-9900-A9E0DD37E4D1}"/>
                    </a:ext>
                  </a:extLst>
                </p:cNvPr>
                <p:cNvSpPr/>
                <p:nvPr/>
              </p:nvSpPr>
              <p:spPr>
                <a:xfrm>
                  <a:off x="32587831" y="36609530"/>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67" name="Freeform 466">
                  <a:extLst>
                    <a:ext uri="{FF2B5EF4-FFF2-40B4-BE49-F238E27FC236}">
                      <a16:creationId xmlns:a16="http://schemas.microsoft.com/office/drawing/2014/main" id="{0E4E1E60-FC27-7441-99A6-03739ED920AA}"/>
                    </a:ext>
                  </a:extLst>
                </p:cNvPr>
                <p:cNvSpPr/>
                <p:nvPr/>
              </p:nvSpPr>
              <p:spPr>
                <a:xfrm>
                  <a:off x="32675977" y="37562153"/>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68" name="Freeform 467">
                  <a:extLst>
                    <a:ext uri="{FF2B5EF4-FFF2-40B4-BE49-F238E27FC236}">
                      <a16:creationId xmlns:a16="http://schemas.microsoft.com/office/drawing/2014/main" id="{19051645-9F86-BE47-8000-C2176261B343}"/>
                    </a:ext>
                  </a:extLst>
                </p:cNvPr>
                <p:cNvSpPr/>
                <p:nvPr/>
              </p:nvSpPr>
              <p:spPr>
                <a:xfrm>
                  <a:off x="32299664" y="37642162"/>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69" name="Freeform 468">
                  <a:extLst>
                    <a:ext uri="{FF2B5EF4-FFF2-40B4-BE49-F238E27FC236}">
                      <a16:creationId xmlns:a16="http://schemas.microsoft.com/office/drawing/2014/main" id="{601B3155-DE3E-3242-ADE9-B940EFCB3595}"/>
                    </a:ext>
                  </a:extLst>
                </p:cNvPr>
                <p:cNvSpPr/>
                <p:nvPr/>
              </p:nvSpPr>
              <p:spPr>
                <a:xfrm>
                  <a:off x="32517862" y="37922198"/>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70" name="Freeform 469">
                  <a:extLst>
                    <a:ext uri="{FF2B5EF4-FFF2-40B4-BE49-F238E27FC236}">
                      <a16:creationId xmlns:a16="http://schemas.microsoft.com/office/drawing/2014/main" id="{F6DE67FE-C06B-E54D-9A07-F09FA6036B1B}"/>
                    </a:ext>
                  </a:extLst>
                </p:cNvPr>
                <p:cNvSpPr/>
                <p:nvPr/>
              </p:nvSpPr>
              <p:spPr>
                <a:xfrm>
                  <a:off x="33115079" y="37922198"/>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71" name="Freeform 470">
                  <a:extLst>
                    <a:ext uri="{FF2B5EF4-FFF2-40B4-BE49-F238E27FC236}">
                      <a16:creationId xmlns:a16="http://schemas.microsoft.com/office/drawing/2014/main" id="{14A212C1-0EE1-5E4A-89AD-6DA28F1CCF05}"/>
                    </a:ext>
                  </a:extLst>
                </p:cNvPr>
                <p:cNvSpPr/>
                <p:nvPr/>
              </p:nvSpPr>
              <p:spPr>
                <a:xfrm>
                  <a:off x="32909339" y="37705028"/>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grp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72" name="Freeform 471">
                  <a:extLst>
                    <a:ext uri="{FF2B5EF4-FFF2-40B4-BE49-F238E27FC236}">
                      <a16:creationId xmlns:a16="http://schemas.microsoft.com/office/drawing/2014/main" id="{387C01AB-5DCA-B24A-8389-0CCA818270B0}"/>
                    </a:ext>
                  </a:extLst>
                </p:cNvPr>
                <p:cNvSpPr/>
                <p:nvPr/>
              </p:nvSpPr>
              <p:spPr>
                <a:xfrm>
                  <a:off x="32547008" y="37705028"/>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grp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73" name="Freeform 472">
                  <a:extLst>
                    <a:ext uri="{FF2B5EF4-FFF2-40B4-BE49-F238E27FC236}">
                      <a16:creationId xmlns:a16="http://schemas.microsoft.com/office/drawing/2014/main" id="{071ED67C-560E-2347-A2FF-2B6719D33D05}"/>
                    </a:ext>
                  </a:extLst>
                </p:cNvPr>
                <p:cNvSpPr/>
                <p:nvPr/>
              </p:nvSpPr>
              <p:spPr>
                <a:xfrm>
                  <a:off x="32781704" y="37973633"/>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474" name="Graphic 458">
                <a:extLst>
                  <a:ext uri="{FF2B5EF4-FFF2-40B4-BE49-F238E27FC236}">
                    <a16:creationId xmlns:a16="http://schemas.microsoft.com/office/drawing/2014/main" id="{9E767BE4-2E1B-2D4D-885E-9E51D9E4951E}"/>
                  </a:ext>
                </a:extLst>
              </p:cNvPr>
              <p:cNvGrpSpPr/>
              <p:nvPr/>
            </p:nvGrpSpPr>
            <p:grpSpPr>
              <a:xfrm>
                <a:off x="32692169" y="37237350"/>
                <a:ext cx="243840" cy="72390"/>
                <a:chOff x="32692169" y="37237350"/>
                <a:chExt cx="243840" cy="72390"/>
              </a:xfrm>
              <a:grpFill/>
            </p:grpSpPr>
            <p:sp>
              <p:nvSpPr>
                <p:cNvPr id="475" name="Freeform 474">
                  <a:extLst>
                    <a:ext uri="{FF2B5EF4-FFF2-40B4-BE49-F238E27FC236}">
                      <a16:creationId xmlns:a16="http://schemas.microsoft.com/office/drawing/2014/main" id="{0908A43F-D767-8842-9A4F-12C6B83F108E}"/>
                    </a:ext>
                  </a:extLst>
                </p:cNvPr>
                <p:cNvSpPr/>
                <p:nvPr/>
              </p:nvSpPr>
              <p:spPr>
                <a:xfrm>
                  <a:off x="32692169" y="37237350"/>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grp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76" name="Freeform 475">
                  <a:extLst>
                    <a:ext uri="{FF2B5EF4-FFF2-40B4-BE49-F238E27FC236}">
                      <a16:creationId xmlns:a16="http://schemas.microsoft.com/office/drawing/2014/main" id="{9A854BC0-F790-3949-BACB-57DB38EF94AF}"/>
                    </a:ext>
                  </a:extLst>
                </p:cNvPr>
                <p:cNvSpPr/>
                <p:nvPr/>
              </p:nvSpPr>
              <p:spPr>
                <a:xfrm>
                  <a:off x="32863619" y="37237350"/>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grp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477" name="Freeform 476">
              <a:extLst>
                <a:ext uri="{FF2B5EF4-FFF2-40B4-BE49-F238E27FC236}">
                  <a16:creationId xmlns:a16="http://schemas.microsoft.com/office/drawing/2014/main" id="{F5A51BF6-69A7-1E46-819D-1E11BAFF2466}"/>
                </a:ext>
              </a:extLst>
            </p:cNvPr>
            <p:cNvSpPr/>
            <p:nvPr/>
          </p:nvSpPr>
          <p:spPr>
            <a:xfrm>
              <a:off x="32610255" y="37087807"/>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grp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22" name="Group 21">
            <a:extLst>
              <a:ext uri="{FF2B5EF4-FFF2-40B4-BE49-F238E27FC236}">
                <a16:creationId xmlns:a16="http://schemas.microsoft.com/office/drawing/2014/main" id="{9F1F5B27-4F57-3C48-B97C-4071CFF020D8}"/>
              </a:ext>
            </a:extLst>
          </p:cNvPr>
          <p:cNvGrpSpPr/>
          <p:nvPr/>
        </p:nvGrpSpPr>
        <p:grpSpPr>
          <a:xfrm>
            <a:off x="10837701" y="1987197"/>
            <a:ext cx="3350852" cy="5510884"/>
            <a:chOff x="9031417" y="1655997"/>
            <a:chExt cx="2792377" cy="4592403"/>
          </a:xfrm>
        </p:grpSpPr>
        <p:sp>
          <p:nvSpPr>
            <p:cNvPr id="150" name="Rectangle 149">
              <a:extLst>
                <a:ext uri="{FF2B5EF4-FFF2-40B4-BE49-F238E27FC236}">
                  <a16:creationId xmlns:a16="http://schemas.microsoft.com/office/drawing/2014/main" id="{CC8E1736-ABEC-224A-9483-C7CAEBF23F9D}"/>
                </a:ext>
              </a:extLst>
            </p:cNvPr>
            <p:cNvSpPr/>
            <p:nvPr/>
          </p:nvSpPr>
          <p:spPr>
            <a:xfrm>
              <a:off x="9031417" y="1662982"/>
              <a:ext cx="2785469" cy="4585418"/>
            </a:xfrm>
            <a:prstGeom prst="rect">
              <a:avLst/>
            </a:prstGeom>
            <a:solidFill>
              <a:srgbClr val="FAFAFA">
                <a:alpha val="7752"/>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tIns="87782" rtlCol="0" anchor="t"/>
            <a:lstStyle/>
            <a:p>
              <a:pPr algn="ctr" defTabSz="1097280" eaLnBrk="1" fontAlgn="auto" hangingPunct="1">
                <a:spcBef>
                  <a:spcPts val="0"/>
                </a:spcBef>
                <a:spcAft>
                  <a:spcPts val="0"/>
                </a:spcAft>
                <a:defRPr/>
              </a:pPr>
              <a:endParaRPr lang="en-US" sz="1080" dirty="0">
                <a:solidFill>
                  <a:prstClr val="white"/>
                </a:solidFill>
                <a:latin typeface="Amazon Ember"/>
              </a:endParaRPr>
            </a:p>
          </p:txBody>
        </p:sp>
        <p:sp>
          <p:nvSpPr>
            <p:cNvPr id="151" name="Rectangle">
              <a:extLst>
                <a:ext uri="{FF2B5EF4-FFF2-40B4-BE49-F238E27FC236}">
                  <a16:creationId xmlns:a16="http://schemas.microsoft.com/office/drawing/2014/main" id="{D2D4E40B-757B-D04E-90B4-743E0319DD92}"/>
                </a:ext>
              </a:extLst>
            </p:cNvPr>
            <p:cNvSpPr/>
            <p:nvPr/>
          </p:nvSpPr>
          <p:spPr>
            <a:xfrm>
              <a:off x="9031417" y="1655997"/>
              <a:ext cx="2785469" cy="89941"/>
            </a:xfrm>
            <a:prstGeom prst="rect">
              <a:avLst/>
            </a:prstGeom>
            <a:gradFill>
              <a:gsLst>
                <a:gs pos="4000">
                  <a:schemeClr val="accent3"/>
                </a:gs>
                <a:gs pos="94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793" eaLnBrk="1" fontAlgn="auto" hangingPunct="1">
                <a:spcBef>
                  <a:spcPts val="0"/>
                </a:spcBef>
                <a:spcAft>
                  <a:spcPts val="0"/>
                </a:spcAft>
                <a:defRPr/>
              </a:pPr>
              <a:endParaRPr sz="6750">
                <a:solidFill>
                  <a:prstClr val="white"/>
                </a:solidFill>
                <a:latin typeface="Amazon Ember Light"/>
              </a:endParaRPr>
            </a:p>
          </p:txBody>
        </p:sp>
        <p:sp>
          <p:nvSpPr>
            <p:cNvPr id="152" name="TextBox 151">
              <a:extLst>
                <a:ext uri="{FF2B5EF4-FFF2-40B4-BE49-F238E27FC236}">
                  <a16:creationId xmlns:a16="http://schemas.microsoft.com/office/drawing/2014/main" id="{0AC592CC-E22F-0647-A627-90817D19F4C5}"/>
                </a:ext>
              </a:extLst>
            </p:cNvPr>
            <p:cNvSpPr txBox="1"/>
            <p:nvPr/>
          </p:nvSpPr>
          <p:spPr>
            <a:xfrm>
              <a:off x="9037301" y="1829936"/>
              <a:ext cx="2779585" cy="426612"/>
            </a:xfrm>
            <a:prstGeom prst="rect">
              <a:avLst/>
            </a:prstGeom>
            <a:noFill/>
            <a:ln>
              <a:noFill/>
            </a:ln>
          </p:spPr>
          <p:txBody>
            <a:bodyPr wrap="square" lIns="0" tIns="0" rIns="0" bIns="0" rtlCol="0" anchor="t" anchorCtr="0">
              <a:spAutoFit/>
            </a:bodyPr>
            <a:lstStyle/>
            <a:p>
              <a:pPr algn="ctr" defTabSz="731368">
                <a:lnSpc>
                  <a:spcPct val="99000"/>
                </a:lnSpc>
                <a:spcAft>
                  <a:spcPts val="600"/>
                </a:spcAft>
                <a:tabLst>
                  <a:tab pos="806302" algn="l"/>
                </a:tabLst>
                <a:defRPr/>
              </a:pPr>
              <a:r>
                <a:rPr lang="en-US" sz="1680" dirty="0">
                  <a:solidFill>
                    <a:srgbClr val="FFFFFF"/>
                  </a:solidFill>
                  <a:latin typeface="Amazon Ember"/>
                  <a:ea typeface="Amazon Ember" panose="02000000000000000000" pitchFamily="2" charset="0"/>
                </a:rPr>
                <a:t>User Productivity</a:t>
              </a:r>
              <a:br>
                <a:rPr lang="en-US" sz="1680" dirty="0">
                  <a:solidFill>
                    <a:srgbClr val="FFFFFF"/>
                  </a:solidFill>
                  <a:latin typeface="Amazon Ember"/>
                  <a:ea typeface="Amazon Ember" panose="02000000000000000000" pitchFamily="2" charset="0"/>
                </a:rPr>
              </a:br>
              <a:r>
                <a:rPr lang="en-US" sz="1680" dirty="0">
                  <a:solidFill>
                    <a:srgbClr val="FFFFFF"/>
                  </a:solidFill>
                  <a:latin typeface="Amazon Ember"/>
                  <a:ea typeface="Amazon Ember" panose="02000000000000000000" pitchFamily="2" charset="0"/>
                </a:rPr>
                <a:t>and Data Ops</a:t>
              </a:r>
            </a:p>
          </p:txBody>
        </p:sp>
        <p:sp>
          <p:nvSpPr>
            <p:cNvPr id="153" name="TextBox 152">
              <a:extLst>
                <a:ext uri="{FF2B5EF4-FFF2-40B4-BE49-F238E27FC236}">
                  <a16:creationId xmlns:a16="http://schemas.microsoft.com/office/drawing/2014/main" id="{D55D8B87-25C0-2D41-9207-A9F6AC00E049}"/>
                </a:ext>
              </a:extLst>
            </p:cNvPr>
            <p:cNvSpPr txBox="1"/>
            <p:nvPr/>
          </p:nvSpPr>
          <p:spPr>
            <a:xfrm>
              <a:off x="9037301" y="3253949"/>
              <a:ext cx="2779585" cy="261610"/>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Persona specific tools</a:t>
              </a:r>
            </a:p>
          </p:txBody>
        </p:sp>
        <p:sp>
          <p:nvSpPr>
            <p:cNvPr id="154" name="TextBox 153">
              <a:extLst>
                <a:ext uri="{FF2B5EF4-FFF2-40B4-BE49-F238E27FC236}">
                  <a16:creationId xmlns:a16="http://schemas.microsoft.com/office/drawing/2014/main" id="{A20356F3-7625-8B4E-90AD-21331385C3B9}"/>
                </a:ext>
              </a:extLst>
            </p:cNvPr>
            <p:cNvSpPr txBox="1"/>
            <p:nvPr/>
          </p:nvSpPr>
          <p:spPr>
            <a:xfrm>
              <a:off x="9037301" y="4528434"/>
              <a:ext cx="2779585" cy="261610"/>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Productivity tools</a:t>
              </a:r>
            </a:p>
          </p:txBody>
        </p:sp>
        <p:sp>
          <p:nvSpPr>
            <p:cNvPr id="155" name="TextBox 154">
              <a:extLst>
                <a:ext uri="{FF2B5EF4-FFF2-40B4-BE49-F238E27FC236}">
                  <a16:creationId xmlns:a16="http://schemas.microsoft.com/office/drawing/2014/main" id="{E2EAAC45-6DC9-3C4D-A198-22DA5C6582D1}"/>
                </a:ext>
              </a:extLst>
            </p:cNvPr>
            <p:cNvSpPr txBox="1"/>
            <p:nvPr/>
          </p:nvSpPr>
          <p:spPr>
            <a:xfrm>
              <a:off x="9037301" y="5802920"/>
              <a:ext cx="2786493" cy="261610"/>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Data ops tools</a:t>
              </a:r>
            </a:p>
          </p:txBody>
        </p:sp>
        <p:grpSp>
          <p:nvGrpSpPr>
            <p:cNvPr id="451" name="Graphic 281">
              <a:extLst>
                <a:ext uri="{FF2B5EF4-FFF2-40B4-BE49-F238E27FC236}">
                  <a16:creationId xmlns:a16="http://schemas.microsoft.com/office/drawing/2014/main" id="{B25EBBB6-1697-9446-99E4-C1219CF7B799}"/>
                </a:ext>
              </a:extLst>
            </p:cNvPr>
            <p:cNvGrpSpPr/>
            <p:nvPr/>
          </p:nvGrpSpPr>
          <p:grpSpPr>
            <a:xfrm>
              <a:off x="10712104" y="3864683"/>
              <a:ext cx="708109" cy="620969"/>
              <a:chOff x="10749013" y="3735529"/>
              <a:chExt cx="957486" cy="839658"/>
            </a:xfrm>
            <a:gradFill>
              <a:gsLst>
                <a:gs pos="3000">
                  <a:schemeClr val="accent4">
                    <a:lumMod val="75000"/>
                  </a:schemeClr>
                </a:gs>
                <a:gs pos="93000">
                  <a:schemeClr val="accent4">
                    <a:lumMod val="20000"/>
                    <a:lumOff val="80000"/>
                  </a:schemeClr>
                </a:gs>
              </a:gsLst>
              <a:lin ang="16200000" scaled="1"/>
            </a:gradFill>
          </p:grpSpPr>
          <p:sp>
            <p:nvSpPr>
              <p:cNvPr id="452" name="Freeform 451">
                <a:extLst>
                  <a:ext uri="{FF2B5EF4-FFF2-40B4-BE49-F238E27FC236}">
                    <a16:creationId xmlns:a16="http://schemas.microsoft.com/office/drawing/2014/main" id="{17E5BDB2-87BB-4548-91AC-B144C13511F9}"/>
                  </a:ext>
                </a:extLst>
              </p:cNvPr>
              <p:cNvSpPr/>
              <p:nvPr/>
            </p:nvSpPr>
            <p:spPr>
              <a:xfrm rot="-3112516">
                <a:off x="11300782" y="4090698"/>
                <a:ext cx="152406" cy="33338"/>
              </a:xfrm>
              <a:custGeom>
                <a:avLst/>
                <a:gdLst>
                  <a:gd name="connsiteX0" fmla="*/ 0 w 152406"/>
                  <a:gd name="connsiteY0" fmla="*/ 0 h 33338"/>
                  <a:gd name="connsiteX1" fmla="*/ 152406 w 152406"/>
                  <a:gd name="connsiteY1" fmla="*/ 0 h 33338"/>
                  <a:gd name="connsiteX2" fmla="*/ 152406 w 152406"/>
                  <a:gd name="connsiteY2" fmla="*/ 33339 h 33338"/>
                  <a:gd name="connsiteX3" fmla="*/ 0 w 152406"/>
                  <a:gd name="connsiteY3" fmla="*/ 33339 h 33338"/>
                </a:gdLst>
                <a:ahLst/>
                <a:cxnLst>
                  <a:cxn ang="0">
                    <a:pos x="connsiteX0" y="connsiteY0"/>
                  </a:cxn>
                  <a:cxn ang="0">
                    <a:pos x="connsiteX1" y="connsiteY1"/>
                  </a:cxn>
                  <a:cxn ang="0">
                    <a:pos x="connsiteX2" y="connsiteY2"/>
                  </a:cxn>
                  <a:cxn ang="0">
                    <a:pos x="connsiteX3" y="connsiteY3"/>
                  </a:cxn>
                </a:cxnLst>
                <a:rect l="l" t="t" r="r" b="b"/>
                <a:pathLst>
                  <a:path w="152406" h="33338">
                    <a:moveTo>
                      <a:pt x="0" y="0"/>
                    </a:moveTo>
                    <a:lnTo>
                      <a:pt x="152406" y="0"/>
                    </a:lnTo>
                    <a:lnTo>
                      <a:pt x="152406" y="33339"/>
                    </a:lnTo>
                    <a:lnTo>
                      <a:pt x="0" y="33339"/>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53" name="Freeform 452">
                <a:extLst>
                  <a:ext uri="{FF2B5EF4-FFF2-40B4-BE49-F238E27FC236}">
                    <a16:creationId xmlns:a16="http://schemas.microsoft.com/office/drawing/2014/main" id="{B96CE554-29DA-D047-AD5A-FE6A5BCBCC1D}"/>
                  </a:ext>
                </a:extLst>
              </p:cNvPr>
              <p:cNvSpPr/>
              <p:nvPr/>
            </p:nvSpPr>
            <p:spPr>
              <a:xfrm rot="-3122827">
                <a:off x="11529008" y="3799412"/>
                <a:ext cx="152396" cy="33336"/>
              </a:xfrm>
              <a:custGeom>
                <a:avLst/>
                <a:gdLst>
                  <a:gd name="connsiteX0" fmla="*/ 0 w 152396"/>
                  <a:gd name="connsiteY0" fmla="*/ 0 h 33336"/>
                  <a:gd name="connsiteX1" fmla="*/ 152397 w 152396"/>
                  <a:gd name="connsiteY1" fmla="*/ 0 h 33336"/>
                  <a:gd name="connsiteX2" fmla="*/ 152397 w 152396"/>
                  <a:gd name="connsiteY2" fmla="*/ 33337 h 33336"/>
                  <a:gd name="connsiteX3" fmla="*/ 0 w 152396"/>
                  <a:gd name="connsiteY3" fmla="*/ 33337 h 33336"/>
                </a:gdLst>
                <a:ahLst/>
                <a:cxnLst>
                  <a:cxn ang="0">
                    <a:pos x="connsiteX0" y="connsiteY0"/>
                  </a:cxn>
                  <a:cxn ang="0">
                    <a:pos x="connsiteX1" y="connsiteY1"/>
                  </a:cxn>
                  <a:cxn ang="0">
                    <a:pos x="connsiteX2" y="connsiteY2"/>
                  </a:cxn>
                  <a:cxn ang="0">
                    <a:pos x="connsiteX3" y="connsiteY3"/>
                  </a:cxn>
                </a:cxnLst>
                <a:rect l="l" t="t" r="r" b="b"/>
                <a:pathLst>
                  <a:path w="152396" h="33336">
                    <a:moveTo>
                      <a:pt x="0" y="0"/>
                    </a:moveTo>
                    <a:lnTo>
                      <a:pt x="152397" y="0"/>
                    </a:lnTo>
                    <a:lnTo>
                      <a:pt x="152397"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54" name="Freeform 453">
                <a:extLst>
                  <a:ext uri="{FF2B5EF4-FFF2-40B4-BE49-F238E27FC236}">
                    <a16:creationId xmlns:a16="http://schemas.microsoft.com/office/drawing/2014/main" id="{7E6C0E77-12F7-D842-BDC7-08080445DAFA}"/>
                  </a:ext>
                </a:extLst>
              </p:cNvPr>
              <p:cNvSpPr/>
              <p:nvPr/>
            </p:nvSpPr>
            <p:spPr>
              <a:xfrm rot="-424260">
                <a:off x="11600336" y="3930310"/>
                <a:ext cx="83820" cy="33337"/>
              </a:xfrm>
              <a:custGeom>
                <a:avLst/>
                <a:gdLst>
                  <a:gd name="connsiteX0" fmla="*/ 0 w 83820"/>
                  <a:gd name="connsiteY0" fmla="*/ 0 h 33337"/>
                  <a:gd name="connsiteX1" fmla="*/ 83821 w 83820"/>
                  <a:gd name="connsiteY1" fmla="*/ 0 h 33337"/>
                  <a:gd name="connsiteX2" fmla="*/ 83821 w 83820"/>
                  <a:gd name="connsiteY2" fmla="*/ 33338 h 33337"/>
                  <a:gd name="connsiteX3" fmla="*/ 0 w 83820"/>
                  <a:gd name="connsiteY3" fmla="*/ 33338 h 33337"/>
                </a:gdLst>
                <a:ahLst/>
                <a:cxnLst>
                  <a:cxn ang="0">
                    <a:pos x="connsiteX0" y="connsiteY0"/>
                  </a:cxn>
                  <a:cxn ang="0">
                    <a:pos x="connsiteX1" y="connsiteY1"/>
                  </a:cxn>
                  <a:cxn ang="0">
                    <a:pos x="connsiteX2" y="connsiteY2"/>
                  </a:cxn>
                  <a:cxn ang="0">
                    <a:pos x="connsiteX3" y="connsiteY3"/>
                  </a:cxn>
                </a:cxnLst>
                <a:rect l="l" t="t" r="r" b="b"/>
                <a:pathLst>
                  <a:path w="83820" h="33337">
                    <a:moveTo>
                      <a:pt x="0" y="0"/>
                    </a:moveTo>
                    <a:lnTo>
                      <a:pt x="83821" y="0"/>
                    </a:lnTo>
                    <a:lnTo>
                      <a:pt x="83821"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55" name="Freeform 454">
                <a:extLst>
                  <a:ext uri="{FF2B5EF4-FFF2-40B4-BE49-F238E27FC236}">
                    <a16:creationId xmlns:a16="http://schemas.microsoft.com/office/drawing/2014/main" id="{CE6494BF-02C7-7F45-83AA-DB8D265071D8}"/>
                  </a:ext>
                </a:extLst>
              </p:cNvPr>
              <p:cNvSpPr/>
              <p:nvPr/>
            </p:nvSpPr>
            <p:spPr>
              <a:xfrm rot="-394838">
                <a:off x="11488949" y="4078965"/>
                <a:ext cx="33337" cy="84771"/>
              </a:xfrm>
              <a:custGeom>
                <a:avLst/>
                <a:gdLst>
                  <a:gd name="connsiteX0" fmla="*/ 0 w 33337"/>
                  <a:gd name="connsiteY0" fmla="*/ 0 h 84771"/>
                  <a:gd name="connsiteX1" fmla="*/ 33337 w 33337"/>
                  <a:gd name="connsiteY1" fmla="*/ 0 h 84771"/>
                  <a:gd name="connsiteX2" fmla="*/ 33337 w 33337"/>
                  <a:gd name="connsiteY2" fmla="*/ 84772 h 84771"/>
                  <a:gd name="connsiteX3" fmla="*/ 0 w 33337"/>
                  <a:gd name="connsiteY3" fmla="*/ 84772 h 84771"/>
                </a:gdLst>
                <a:ahLst/>
                <a:cxnLst>
                  <a:cxn ang="0">
                    <a:pos x="connsiteX0" y="connsiteY0"/>
                  </a:cxn>
                  <a:cxn ang="0">
                    <a:pos x="connsiteX1" y="connsiteY1"/>
                  </a:cxn>
                  <a:cxn ang="0">
                    <a:pos x="connsiteX2" y="connsiteY2"/>
                  </a:cxn>
                  <a:cxn ang="0">
                    <a:pos x="connsiteX3" y="connsiteY3"/>
                  </a:cxn>
                </a:cxnLst>
                <a:rect l="l" t="t" r="r" b="b"/>
                <a:pathLst>
                  <a:path w="33337" h="84771">
                    <a:moveTo>
                      <a:pt x="0" y="0"/>
                    </a:moveTo>
                    <a:lnTo>
                      <a:pt x="33337" y="0"/>
                    </a:lnTo>
                    <a:lnTo>
                      <a:pt x="33337" y="84772"/>
                    </a:lnTo>
                    <a:lnTo>
                      <a:pt x="0" y="84772"/>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56" name="Freeform 455">
                <a:extLst>
                  <a:ext uri="{FF2B5EF4-FFF2-40B4-BE49-F238E27FC236}">
                    <a16:creationId xmlns:a16="http://schemas.microsoft.com/office/drawing/2014/main" id="{31691454-B286-DF4E-8552-2FEA80670FC0}"/>
                  </a:ext>
                </a:extLst>
              </p:cNvPr>
              <p:cNvSpPr/>
              <p:nvPr/>
            </p:nvSpPr>
            <p:spPr>
              <a:xfrm rot="-3112787">
                <a:off x="11619595" y="3999688"/>
                <a:ext cx="33336" cy="152396"/>
              </a:xfrm>
              <a:custGeom>
                <a:avLst/>
                <a:gdLst>
                  <a:gd name="connsiteX0" fmla="*/ 0 w 33336"/>
                  <a:gd name="connsiteY0" fmla="*/ 0 h 152396"/>
                  <a:gd name="connsiteX1" fmla="*/ 33337 w 33336"/>
                  <a:gd name="connsiteY1" fmla="*/ 0 h 152396"/>
                  <a:gd name="connsiteX2" fmla="*/ 33337 w 33336"/>
                  <a:gd name="connsiteY2" fmla="*/ 152397 h 152396"/>
                  <a:gd name="connsiteX3" fmla="*/ 0 w 33336"/>
                  <a:gd name="connsiteY3" fmla="*/ 152397 h 152396"/>
                </a:gdLst>
                <a:ahLst/>
                <a:cxnLst>
                  <a:cxn ang="0">
                    <a:pos x="connsiteX0" y="connsiteY0"/>
                  </a:cxn>
                  <a:cxn ang="0">
                    <a:pos x="connsiteX1" y="connsiteY1"/>
                  </a:cxn>
                  <a:cxn ang="0">
                    <a:pos x="connsiteX2" y="connsiteY2"/>
                  </a:cxn>
                  <a:cxn ang="0">
                    <a:pos x="connsiteX3" y="connsiteY3"/>
                  </a:cxn>
                </a:cxnLst>
                <a:rect l="l" t="t" r="r" b="b"/>
                <a:pathLst>
                  <a:path w="33336" h="152396">
                    <a:moveTo>
                      <a:pt x="0" y="0"/>
                    </a:moveTo>
                    <a:lnTo>
                      <a:pt x="33337" y="0"/>
                    </a:lnTo>
                    <a:lnTo>
                      <a:pt x="33337" y="152397"/>
                    </a:lnTo>
                    <a:lnTo>
                      <a:pt x="0" y="15239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57" name="Freeform 456">
                <a:extLst>
                  <a:ext uri="{FF2B5EF4-FFF2-40B4-BE49-F238E27FC236}">
                    <a16:creationId xmlns:a16="http://schemas.microsoft.com/office/drawing/2014/main" id="{EF2ED5F3-F77C-6541-86B1-3642193DCAB2}"/>
                  </a:ext>
                </a:extLst>
              </p:cNvPr>
              <p:cNvSpPr/>
              <p:nvPr/>
            </p:nvSpPr>
            <p:spPr>
              <a:xfrm>
                <a:off x="10749013" y="3735529"/>
                <a:ext cx="789131" cy="839658"/>
              </a:xfrm>
              <a:custGeom>
                <a:avLst/>
                <a:gdLst>
                  <a:gd name="connsiteX0" fmla="*/ 782768 w 789131"/>
                  <a:gd name="connsiteY0" fmla="*/ 179576 h 839658"/>
                  <a:gd name="connsiteX1" fmla="*/ 749430 w 789131"/>
                  <a:gd name="connsiteY1" fmla="*/ 152906 h 839658"/>
                  <a:gd name="connsiteX2" fmla="*/ 711330 w 789131"/>
                  <a:gd name="connsiteY2" fmla="*/ 147191 h 839658"/>
                  <a:gd name="connsiteX3" fmla="*/ 700853 w 789131"/>
                  <a:gd name="connsiteY3" fmla="*/ 139571 h 839658"/>
                  <a:gd name="connsiteX4" fmla="*/ 698948 w 789131"/>
                  <a:gd name="connsiteY4" fmla="*/ 139571 h 839658"/>
                  <a:gd name="connsiteX5" fmla="*/ 683708 w 789131"/>
                  <a:gd name="connsiteY5" fmla="*/ 121474 h 839658"/>
                  <a:gd name="connsiteX6" fmla="*/ 680850 w 789131"/>
                  <a:gd name="connsiteY6" fmla="*/ 98614 h 839658"/>
                  <a:gd name="connsiteX7" fmla="*/ 586553 w 789131"/>
                  <a:gd name="connsiteY7" fmla="*/ 24319 h 839658"/>
                  <a:gd name="connsiteX8" fmla="*/ 321758 w 789131"/>
                  <a:gd name="connsiteY8" fmla="*/ 62419 h 839658"/>
                  <a:gd name="connsiteX9" fmla="*/ 315090 w 789131"/>
                  <a:gd name="connsiteY9" fmla="*/ 82421 h 839658"/>
                  <a:gd name="connsiteX10" fmla="*/ 321758 w 789131"/>
                  <a:gd name="connsiteY10" fmla="*/ 101471 h 839658"/>
                  <a:gd name="connsiteX11" fmla="*/ 330330 w 789131"/>
                  <a:gd name="connsiteY11" fmla="*/ 110996 h 839658"/>
                  <a:gd name="connsiteX12" fmla="*/ 343665 w 789131"/>
                  <a:gd name="connsiteY12" fmla="*/ 110996 h 839658"/>
                  <a:gd name="connsiteX13" fmla="*/ 496065 w 789131"/>
                  <a:gd name="connsiteY13" fmla="*/ 95756 h 839658"/>
                  <a:gd name="connsiteX14" fmla="*/ 471300 w 789131"/>
                  <a:gd name="connsiteY14" fmla="*/ 157669 h 839658"/>
                  <a:gd name="connsiteX15" fmla="*/ 382718 w 789131"/>
                  <a:gd name="connsiteY15" fmla="*/ 271016 h 839658"/>
                  <a:gd name="connsiteX16" fmla="*/ 382718 w 789131"/>
                  <a:gd name="connsiteY16" fmla="*/ 271016 h 839658"/>
                  <a:gd name="connsiteX17" fmla="*/ 337950 w 789131"/>
                  <a:gd name="connsiteY17" fmla="*/ 327214 h 839658"/>
                  <a:gd name="connsiteX18" fmla="*/ 337950 w 789131"/>
                  <a:gd name="connsiteY18" fmla="*/ 327214 h 839658"/>
                  <a:gd name="connsiteX19" fmla="*/ 13148 w 789131"/>
                  <a:gd name="connsiteY19" fmla="*/ 741551 h 839658"/>
                  <a:gd name="connsiteX20" fmla="*/ 22673 w 789131"/>
                  <a:gd name="connsiteY20" fmla="*/ 826324 h 839658"/>
                  <a:gd name="connsiteX21" fmla="*/ 59820 w 789131"/>
                  <a:gd name="connsiteY21" fmla="*/ 839659 h 839658"/>
                  <a:gd name="connsiteX22" fmla="*/ 67440 w 789131"/>
                  <a:gd name="connsiteY22" fmla="*/ 839659 h 839658"/>
                  <a:gd name="connsiteX23" fmla="*/ 107445 w 789131"/>
                  <a:gd name="connsiteY23" fmla="*/ 816799 h 839658"/>
                  <a:gd name="connsiteX24" fmla="*/ 563693 w 789131"/>
                  <a:gd name="connsiteY24" fmla="*/ 235774 h 839658"/>
                  <a:gd name="connsiteX25" fmla="*/ 617033 w 789131"/>
                  <a:gd name="connsiteY25" fmla="*/ 202436 h 839658"/>
                  <a:gd name="connsiteX26" fmla="*/ 643703 w 789131"/>
                  <a:gd name="connsiteY26" fmla="*/ 214819 h 839658"/>
                  <a:gd name="connsiteX27" fmla="*/ 650370 w 789131"/>
                  <a:gd name="connsiteY27" fmla="*/ 219581 h 839658"/>
                  <a:gd name="connsiteX28" fmla="*/ 652275 w 789131"/>
                  <a:gd name="connsiteY28" fmla="*/ 221486 h 839658"/>
                  <a:gd name="connsiteX29" fmla="*/ 654180 w 789131"/>
                  <a:gd name="connsiteY29" fmla="*/ 226249 h 839658"/>
                  <a:gd name="connsiteX30" fmla="*/ 654180 w 789131"/>
                  <a:gd name="connsiteY30" fmla="*/ 226249 h 839658"/>
                  <a:gd name="connsiteX31" fmla="*/ 668468 w 789131"/>
                  <a:gd name="connsiteY31" fmla="*/ 255776 h 839658"/>
                  <a:gd name="connsiteX32" fmla="*/ 668468 w 789131"/>
                  <a:gd name="connsiteY32" fmla="*/ 255776 h 839658"/>
                  <a:gd name="connsiteX33" fmla="*/ 701805 w 789131"/>
                  <a:gd name="connsiteY33" fmla="*/ 282446 h 839658"/>
                  <a:gd name="connsiteX34" fmla="*/ 712283 w 789131"/>
                  <a:gd name="connsiteY34" fmla="*/ 286256 h 839658"/>
                  <a:gd name="connsiteX35" fmla="*/ 714188 w 789131"/>
                  <a:gd name="connsiteY35" fmla="*/ 286256 h 839658"/>
                  <a:gd name="connsiteX36" fmla="*/ 725618 w 789131"/>
                  <a:gd name="connsiteY36" fmla="*/ 279589 h 839658"/>
                  <a:gd name="connsiteX37" fmla="*/ 784673 w 789131"/>
                  <a:gd name="connsiteY37" fmla="*/ 204341 h 839658"/>
                  <a:gd name="connsiteX38" fmla="*/ 782768 w 789131"/>
                  <a:gd name="connsiteY38" fmla="*/ 179576 h 839658"/>
                  <a:gd name="connsiteX39" fmla="*/ 488445 w 789131"/>
                  <a:gd name="connsiteY39" fmla="*/ 191006 h 839658"/>
                  <a:gd name="connsiteX40" fmla="*/ 530355 w 789131"/>
                  <a:gd name="connsiteY40" fmla="*/ 224344 h 839658"/>
                  <a:gd name="connsiteX41" fmla="*/ 498923 w 789131"/>
                  <a:gd name="connsiteY41" fmla="*/ 264349 h 839658"/>
                  <a:gd name="connsiteX42" fmla="*/ 457013 w 789131"/>
                  <a:gd name="connsiteY42" fmla="*/ 231011 h 839658"/>
                  <a:gd name="connsiteX43" fmla="*/ 488445 w 789131"/>
                  <a:gd name="connsiteY43" fmla="*/ 191006 h 839658"/>
                  <a:gd name="connsiteX44" fmla="*/ 81728 w 789131"/>
                  <a:gd name="connsiteY44" fmla="*/ 795844 h 839658"/>
                  <a:gd name="connsiteX45" fmla="*/ 63630 w 789131"/>
                  <a:gd name="connsiteY45" fmla="*/ 805369 h 839658"/>
                  <a:gd name="connsiteX46" fmla="*/ 43628 w 789131"/>
                  <a:gd name="connsiteY46" fmla="*/ 799654 h 839658"/>
                  <a:gd name="connsiteX47" fmla="*/ 38865 w 789131"/>
                  <a:gd name="connsiteY47" fmla="*/ 761554 h 839658"/>
                  <a:gd name="connsiteX48" fmla="*/ 365573 w 789131"/>
                  <a:gd name="connsiteY48" fmla="*/ 347216 h 839658"/>
                  <a:gd name="connsiteX49" fmla="*/ 365573 w 789131"/>
                  <a:gd name="connsiteY49" fmla="*/ 347216 h 839658"/>
                  <a:gd name="connsiteX50" fmla="*/ 410340 w 789131"/>
                  <a:gd name="connsiteY50" fmla="*/ 291019 h 839658"/>
                  <a:gd name="connsiteX51" fmla="*/ 410340 w 789131"/>
                  <a:gd name="connsiteY51" fmla="*/ 291019 h 839658"/>
                  <a:gd name="connsiteX52" fmla="*/ 437010 w 789131"/>
                  <a:gd name="connsiteY52" fmla="*/ 256729 h 839658"/>
                  <a:gd name="connsiteX53" fmla="*/ 478920 w 789131"/>
                  <a:gd name="connsiteY53" fmla="*/ 290066 h 839658"/>
                  <a:gd name="connsiteX54" fmla="*/ 81728 w 789131"/>
                  <a:gd name="connsiteY54" fmla="*/ 795844 h 839658"/>
                  <a:gd name="connsiteX55" fmla="*/ 555120 w 789131"/>
                  <a:gd name="connsiteY55" fmla="*/ 201484 h 839658"/>
                  <a:gd name="connsiteX56" fmla="*/ 507495 w 789131"/>
                  <a:gd name="connsiteY56" fmla="*/ 164336 h 839658"/>
                  <a:gd name="connsiteX57" fmla="*/ 523688 w 789131"/>
                  <a:gd name="connsiteY57" fmla="*/ 77659 h 839658"/>
                  <a:gd name="connsiteX58" fmla="*/ 406530 w 789131"/>
                  <a:gd name="connsiteY58" fmla="*/ 58609 h 839658"/>
                  <a:gd name="connsiteX59" fmla="*/ 566550 w 789131"/>
                  <a:gd name="connsiteY59" fmla="*/ 51941 h 839658"/>
                  <a:gd name="connsiteX60" fmla="*/ 647513 w 789131"/>
                  <a:gd name="connsiteY60" fmla="*/ 115759 h 839658"/>
                  <a:gd name="connsiteX61" fmla="*/ 602745 w 789131"/>
                  <a:gd name="connsiteY61" fmla="*/ 172909 h 839658"/>
                  <a:gd name="connsiteX62" fmla="*/ 555120 w 789131"/>
                  <a:gd name="connsiteY62" fmla="*/ 201484 h 839658"/>
                  <a:gd name="connsiteX63" fmla="*/ 643703 w 789131"/>
                  <a:gd name="connsiteY63" fmla="*/ 173861 h 839658"/>
                  <a:gd name="connsiteX64" fmla="*/ 662753 w 789131"/>
                  <a:gd name="connsiteY64" fmla="*/ 149096 h 839658"/>
                  <a:gd name="connsiteX65" fmla="*/ 677993 w 789131"/>
                  <a:gd name="connsiteY65" fmla="*/ 165289 h 839658"/>
                  <a:gd name="connsiteX66" fmla="*/ 678945 w 789131"/>
                  <a:gd name="connsiteY66" fmla="*/ 166241 h 839658"/>
                  <a:gd name="connsiteX67" fmla="*/ 685613 w 789131"/>
                  <a:gd name="connsiteY67" fmla="*/ 171004 h 839658"/>
                  <a:gd name="connsiteX68" fmla="*/ 670373 w 789131"/>
                  <a:gd name="connsiteY68" fmla="*/ 190054 h 839658"/>
                  <a:gd name="connsiteX69" fmla="*/ 664658 w 789131"/>
                  <a:gd name="connsiteY69" fmla="*/ 186244 h 839658"/>
                  <a:gd name="connsiteX70" fmla="*/ 643703 w 789131"/>
                  <a:gd name="connsiteY70" fmla="*/ 173861 h 839658"/>
                  <a:gd name="connsiteX71" fmla="*/ 711330 w 789131"/>
                  <a:gd name="connsiteY71" fmla="*/ 244346 h 839658"/>
                  <a:gd name="connsiteX72" fmla="*/ 691328 w 789131"/>
                  <a:gd name="connsiteY72" fmla="*/ 228154 h 839658"/>
                  <a:gd name="connsiteX73" fmla="*/ 690375 w 789131"/>
                  <a:gd name="connsiteY73" fmla="*/ 220534 h 839658"/>
                  <a:gd name="connsiteX74" fmla="*/ 721808 w 789131"/>
                  <a:gd name="connsiteY74" fmla="*/ 180529 h 839658"/>
                  <a:gd name="connsiteX75" fmla="*/ 729428 w 789131"/>
                  <a:gd name="connsiteY75" fmla="*/ 179576 h 839658"/>
                  <a:gd name="connsiteX76" fmla="*/ 750383 w 789131"/>
                  <a:gd name="connsiteY76" fmla="*/ 195769 h 839658"/>
                  <a:gd name="connsiteX77" fmla="*/ 711330 w 789131"/>
                  <a:gd name="connsiteY77" fmla="*/ 244346 h 83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789131" h="839658">
                    <a:moveTo>
                      <a:pt x="782768" y="179576"/>
                    </a:moveTo>
                    <a:lnTo>
                      <a:pt x="749430" y="152906"/>
                    </a:lnTo>
                    <a:cubicBezTo>
                      <a:pt x="738000" y="144334"/>
                      <a:pt x="723713" y="142429"/>
                      <a:pt x="711330" y="147191"/>
                    </a:cubicBezTo>
                    <a:cubicBezTo>
                      <a:pt x="708473" y="146239"/>
                      <a:pt x="706568" y="144334"/>
                      <a:pt x="700853" y="139571"/>
                    </a:cubicBezTo>
                    <a:lnTo>
                      <a:pt x="698948" y="139571"/>
                    </a:lnTo>
                    <a:cubicBezTo>
                      <a:pt x="692280" y="133856"/>
                      <a:pt x="687518" y="128141"/>
                      <a:pt x="683708" y="121474"/>
                    </a:cubicBezTo>
                    <a:cubicBezTo>
                      <a:pt x="689423" y="113854"/>
                      <a:pt x="688470" y="104329"/>
                      <a:pt x="680850" y="98614"/>
                    </a:cubicBezTo>
                    <a:lnTo>
                      <a:pt x="586553" y="24319"/>
                    </a:lnTo>
                    <a:cubicBezTo>
                      <a:pt x="497970" y="-46166"/>
                      <a:pt x="329378" y="58609"/>
                      <a:pt x="321758" y="62419"/>
                    </a:cubicBezTo>
                    <a:cubicBezTo>
                      <a:pt x="315090" y="66229"/>
                      <a:pt x="312233" y="74801"/>
                      <a:pt x="315090" y="82421"/>
                    </a:cubicBezTo>
                    <a:lnTo>
                      <a:pt x="321758" y="101471"/>
                    </a:lnTo>
                    <a:cubicBezTo>
                      <a:pt x="323663" y="106234"/>
                      <a:pt x="326520" y="109091"/>
                      <a:pt x="330330" y="110996"/>
                    </a:cubicBezTo>
                    <a:cubicBezTo>
                      <a:pt x="334140" y="112901"/>
                      <a:pt x="338903" y="112901"/>
                      <a:pt x="343665" y="110996"/>
                    </a:cubicBezTo>
                    <a:cubicBezTo>
                      <a:pt x="420818" y="80516"/>
                      <a:pt x="484635" y="78611"/>
                      <a:pt x="496065" y="95756"/>
                    </a:cubicBezTo>
                    <a:cubicBezTo>
                      <a:pt x="499875" y="101471"/>
                      <a:pt x="489398" y="130999"/>
                      <a:pt x="471300" y="157669"/>
                    </a:cubicBezTo>
                    <a:lnTo>
                      <a:pt x="382718" y="271016"/>
                    </a:lnTo>
                    <a:lnTo>
                      <a:pt x="382718" y="271016"/>
                    </a:lnTo>
                    <a:lnTo>
                      <a:pt x="337950" y="327214"/>
                    </a:lnTo>
                    <a:lnTo>
                      <a:pt x="337950" y="327214"/>
                    </a:lnTo>
                    <a:lnTo>
                      <a:pt x="13148" y="741551"/>
                    </a:lnTo>
                    <a:cubicBezTo>
                      <a:pt x="-7807" y="767269"/>
                      <a:pt x="-3045" y="805369"/>
                      <a:pt x="22673" y="826324"/>
                    </a:cubicBezTo>
                    <a:cubicBezTo>
                      <a:pt x="33150" y="834896"/>
                      <a:pt x="46485" y="839659"/>
                      <a:pt x="59820" y="839659"/>
                    </a:cubicBezTo>
                    <a:cubicBezTo>
                      <a:pt x="61725" y="839659"/>
                      <a:pt x="64583" y="839659"/>
                      <a:pt x="67440" y="839659"/>
                    </a:cubicBezTo>
                    <a:cubicBezTo>
                      <a:pt x="83633" y="837754"/>
                      <a:pt x="97920" y="830134"/>
                      <a:pt x="107445" y="816799"/>
                    </a:cubicBezTo>
                    <a:lnTo>
                      <a:pt x="563693" y="235774"/>
                    </a:lnTo>
                    <a:lnTo>
                      <a:pt x="617033" y="202436"/>
                    </a:lnTo>
                    <a:cubicBezTo>
                      <a:pt x="625605" y="203389"/>
                      <a:pt x="635130" y="208151"/>
                      <a:pt x="643703" y="214819"/>
                    </a:cubicBezTo>
                    <a:cubicBezTo>
                      <a:pt x="646560" y="216724"/>
                      <a:pt x="648465" y="218629"/>
                      <a:pt x="650370" y="219581"/>
                    </a:cubicBezTo>
                    <a:cubicBezTo>
                      <a:pt x="651323" y="220534"/>
                      <a:pt x="652275" y="220534"/>
                      <a:pt x="652275" y="221486"/>
                    </a:cubicBezTo>
                    <a:cubicBezTo>
                      <a:pt x="652275" y="222439"/>
                      <a:pt x="653228" y="224344"/>
                      <a:pt x="654180" y="226249"/>
                    </a:cubicBezTo>
                    <a:lnTo>
                      <a:pt x="654180" y="226249"/>
                    </a:lnTo>
                    <a:cubicBezTo>
                      <a:pt x="654180" y="237679"/>
                      <a:pt x="658943" y="249109"/>
                      <a:pt x="668468" y="255776"/>
                    </a:cubicBezTo>
                    <a:cubicBezTo>
                      <a:pt x="668468" y="255776"/>
                      <a:pt x="668468" y="255776"/>
                      <a:pt x="668468" y="255776"/>
                    </a:cubicBezTo>
                    <a:lnTo>
                      <a:pt x="701805" y="282446"/>
                    </a:lnTo>
                    <a:cubicBezTo>
                      <a:pt x="704663" y="284351"/>
                      <a:pt x="708473" y="286256"/>
                      <a:pt x="712283" y="286256"/>
                    </a:cubicBezTo>
                    <a:cubicBezTo>
                      <a:pt x="713235" y="286256"/>
                      <a:pt x="713235" y="286256"/>
                      <a:pt x="714188" y="286256"/>
                    </a:cubicBezTo>
                    <a:cubicBezTo>
                      <a:pt x="718950" y="285304"/>
                      <a:pt x="722760" y="283399"/>
                      <a:pt x="725618" y="279589"/>
                    </a:cubicBezTo>
                    <a:lnTo>
                      <a:pt x="784673" y="204341"/>
                    </a:lnTo>
                    <a:cubicBezTo>
                      <a:pt x="791340" y="195769"/>
                      <a:pt x="790388" y="185291"/>
                      <a:pt x="782768" y="179576"/>
                    </a:cubicBezTo>
                    <a:close/>
                    <a:moveTo>
                      <a:pt x="488445" y="191006"/>
                    </a:moveTo>
                    <a:lnTo>
                      <a:pt x="530355" y="224344"/>
                    </a:lnTo>
                    <a:lnTo>
                      <a:pt x="498923" y="264349"/>
                    </a:lnTo>
                    <a:lnTo>
                      <a:pt x="457013" y="231011"/>
                    </a:lnTo>
                    <a:lnTo>
                      <a:pt x="488445" y="191006"/>
                    </a:lnTo>
                    <a:close/>
                    <a:moveTo>
                      <a:pt x="81728" y="795844"/>
                    </a:moveTo>
                    <a:cubicBezTo>
                      <a:pt x="76965" y="801559"/>
                      <a:pt x="71250" y="805369"/>
                      <a:pt x="63630" y="805369"/>
                    </a:cubicBezTo>
                    <a:cubicBezTo>
                      <a:pt x="56010" y="806321"/>
                      <a:pt x="49343" y="804416"/>
                      <a:pt x="43628" y="799654"/>
                    </a:cubicBezTo>
                    <a:cubicBezTo>
                      <a:pt x="32198" y="790129"/>
                      <a:pt x="30293" y="772984"/>
                      <a:pt x="38865" y="761554"/>
                    </a:cubicBezTo>
                    <a:lnTo>
                      <a:pt x="365573" y="347216"/>
                    </a:lnTo>
                    <a:lnTo>
                      <a:pt x="365573" y="347216"/>
                    </a:lnTo>
                    <a:lnTo>
                      <a:pt x="410340" y="291019"/>
                    </a:lnTo>
                    <a:lnTo>
                      <a:pt x="410340" y="291019"/>
                    </a:lnTo>
                    <a:lnTo>
                      <a:pt x="437010" y="256729"/>
                    </a:lnTo>
                    <a:lnTo>
                      <a:pt x="478920" y="290066"/>
                    </a:lnTo>
                    <a:lnTo>
                      <a:pt x="81728" y="795844"/>
                    </a:lnTo>
                    <a:close/>
                    <a:moveTo>
                      <a:pt x="555120" y="201484"/>
                    </a:moveTo>
                    <a:lnTo>
                      <a:pt x="507495" y="164336"/>
                    </a:lnTo>
                    <a:cubicBezTo>
                      <a:pt x="520830" y="141476"/>
                      <a:pt x="539880" y="101471"/>
                      <a:pt x="523688" y="77659"/>
                    </a:cubicBezTo>
                    <a:cubicBezTo>
                      <a:pt x="504638" y="49084"/>
                      <a:pt x="457013" y="48131"/>
                      <a:pt x="406530" y="58609"/>
                    </a:cubicBezTo>
                    <a:cubicBezTo>
                      <a:pt x="459870" y="36701"/>
                      <a:pt x="527498" y="20509"/>
                      <a:pt x="566550" y="51941"/>
                    </a:cubicBezTo>
                    <a:lnTo>
                      <a:pt x="647513" y="115759"/>
                    </a:lnTo>
                    <a:lnTo>
                      <a:pt x="602745" y="172909"/>
                    </a:lnTo>
                    <a:lnTo>
                      <a:pt x="555120" y="201484"/>
                    </a:lnTo>
                    <a:close/>
                    <a:moveTo>
                      <a:pt x="643703" y="173861"/>
                    </a:moveTo>
                    <a:lnTo>
                      <a:pt x="662753" y="149096"/>
                    </a:lnTo>
                    <a:cubicBezTo>
                      <a:pt x="667515" y="154811"/>
                      <a:pt x="672278" y="160526"/>
                      <a:pt x="677993" y="165289"/>
                    </a:cubicBezTo>
                    <a:lnTo>
                      <a:pt x="678945" y="166241"/>
                    </a:lnTo>
                    <a:cubicBezTo>
                      <a:pt x="680850" y="168146"/>
                      <a:pt x="682755" y="170051"/>
                      <a:pt x="685613" y="171004"/>
                    </a:cubicBezTo>
                    <a:lnTo>
                      <a:pt x="670373" y="190054"/>
                    </a:lnTo>
                    <a:cubicBezTo>
                      <a:pt x="668468" y="189101"/>
                      <a:pt x="667515" y="188149"/>
                      <a:pt x="664658" y="186244"/>
                    </a:cubicBezTo>
                    <a:cubicBezTo>
                      <a:pt x="657990" y="181481"/>
                      <a:pt x="650370" y="177671"/>
                      <a:pt x="643703" y="173861"/>
                    </a:cubicBezTo>
                    <a:close/>
                    <a:moveTo>
                      <a:pt x="711330" y="244346"/>
                    </a:moveTo>
                    <a:lnTo>
                      <a:pt x="691328" y="228154"/>
                    </a:lnTo>
                    <a:cubicBezTo>
                      <a:pt x="688470" y="226249"/>
                      <a:pt x="688470" y="222439"/>
                      <a:pt x="690375" y="220534"/>
                    </a:cubicBezTo>
                    <a:lnTo>
                      <a:pt x="721808" y="180529"/>
                    </a:lnTo>
                    <a:cubicBezTo>
                      <a:pt x="723713" y="178624"/>
                      <a:pt x="726570" y="176719"/>
                      <a:pt x="729428" y="179576"/>
                    </a:cubicBezTo>
                    <a:lnTo>
                      <a:pt x="750383" y="195769"/>
                    </a:lnTo>
                    <a:lnTo>
                      <a:pt x="711330" y="244346"/>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425" name="Graphic 287">
              <a:extLst>
                <a:ext uri="{FF2B5EF4-FFF2-40B4-BE49-F238E27FC236}">
                  <a16:creationId xmlns:a16="http://schemas.microsoft.com/office/drawing/2014/main" id="{A05D0161-A702-CE4C-8A98-617AE79CF92C}"/>
                </a:ext>
              </a:extLst>
            </p:cNvPr>
            <p:cNvGrpSpPr/>
            <p:nvPr/>
          </p:nvGrpSpPr>
          <p:grpSpPr>
            <a:xfrm>
              <a:off x="9548955" y="2602842"/>
              <a:ext cx="502242" cy="630319"/>
              <a:chOff x="8517220" y="2925127"/>
              <a:chExt cx="770342" cy="966787"/>
            </a:xfrm>
            <a:gradFill>
              <a:gsLst>
                <a:gs pos="3000">
                  <a:schemeClr val="accent4">
                    <a:lumMod val="75000"/>
                  </a:schemeClr>
                </a:gs>
                <a:gs pos="93000">
                  <a:schemeClr val="accent4">
                    <a:lumMod val="20000"/>
                    <a:lumOff val="80000"/>
                  </a:schemeClr>
                </a:gs>
              </a:gsLst>
              <a:lin ang="16200000" scaled="1"/>
            </a:gradFill>
          </p:grpSpPr>
          <p:sp>
            <p:nvSpPr>
              <p:cNvPr id="426" name="Freeform 425">
                <a:extLst>
                  <a:ext uri="{FF2B5EF4-FFF2-40B4-BE49-F238E27FC236}">
                    <a16:creationId xmlns:a16="http://schemas.microsoft.com/office/drawing/2014/main" id="{E095756B-5314-2E4D-A0E8-5B8F8191EF96}"/>
                  </a:ext>
                </a:extLst>
              </p:cNvPr>
              <p:cNvSpPr/>
              <p:nvPr/>
            </p:nvSpPr>
            <p:spPr>
              <a:xfrm>
                <a:off x="8517220" y="2925127"/>
                <a:ext cx="770342" cy="966787"/>
              </a:xfrm>
              <a:custGeom>
                <a:avLst/>
                <a:gdLst>
                  <a:gd name="connsiteX0" fmla="*/ 732568 w 770342"/>
                  <a:gd name="connsiteY0" fmla="*/ 717233 h 966787"/>
                  <a:gd name="connsiteX1" fmla="*/ 475393 w 770342"/>
                  <a:gd name="connsiteY1" fmla="*/ 605790 h 966787"/>
                  <a:gd name="connsiteX2" fmla="*/ 475393 w 770342"/>
                  <a:gd name="connsiteY2" fmla="*/ 587693 h 966787"/>
                  <a:gd name="connsiteX3" fmla="*/ 561118 w 770342"/>
                  <a:gd name="connsiteY3" fmla="*/ 412433 h 966787"/>
                  <a:gd name="connsiteX4" fmla="*/ 562071 w 770342"/>
                  <a:gd name="connsiteY4" fmla="*/ 412433 h 966787"/>
                  <a:gd name="connsiteX5" fmla="*/ 604933 w 770342"/>
                  <a:gd name="connsiteY5" fmla="*/ 260033 h 966787"/>
                  <a:gd name="connsiteX6" fmla="*/ 383000 w 770342"/>
                  <a:gd name="connsiteY6" fmla="*/ 37148 h 966787"/>
                  <a:gd name="connsiteX7" fmla="*/ 343948 w 770342"/>
                  <a:gd name="connsiteY7" fmla="*/ 17145 h 966787"/>
                  <a:gd name="connsiteX8" fmla="*/ 316325 w 770342"/>
                  <a:gd name="connsiteY8" fmla="*/ 0 h 966787"/>
                  <a:gd name="connsiteX9" fmla="*/ 299181 w 770342"/>
                  <a:gd name="connsiteY9" fmla="*/ 6667 h 966787"/>
                  <a:gd name="connsiteX10" fmla="*/ 289656 w 770342"/>
                  <a:gd name="connsiteY10" fmla="*/ 44768 h 966787"/>
                  <a:gd name="connsiteX11" fmla="*/ 289656 w 770342"/>
                  <a:gd name="connsiteY11" fmla="*/ 48577 h 966787"/>
                  <a:gd name="connsiteX12" fmla="*/ 288703 w 770342"/>
                  <a:gd name="connsiteY12" fmla="*/ 47625 h 966787"/>
                  <a:gd name="connsiteX13" fmla="*/ 250603 w 770342"/>
                  <a:gd name="connsiteY13" fmla="*/ 40958 h 966787"/>
                  <a:gd name="connsiteX14" fmla="*/ 249650 w 770342"/>
                  <a:gd name="connsiteY14" fmla="*/ 40958 h 966787"/>
                  <a:gd name="connsiteX15" fmla="*/ 236315 w 770342"/>
                  <a:gd name="connsiteY15" fmla="*/ 76200 h 966787"/>
                  <a:gd name="connsiteX16" fmla="*/ 235363 w 770342"/>
                  <a:gd name="connsiteY16" fmla="*/ 87630 h 966787"/>
                  <a:gd name="connsiteX17" fmla="*/ 149638 w 770342"/>
                  <a:gd name="connsiteY17" fmla="*/ 247650 h 966787"/>
                  <a:gd name="connsiteX18" fmla="*/ 170593 w 770342"/>
                  <a:gd name="connsiteY18" fmla="*/ 384810 h 966787"/>
                  <a:gd name="connsiteX19" fmla="*/ 187738 w 770342"/>
                  <a:gd name="connsiteY19" fmla="*/ 400050 h 966787"/>
                  <a:gd name="connsiteX20" fmla="*/ 264890 w 770342"/>
                  <a:gd name="connsiteY20" fmla="*/ 581978 h 966787"/>
                  <a:gd name="connsiteX21" fmla="*/ 264890 w 770342"/>
                  <a:gd name="connsiteY21" fmla="*/ 604838 h 966787"/>
                  <a:gd name="connsiteX22" fmla="*/ 38195 w 770342"/>
                  <a:gd name="connsiteY22" fmla="*/ 716280 h 966787"/>
                  <a:gd name="connsiteX23" fmla="*/ 95 w 770342"/>
                  <a:gd name="connsiteY23" fmla="*/ 950595 h 966787"/>
                  <a:gd name="connsiteX24" fmla="*/ 17240 w 770342"/>
                  <a:gd name="connsiteY24" fmla="*/ 966788 h 966787"/>
                  <a:gd name="connsiteX25" fmla="*/ 752571 w 770342"/>
                  <a:gd name="connsiteY25" fmla="*/ 966788 h 966787"/>
                  <a:gd name="connsiteX26" fmla="*/ 769716 w 770342"/>
                  <a:gd name="connsiteY26" fmla="*/ 950595 h 966787"/>
                  <a:gd name="connsiteX27" fmla="*/ 769716 w 770342"/>
                  <a:gd name="connsiteY27" fmla="*/ 930593 h 966787"/>
                  <a:gd name="connsiteX28" fmla="*/ 732568 w 770342"/>
                  <a:gd name="connsiteY28" fmla="*/ 717233 h 966787"/>
                  <a:gd name="connsiteX29" fmla="*/ 574453 w 770342"/>
                  <a:gd name="connsiteY29" fmla="*/ 934403 h 966787"/>
                  <a:gd name="connsiteX30" fmla="*/ 188690 w 770342"/>
                  <a:gd name="connsiteY30" fmla="*/ 934403 h 966787"/>
                  <a:gd name="connsiteX31" fmla="*/ 188690 w 770342"/>
                  <a:gd name="connsiteY31" fmla="*/ 819150 h 966787"/>
                  <a:gd name="connsiteX32" fmla="*/ 221075 w 770342"/>
                  <a:gd name="connsiteY32" fmla="*/ 649605 h 966787"/>
                  <a:gd name="connsiteX33" fmla="*/ 226790 w 770342"/>
                  <a:gd name="connsiteY33" fmla="*/ 647700 h 966787"/>
                  <a:gd name="connsiteX34" fmla="*/ 376333 w 770342"/>
                  <a:gd name="connsiteY34" fmla="*/ 762953 h 966787"/>
                  <a:gd name="connsiteX35" fmla="*/ 477298 w 770342"/>
                  <a:gd name="connsiteY35" fmla="*/ 721043 h 966787"/>
                  <a:gd name="connsiteX36" fmla="*/ 508731 w 770342"/>
                  <a:gd name="connsiteY36" fmla="*/ 644843 h 966787"/>
                  <a:gd name="connsiteX37" fmla="*/ 517303 w 770342"/>
                  <a:gd name="connsiteY37" fmla="*/ 646748 h 966787"/>
                  <a:gd name="connsiteX38" fmla="*/ 572548 w 770342"/>
                  <a:gd name="connsiteY38" fmla="*/ 820103 h 966787"/>
                  <a:gd name="connsiteX39" fmla="*/ 572548 w 770342"/>
                  <a:gd name="connsiteY39" fmla="*/ 934403 h 966787"/>
                  <a:gd name="connsiteX40" fmla="*/ 184880 w 770342"/>
                  <a:gd name="connsiteY40" fmla="*/ 254318 h 966787"/>
                  <a:gd name="connsiteX41" fmla="*/ 261080 w 770342"/>
                  <a:gd name="connsiteY41" fmla="*/ 112395 h 966787"/>
                  <a:gd name="connsiteX42" fmla="*/ 271558 w 770342"/>
                  <a:gd name="connsiteY42" fmla="*/ 78105 h 966787"/>
                  <a:gd name="connsiteX43" fmla="*/ 271558 w 770342"/>
                  <a:gd name="connsiteY43" fmla="*/ 76200 h 966787"/>
                  <a:gd name="connsiteX44" fmla="*/ 274415 w 770342"/>
                  <a:gd name="connsiteY44" fmla="*/ 77153 h 966787"/>
                  <a:gd name="connsiteX45" fmla="*/ 307753 w 770342"/>
                  <a:gd name="connsiteY45" fmla="*/ 84773 h 966787"/>
                  <a:gd name="connsiteX46" fmla="*/ 323945 w 770342"/>
                  <a:gd name="connsiteY46" fmla="*/ 45720 h 966787"/>
                  <a:gd name="connsiteX47" fmla="*/ 381095 w 770342"/>
                  <a:gd name="connsiteY47" fmla="*/ 70485 h 966787"/>
                  <a:gd name="connsiteX48" fmla="*/ 570643 w 770342"/>
                  <a:gd name="connsiteY48" fmla="*/ 261938 h 966787"/>
                  <a:gd name="connsiteX49" fmla="*/ 551593 w 770342"/>
                  <a:gd name="connsiteY49" fmla="*/ 376238 h 966787"/>
                  <a:gd name="connsiteX50" fmla="*/ 510635 w 770342"/>
                  <a:gd name="connsiteY50" fmla="*/ 274320 h 966787"/>
                  <a:gd name="connsiteX51" fmla="*/ 494443 w 770342"/>
                  <a:gd name="connsiteY51" fmla="*/ 261938 h 966787"/>
                  <a:gd name="connsiteX52" fmla="*/ 491585 w 770342"/>
                  <a:gd name="connsiteY52" fmla="*/ 261938 h 966787"/>
                  <a:gd name="connsiteX53" fmla="*/ 302038 w 770342"/>
                  <a:gd name="connsiteY53" fmla="*/ 219075 h 966787"/>
                  <a:gd name="connsiteX54" fmla="*/ 268700 w 770342"/>
                  <a:gd name="connsiteY54" fmla="*/ 206693 h 966787"/>
                  <a:gd name="connsiteX55" fmla="*/ 249650 w 770342"/>
                  <a:gd name="connsiteY55" fmla="*/ 244793 h 966787"/>
                  <a:gd name="connsiteX56" fmla="*/ 227743 w 770342"/>
                  <a:gd name="connsiteY56" fmla="*/ 300990 h 966787"/>
                  <a:gd name="connsiteX57" fmla="*/ 193453 w 770342"/>
                  <a:gd name="connsiteY57" fmla="*/ 356235 h 966787"/>
                  <a:gd name="connsiteX58" fmla="*/ 184880 w 770342"/>
                  <a:gd name="connsiteY58" fmla="*/ 254318 h 966787"/>
                  <a:gd name="connsiteX59" fmla="*/ 222980 w 770342"/>
                  <a:gd name="connsiteY59" fmla="*/ 393383 h 966787"/>
                  <a:gd name="connsiteX60" fmla="*/ 224885 w 770342"/>
                  <a:gd name="connsiteY60" fmla="*/ 381000 h 966787"/>
                  <a:gd name="connsiteX61" fmla="*/ 249650 w 770342"/>
                  <a:gd name="connsiteY61" fmla="*/ 328613 h 966787"/>
                  <a:gd name="connsiteX62" fmla="*/ 282988 w 770342"/>
                  <a:gd name="connsiteY62" fmla="*/ 251460 h 966787"/>
                  <a:gd name="connsiteX63" fmla="*/ 282988 w 770342"/>
                  <a:gd name="connsiteY63" fmla="*/ 248603 h 966787"/>
                  <a:gd name="connsiteX64" fmla="*/ 282988 w 770342"/>
                  <a:gd name="connsiteY64" fmla="*/ 248603 h 966787"/>
                  <a:gd name="connsiteX65" fmla="*/ 483013 w 770342"/>
                  <a:gd name="connsiteY65" fmla="*/ 298133 h 966787"/>
                  <a:gd name="connsiteX66" fmla="*/ 493491 w 770342"/>
                  <a:gd name="connsiteY66" fmla="*/ 330518 h 966787"/>
                  <a:gd name="connsiteX67" fmla="*/ 442056 w 770342"/>
                  <a:gd name="connsiteY67" fmla="*/ 303848 h 966787"/>
                  <a:gd name="connsiteX68" fmla="*/ 381095 w 770342"/>
                  <a:gd name="connsiteY68" fmla="*/ 349568 h 966787"/>
                  <a:gd name="connsiteX69" fmla="*/ 370618 w 770342"/>
                  <a:gd name="connsiteY69" fmla="*/ 349568 h 966787"/>
                  <a:gd name="connsiteX70" fmla="*/ 309658 w 770342"/>
                  <a:gd name="connsiteY70" fmla="*/ 303848 h 966787"/>
                  <a:gd name="connsiteX71" fmla="*/ 245840 w 770342"/>
                  <a:gd name="connsiteY71" fmla="*/ 367665 h 966787"/>
                  <a:gd name="connsiteX72" fmla="*/ 309658 w 770342"/>
                  <a:gd name="connsiteY72" fmla="*/ 431483 h 966787"/>
                  <a:gd name="connsiteX73" fmla="*/ 371570 w 770342"/>
                  <a:gd name="connsiteY73" fmla="*/ 382905 h 966787"/>
                  <a:gd name="connsiteX74" fmla="*/ 380143 w 770342"/>
                  <a:gd name="connsiteY74" fmla="*/ 382905 h 966787"/>
                  <a:gd name="connsiteX75" fmla="*/ 442056 w 770342"/>
                  <a:gd name="connsiteY75" fmla="*/ 431483 h 966787"/>
                  <a:gd name="connsiteX76" fmla="*/ 505873 w 770342"/>
                  <a:gd name="connsiteY76" fmla="*/ 367665 h 966787"/>
                  <a:gd name="connsiteX77" fmla="*/ 504920 w 770342"/>
                  <a:gd name="connsiteY77" fmla="*/ 360045 h 966787"/>
                  <a:gd name="connsiteX78" fmla="*/ 528733 w 770342"/>
                  <a:gd name="connsiteY78" fmla="*/ 401003 h 966787"/>
                  <a:gd name="connsiteX79" fmla="*/ 366808 w 770342"/>
                  <a:gd name="connsiteY79" fmla="*/ 577215 h 966787"/>
                  <a:gd name="connsiteX80" fmla="*/ 222980 w 770342"/>
                  <a:gd name="connsiteY80" fmla="*/ 393383 h 966787"/>
                  <a:gd name="connsiteX81" fmla="*/ 471583 w 770342"/>
                  <a:gd name="connsiteY81" fmla="*/ 366713 h 966787"/>
                  <a:gd name="connsiteX82" fmla="*/ 441103 w 770342"/>
                  <a:gd name="connsiteY82" fmla="*/ 397193 h 966787"/>
                  <a:gd name="connsiteX83" fmla="*/ 410623 w 770342"/>
                  <a:gd name="connsiteY83" fmla="*/ 366713 h 966787"/>
                  <a:gd name="connsiteX84" fmla="*/ 441103 w 770342"/>
                  <a:gd name="connsiteY84" fmla="*/ 336233 h 966787"/>
                  <a:gd name="connsiteX85" fmla="*/ 471583 w 770342"/>
                  <a:gd name="connsiteY85" fmla="*/ 366713 h 966787"/>
                  <a:gd name="connsiteX86" fmla="*/ 340138 w 770342"/>
                  <a:gd name="connsiteY86" fmla="*/ 366713 h 966787"/>
                  <a:gd name="connsiteX87" fmla="*/ 309658 w 770342"/>
                  <a:gd name="connsiteY87" fmla="*/ 397193 h 966787"/>
                  <a:gd name="connsiteX88" fmla="*/ 279178 w 770342"/>
                  <a:gd name="connsiteY88" fmla="*/ 366713 h 966787"/>
                  <a:gd name="connsiteX89" fmla="*/ 309658 w 770342"/>
                  <a:gd name="connsiteY89" fmla="*/ 336233 h 966787"/>
                  <a:gd name="connsiteX90" fmla="*/ 340138 w 770342"/>
                  <a:gd name="connsiteY90" fmla="*/ 366713 h 966787"/>
                  <a:gd name="connsiteX91" fmla="*/ 284893 w 770342"/>
                  <a:gd name="connsiteY91" fmla="*/ 636270 h 966787"/>
                  <a:gd name="connsiteX92" fmla="*/ 299181 w 770342"/>
                  <a:gd name="connsiteY92" fmla="*/ 620078 h 966787"/>
                  <a:gd name="connsiteX93" fmla="*/ 299181 w 770342"/>
                  <a:gd name="connsiteY93" fmla="*/ 598170 h 966787"/>
                  <a:gd name="connsiteX94" fmla="*/ 363950 w 770342"/>
                  <a:gd name="connsiteY94" fmla="*/ 610553 h 966787"/>
                  <a:gd name="connsiteX95" fmla="*/ 376333 w 770342"/>
                  <a:gd name="connsiteY95" fmla="*/ 610553 h 966787"/>
                  <a:gd name="connsiteX96" fmla="*/ 440150 w 770342"/>
                  <a:gd name="connsiteY96" fmla="*/ 601028 h 966787"/>
                  <a:gd name="connsiteX97" fmla="*/ 440150 w 770342"/>
                  <a:gd name="connsiteY97" fmla="*/ 619125 h 966787"/>
                  <a:gd name="connsiteX98" fmla="*/ 455391 w 770342"/>
                  <a:gd name="connsiteY98" fmla="*/ 635318 h 966787"/>
                  <a:gd name="connsiteX99" fmla="*/ 475393 w 770342"/>
                  <a:gd name="connsiteY99" fmla="*/ 638175 h 966787"/>
                  <a:gd name="connsiteX100" fmla="*/ 452533 w 770342"/>
                  <a:gd name="connsiteY100" fmla="*/ 696278 h 966787"/>
                  <a:gd name="connsiteX101" fmla="*/ 375381 w 770342"/>
                  <a:gd name="connsiteY101" fmla="*/ 727710 h 966787"/>
                  <a:gd name="connsiteX102" fmla="*/ 258223 w 770342"/>
                  <a:gd name="connsiteY102" fmla="*/ 639128 h 966787"/>
                  <a:gd name="connsiteX103" fmla="*/ 284893 w 770342"/>
                  <a:gd name="connsiteY103" fmla="*/ 636270 h 966787"/>
                  <a:gd name="connsiteX104" fmla="*/ 68675 w 770342"/>
                  <a:gd name="connsiteY104" fmla="*/ 734378 h 966787"/>
                  <a:gd name="connsiteX105" fmla="*/ 184880 w 770342"/>
                  <a:gd name="connsiteY105" fmla="*/ 660083 h 966787"/>
                  <a:gd name="connsiteX106" fmla="*/ 155353 w 770342"/>
                  <a:gd name="connsiteY106" fmla="*/ 814388 h 966787"/>
                  <a:gd name="connsiteX107" fmla="*/ 155353 w 770342"/>
                  <a:gd name="connsiteY107" fmla="*/ 817245 h 966787"/>
                  <a:gd name="connsiteX108" fmla="*/ 155353 w 770342"/>
                  <a:gd name="connsiteY108" fmla="*/ 935355 h 966787"/>
                  <a:gd name="connsiteX109" fmla="*/ 35338 w 770342"/>
                  <a:gd name="connsiteY109" fmla="*/ 935355 h 966787"/>
                  <a:gd name="connsiteX110" fmla="*/ 68675 w 770342"/>
                  <a:gd name="connsiteY110" fmla="*/ 734378 h 966787"/>
                  <a:gd name="connsiteX111" fmla="*/ 737331 w 770342"/>
                  <a:gd name="connsiteY111" fmla="*/ 931545 h 966787"/>
                  <a:gd name="connsiteX112" fmla="*/ 737331 w 770342"/>
                  <a:gd name="connsiteY112" fmla="*/ 934403 h 966787"/>
                  <a:gd name="connsiteX113" fmla="*/ 607791 w 770342"/>
                  <a:gd name="connsiteY113" fmla="*/ 934403 h 966787"/>
                  <a:gd name="connsiteX114" fmla="*/ 607791 w 770342"/>
                  <a:gd name="connsiteY114" fmla="*/ 817245 h 966787"/>
                  <a:gd name="connsiteX115" fmla="*/ 606838 w 770342"/>
                  <a:gd name="connsiteY115" fmla="*/ 812483 h 966787"/>
                  <a:gd name="connsiteX116" fmla="*/ 556356 w 770342"/>
                  <a:gd name="connsiteY116" fmla="*/ 655320 h 966787"/>
                  <a:gd name="connsiteX117" fmla="*/ 703041 w 770342"/>
                  <a:gd name="connsiteY117" fmla="*/ 734378 h 966787"/>
                  <a:gd name="connsiteX118" fmla="*/ 737331 w 770342"/>
                  <a:gd name="connsiteY118" fmla="*/ 931545 h 96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0342" h="966787">
                    <a:moveTo>
                      <a:pt x="732568" y="717233"/>
                    </a:moveTo>
                    <a:cubicBezTo>
                      <a:pt x="685896" y="639128"/>
                      <a:pt x="527781" y="612458"/>
                      <a:pt x="475393" y="605790"/>
                    </a:cubicBezTo>
                    <a:lnTo>
                      <a:pt x="475393" y="587693"/>
                    </a:lnTo>
                    <a:cubicBezTo>
                      <a:pt x="544925" y="545783"/>
                      <a:pt x="557308" y="460058"/>
                      <a:pt x="561118" y="412433"/>
                    </a:cubicBezTo>
                    <a:cubicBezTo>
                      <a:pt x="561118" y="412433"/>
                      <a:pt x="561118" y="412433"/>
                      <a:pt x="562071" y="412433"/>
                    </a:cubicBezTo>
                    <a:cubicBezTo>
                      <a:pt x="586835" y="402908"/>
                      <a:pt x="614458" y="344805"/>
                      <a:pt x="604933" y="260033"/>
                    </a:cubicBezTo>
                    <a:cubicBezTo>
                      <a:pt x="593503" y="161925"/>
                      <a:pt x="528733" y="44768"/>
                      <a:pt x="383000" y="37148"/>
                    </a:cubicBezTo>
                    <a:cubicBezTo>
                      <a:pt x="357283" y="36195"/>
                      <a:pt x="350615" y="26670"/>
                      <a:pt x="343948" y="17145"/>
                    </a:cubicBezTo>
                    <a:cubicBezTo>
                      <a:pt x="338233" y="9525"/>
                      <a:pt x="331565" y="0"/>
                      <a:pt x="316325" y="0"/>
                    </a:cubicBezTo>
                    <a:cubicBezTo>
                      <a:pt x="309658" y="0"/>
                      <a:pt x="303943" y="2857"/>
                      <a:pt x="299181" y="6667"/>
                    </a:cubicBezTo>
                    <a:cubicBezTo>
                      <a:pt x="289656" y="16192"/>
                      <a:pt x="289656" y="30480"/>
                      <a:pt x="289656" y="44768"/>
                    </a:cubicBezTo>
                    <a:cubicBezTo>
                      <a:pt x="289656" y="45720"/>
                      <a:pt x="289656" y="47625"/>
                      <a:pt x="289656" y="48577"/>
                    </a:cubicBezTo>
                    <a:cubicBezTo>
                      <a:pt x="289656" y="48577"/>
                      <a:pt x="288703" y="48577"/>
                      <a:pt x="288703" y="47625"/>
                    </a:cubicBezTo>
                    <a:cubicBezTo>
                      <a:pt x="277273" y="41910"/>
                      <a:pt x="262985" y="34290"/>
                      <a:pt x="250603" y="40958"/>
                    </a:cubicBezTo>
                    <a:cubicBezTo>
                      <a:pt x="250603" y="40958"/>
                      <a:pt x="249650" y="40958"/>
                      <a:pt x="249650" y="40958"/>
                    </a:cubicBezTo>
                    <a:cubicBezTo>
                      <a:pt x="237268" y="48577"/>
                      <a:pt x="237268" y="63818"/>
                      <a:pt x="236315" y="76200"/>
                    </a:cubicBezTo>
                    <a:cubicBezTo>
                      <a:pt x="236315" y="79058"/>
                      <a:pt x="236315" y="84773"/>
                      <a:pt x="235363" y="87630"/>
                    </a:cubicBezTo>
                    <a:cubicBezTo>
                      <a:pt x="190595" y="125730"/>
                      <a:pt x="162020" y="180023"/>
                      <a:pt x="149638" y="247650"/>
                    </a:cubicBezTo>
                    <a:cubicBezTo>
                      <a:pt x="143923" y="279083"/>
                      <a:pt x="144875" y="350520"/>
                      <a:pt x="170593" y="384810"/>
                    </a:cubicBezTo>
                    <a:cubicBezTo>
                      <a:pt x="176308" y="392430"/>
                      <a:pt x="182023" y="397193"/>
                      <a:pt x="187738" y="400050"/>
                    </a:cubicBezTo>
                    <a:cubicBezTo>
                      <a:pt x="189643" y="464820"/>
                      <a:pt x="202978" y="541020"/>
                      <a:pt x="264890" y="581978"/>
                    </a:cubicBezTo>
                    <a:lnTo>
                      <a:pt x="264890" y="604838"/>
                    </a:lnTo>
                    <a:cubicBezTo>
                      <a:pt x="197263" y="615315"/>
                      <a:pt x="79153" y="648653"/>
                      <a:pt x="38195" y="716280"/>
                    </a:cubicBezTo>
                    <a:cubicBezTo>
                      <a:pt x="4858" y="772478"/>
                      <a:pt x="-857" y="807720"/>
                      <a:pt x="95" y="950595"/>
                    </a:cubicBezTo>
                    <a:cubicBezTo>
                      <a:pt x="95" y="960120"/>
                      <a:pt x="7715" y="966788"/>
                      <a:pt x="17240" y="966788"/>
                    </a:cubicBezTo>
                    <a:lnTo>
                      <a:pt x="752571" y="966788"/>
                    </a:lnTo>
                    <a:cubicBezTo>
                      <a:pt x="762096" y="966788"/>
                      <a:pt x="768763" y="959168"/>
                      <a:pt x="769716" y="950595"/>
                    </a:cubicBezTo>
                    <a:lnTo>
                      <a:pt x="769716" y="930593"/>
                    </a:lnTo>
                    <a:cubicBezTo>
                      <a:pt x="771621" y="802958"/>
                      <a:pt x="771621" y="782955"/>
                      <a:pt x="732568" y="717233"/>
                    </a:cubicBezTo>
                    <a:close/>
                    <a:moveTo>
                      <a:pt x="574453" y="934403"/>
                    </a:moveTo>
                    <a:lnTo>
                      <a:pt x="188690" y="934403"/>
                    </a:lnTo>
                    <a:lnTo>
                      <a:pt x="188690" y="819150"/>
                    </a:lnTo>
                    <a:lnTo>
                      <a:pt x="221075" y="649605"/>
                    </a:lnTo>
                    <a:cubicBezTo>
                      <a:pt x="222980" y="648653"/>
                      <a:pt x="224885" y="648653"/>
                      <a:pt x="226790" y="647700"/>
                    </a:cubicBezTo>
                    <a:cubicBezTo>
                      <a:pt x="241078" y="705803"/>
                      <a:pt x="291560" y="762953"/>
                      <a:pt x="376333" y="762953"/>
                    </a:cubicBezTo>
                    <a:cubicBezTo>
                      <a:pt x="379190" y="762953"/>
                      <a:pt x="438245" y="762000"/>
                      <a:pt x="477298" y="721043"/>
                    </a:cubicBezTo>
                    <a:cubicBezTo>
                      <a:pt x="496348" y="701040"/>
                      <a:pt x="506825" y="675323"/>
                      <a:pt x="508731" y="644843"/>
                    </a:cubicBezTo>
                    <a:cubicBezTo>
                      <a:pt x="511588" y="645795"/>
                      <a:pt x="514445" y="645795"/>
                      <a:pt x="517303" y="646748"/>
                    </a:cubicBezTo>
                    <a:lnTo>
                      <a:pt x="572548" y="820103"/>
                    </a:lnTo>
                    <a:lnTo>
                      <a:pt x="572548" y="934403"/>
                    </a:lnTo>
                    <a:close/>
                    <a:moveTo>
                      <a:pt x="184880" y="254318"/>
                    </a:moveTo>
                    <a:cubicBezTo>
                      <a:pt x="196310" y="193358"/>
                      <a:pt x="222028" y="145733"/>
                      <a:pt x="261080" y="112395"/>
                    </a:cubicBezTo>
                    <a:cubicBezTo>
                      <a:pt x="270606" y="103823"/>
                      <a:pt x="271558" y="91440"/>
                      <a:pt x="271558" y="78105"/>
                    </a:cubicBezTo>
                    <a:cubicBezTo>
                      <a:pt x="271558" y="77153"/>
                      <a:pt x="271558" y="77153"/>
                      <a:pt x="271558" y="76200"/>
                    </a:cubicBezTo>
                    <a:cubicBezTo>
                      <a:pt x="272510" y="76200"/>
                      <a:pt x="273463" y="77153"/>
                      <a:pt x="274415" y="77153"/>
                    </a:cubicBezTo>
                    <a:cubicBezTo>
                      <a:pt x="285845" y="82868"/>
                      <a:pt x="297275" y="88583"/>
                      <a:pt x="307753" y="84773"/>
                    </a:cubicBezTo>
                    <a:cubicBezTo>
                      <a:pt x="322993" y="79058"/>
                      <a:pt x="323945" y="60960"/>
                      <a:pt x="323945" y="45720"/>
                    </a:cubicBezTo>
                    <a:cubicBezTo>
                      <a:pt x="333470" y="56198"/>
                      <a:pt x="349663" y="68580"/>
                      <a:pt x="381095" y="70485"/>
                    </a:cubicBezTo>
                    <a:cubicBezTo>
                      <a:pt x="542068" y="79058"/>
                      <a:pt x="566833" y="231458"/>
                      <a:pt x="570643" y="261938"/>
                    </a:cubicBezTo>
                    <a:cubicBezTo>
                      <a:pt x="578263" y="326708"/>
                      <a:pt x="560166" y="365760"/>
                      <a:pt x="551593" y="376238"/>
                    </a:cubicBezTo>
                    <a:cubicBezTo>
                      <a:pt x="541116" y="363855"/>
                      <a:pt x="523018" y="319088"/>
                      <a:pt x="510635" y="274320"/>
                    </a:cubicBezTo>
                    <a:cubicBezTo>
                      <a:pt x="508731" y="266700"/>
                      <a:pt x="502063" y="261938"/>
                      <a:pt x="494443" y="261938"/>
                    </a:cubicBezTo>
                    <a:cubicBezTo>
                      <a:pt x="493491" y="261938"/>
                      <a:pt x="492538" y="261938"/>
                      <a:pt x="491585" y="261938"/>
                    </a:cubicBezTo>
                    <a:cubicBezTo>
                      <a:pt x="409670" y="278130"/>
                      <a:pt x="314420" y="226695"/>
                      <a:pt x="302038" y="219075"/>
                    </a:cubicBezTo>
                    <a:cubicBezTo>
                      <a:pt x="295370" y="212408"/>
                      <a:pt x="282988" y="201930"/>
                      <a:pt x="268700" y="206693"/>
                    </a:cubicBezTo>
                    <a:cubicBezTo>
                      <a:pt x="254413" y="211455"/>
                      <a:pt x="252508" y="227648"/>
                      <a:pt x="249650" y="244793"/>
                    </a:cubicBezTo>
                    <a:cubicBezTo>
                      <a:pt x="247745" y="263843"/>
                      <a:pt x="243935" y="287655"/>
                      <a:pt x="227743" y="300990"/>
                    </a:cubicBezTo>
                    <a:cubicBezTo>
                      <a:pt x="205835" y="319088"/>
                      <a:pt x="197263" y="340043"/>
                      <a:pt x="193453" y="356235"/>
                    </a:cubicBezTo>
                    <a:cubicBezTo>
                      <a:pt x="182023" y="331470"/>
                      <a:pt x="180118" y="280988"/>
                      <a:pt x="184880" y="254318"/>
                    </a:cubicBezTo>
                    <a:close/>
                    <a:moveTo>
                      <a:pt x="222980" y="393383"/>
                    </a:moveTo>
                    <a:cubicBezTo>
                      <a:pt x="224885" y="389573"/>
                      <a:pt x="224885" y="384810"/>
                      <a:pt x="224885" y="381000"/>
                    </a:cubicBezTo>
                    <a:cubicBezTo>
                      <a:pt x="225838" y="368618"/>
                      <a:pt x="226790" y="347663"/>
                      <a:pt x="249650" y="328613"/>
                    </a:cubicBezTo>
                    <a:cubicBezTo>
                      <a:pt x="276320" y="306705"/>
                      <a:pt x="280131" y="273368"/>
                      <a:pt x="282988" y="251460"/>
                    </a:cubicBezTo>
                    <a:cubicBezTo>
                      <a:pt x="282988" y="250508"/>
                      <a:pt x="282988" y="249555"/>
                      <a:pt x="282988" y="248603"/>
                    </a:cubicBezTo>
                    <a:cubicBezTo>
                      <a:pt x="282988" y="248603"/>
                      <a:pt x="282988" y="248603"/>
                      <a:pt x="282988" y="248603"/>
                    </a:cubicBezTo>
                    <a:cubicBezTo>
                      <a:pt x="287750" y="251460"/>
                      <a:pt x="386810" y="309563"/>
                      <a:pt x="483013" y="298133"/>
                    </a:cubicBezTo>
                    <a:cubicBezTo>
                      <a:pt x="485870" y="307658"/>
                      <a:pt x="489681" y="319088"/>
                      <a:pt x="493491" y="330518"/>
                    </a:cubicBezTo>
                    <a:cubicBezTo>
                      <a:pt x="482060" y="314325"/>
                      <a:pt x="463010" y="303848"/>
                      <a:pt x="442056" y="303848"/>
                    </a:cubicBezTo>
                    <a:cubicBezTo>
                      <a:pt x="413481" y="303848"/>
                      <a:pt x="388715" y="322898"/>
                      <a:pt x="381095" y="349568"/>
                    </a:cubicBezTo>
                    <a:lnTo>
                      <a:pt x="370618" y="349568"/>
                    </a:lnTo>
                    <a:cubicBezTo>
                      <a:pt x="362998" y="322898"/>
                      <a:pt x="338233" y="303848"/>
                      <a:pt x="309658" y="303848"/>
                    </a:cubicBezTo>
                    <a:cubicBezTo>
                      <a:pt x="274415" y="303848"/>
                      <a:pt x="245840" y="332423"/>
                      <a:pt x="245840" y="367665"/>
                    </a:cubicBezTo>
                    <a:cubicBezTo>
                      <a:pt x="245840" y="402908"/>
                      <a:pt x="274415" y="431483"/>
                      <a:pt x="309658" y="431483"/>
                    </a:cubicBezTo>
                    <a:cubicBezTo>
                      <a:pt x="339185" y="431483"/>
                      <a:pt x="363950" y="410528"/>
                      <a:pt x="371570" y="382905"/>
                    </a:cubicBezTo>
                    <a:lnTo>
                      <a:pt x="380143" y="382905"/>
                    </a:lnTo>
                    <a:cubicBezTo>
                      <a:pt x="386810" y="410528"/>
                      <a:pt x="411575" y="431483"/>
                      <a:pt x="442056" y="431483"/>
                    </a:cubicBezTo>
                    <a:cubicBezTo>
                      <a:pt x="477298" y="431483"/>
                      <a:pt x="505873" y="402908"/>
                      <a:pt x="505873" y="367665"/>
                    </a:cubicBezTo>
                    <a:cubicBezTo>
                      <a:pt x="505873" y="364808"/>
                      <a:pt x="505873" y="362903"/>
                      <a:pt x="504920" y="360045"/>
                    </a:cubicBezTo>
                    <a:cubicBezTo>
                      <a:pt x="511588" y="376238"/>
                      <a:pt x="520160" y="390525"/>
                      <a:pt x="528733" y="401003"/>
                    </a:cubicBezTo>
                    <a:cubicBezTo>
                      <a:pt x="519208" y="526733"/>
                      <a:pt x="469678" y="581978"/>
                      <a:pt x="366808" y="577215"/>
                    </a:cubicBezTo>
                    <a:cubicBezTo>
                      <a:pt x="269653" y="573405"/>
                      <a:pt x="226790" y="517208"/>
                      <a:pt x="222980" y="393383"/>
                    </a:cubicBezTo>
                    <a:close/>
                    <a:moveTo>
                      <a:pt x="471583" y="366713"/>
                    </a:moveTo>
                    <a:cubicBezTo>
                      <a:pt x="471583" y="382905"/>
                      <a:pt x="458248" y="397193"/>
                      <a:pt x="441103" y="397193"/>
                    </a:cubicBezTo>
                    <a:cubicBezTo>
                      <a:pt x="423958" y="397193"/>
                      <a:pt x="410623" y="383858"/>
                      <a:pt x="410623" y="366713"/>
                    </a:cubicBezTo>
                    <a:cubicBezTo>
                      <a:pt x="410623" y="350520"/>
                      <a:pt x="423958" y="336233"/>
                      <a:pt x="441103" y="336233"/>
                    </a:cubicBezTo>
                    <a:cubicBezTo>
                      <a:pt x="458248" y="336233"/>
                      <a:pt x="471583" y="350520"/>
                      <a:pt x="471583" y="366713"/>
                    </a:cubicBezTo>
                    <a:close/>
                    <a:moveTo>
                      <a:pt x="340138" y="366713"/>
                    </a:moveTo>
                    <a:cubicBezTo>
                      <a:pt x="340138" y="382905"/>
                      <a:pt x="326803" y="397193"/>
                      <a:pt x="309658" y="397193"/>
                    </a:cubicBezTo>
                    <a:cubicBezTo>
                      <a:pt x="293465" y="397193"/>
                      <a:pt x="279178" y="383858"/>
                      <a:pt x="279178" y="366713"/>
                    </a:cubicBezTo>
                    <a:cubicBezTo>
                      <a:pt x="279178" y="350520"/>
                      <a:pt x="292513" y="336233"/>
                      <a:pt x="309658" y="336233"/>
                    </a:cubicBezTo>
                    <a:cubicBezTo>
                      <a:pt x="326803" y="336233"/>
                      <a:pt x="340138" y="350520"/>
                      <a:pt x="340138" y="366713"/>
                    </a:cubicBezTo>
                    <a:close/>
                    <a:moveTo>
                      <a:pt x="284893" y="636270"/>
                    </a:moveTo>
                    <a:cubicBezTo>
                      <a:pt x="293465" y="635318"/>
                      <a:pt x="299181" y="628650"/>
                      <a:pt x="299181" y="620078"/>
                    </a:cubicBezTo>
                    <a:lnTo>
                      <a:pt x="299181" y="598170"/>
                    </a:lnTo>
                    <a:cubicBezTo>
                      <a:pt x="317278" y="604838"/>
                      <a:pt x="339185" y="608648"/>
                      <a:pt x="363950" y="610553"/>
                    </a:cubicBezTo>
                    <a:cubicBezTo>
                      <a:pt x="367760" y="610553"/>
                      <a:pt x="372523" y="610553"/>
                      <a:pt x="376333" y="610553"/>
                    </a:cubicBezTo>
                    <a:cubicBezTo>
                      <a:pt x="401098" y="610553"/>
                      <a:pt x="422053" y="606743"/>
                      <a:pt x="440150" y="601028"/>
                    </a:cubicBezTo>
                    <a:lnTo>
                      <a:pt x="440150" y="619125"/>
                    </a:lnTo>
                    <a:cubicBezTo>
                      <a:pt x="440150" y="627698"/>
                      <a:pt x="446818" y="634365"/>
                      <a:pt x="455391" y="635318"/>
                    </a:cubicBezTo>
                    <a:cubicBezTo>
                      <a:pt x="462058" y="636270"/>
                      <a:pt x="468725" y="637223"/>
                      <a:pt x="475393" y="638175"/>
                    </a:cubicBezTo>
                    <a:cubicBezTo>
                      <a:pt x="474441" y="661988"/>
                      <a:pt x="466820" y="681990"/>
                      <a:pt x="452533" y="696278"/>
                    </a:cubicBezTo>
                    <a:cubicBezTo>
                      <a:pt x="423006" y="726758"/>
                      <a:pt x="375381" y="727710"/>
                      <a:pt x="375381" y="727710"/>
                    </a:cubicBezTo>
                    <a:cubicBezTo>
                      <a:pt x="308706" y="727710"/>
                      <a:pt x="269653" y="683895"/>
                      <a:pt x="258223" y="639128"/>
                    </a:cubicBezTo>
                    <a:cubicBezTo>
                      <a:pt x="268700" y="639128"/>
                      <a:pt x="277273" y="637223"/>
                      <a:pt x="284893" y="636270"/>
                    </a:cubicBezTo>
                    <a:close/>
                    <a:moveTo>
                      <a:pt x="68675" y="734378"/>
                    </a:moveTo>
                    <a:cubicBezTo>
                      <a:pt x="88678" y="701993"/>
                      <a:pt x="135350" y="677228"/>
                      <a:pt x="184880" y="660083"/>
                    </a:cubicBezTo>
                    <a:lnTo>
                      <a:pt x="155353" y="814388"/>
                    </a:lnTo>
                    <a:cubicBezTo>
                      <a:pt x="155353" y="815340"/>
                      <a:pt x="155353" y="816293"/>
                      <a:pt x="155353" y="817245"/>
                    </a:cubicBezTo>
                    <a:lnTo>
                      <a:pt x="155353" y="935355"/>
                    </a:lnTo>
                    <a:lnTo>
                      <a:pt x="35338" y="935355"/>
                    </a:lnTo>
                    <a:cubicBezTo>
                      <a:pt x="35338" y="804863"/>
                      <a:pt x="42005" y="779145"/>
                      <a:pt x="68675" y="734378"/>
                    </a:cubicBezTo>
                    <a:close/>
                    <a:moveTo>
                      <a:pt x="737331" y="931545"/>
                    </a:moveTo>
                    <a:lnTo>
                      <a:pt x="737331" y="934403"/>
                    </a:lnTo>
                    <a:lnTo>
                      <a:pt x="607791" y="934403"/>
                    </a:lnTo>
                    <a:lnTo>
                      <a:pt x="607791" y="817245"/>
                    </a:lnTo>
                    <a:cubicBezTo>
                      <a:pt x="607791" y="815340"/>
                      <a:pt x="607791" y="813435"/>
                      <a:pt x="606838" y="812483"/>
                    </a:cubicBezTo>
                    <a:lnTo>
                      <a:pt x="556356" y="655320"/>
                    </a:lnTo>
                    <a:cubicBezTo>
                      <a:pt x="617316" y="671513"/>
                      <a:pt x="681133" y="697230"/>
                      <a:pt x="703041" y="734378"/>
                    </a:cubicBezTo>
                    <a:cubicBezTo>
                      <a:pt x="738283" y="791528"/>
                      <a:pt x="738283" y="804863"/>
                      <a:pt x="737331" y="93154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27" name="Freeform 426">
                <a:extLst>
                  <a:ext uri="{FF2B5EF4-FFF2-40B4-BE49-F238E27FC236}">
                    <a16:creationId xmlns:a16="http://schemas.microsoft.com/office/drawing/2014/main" id="{48CD8AB9-4240-D54D-96F2-B8888C640790}"/>
                  </a:ext>
                </a:extLst>
              </p:cNvPr>
              <p:cNvSpPr/>
              <p:nvPr/>
            </p:nvSpPr>
            <p:spPr>
              <a:xfrm>
                <a:off x="8728770" y="3641407"/>
                <a:ext cx="49530" cy="33337"/>
              </a:xfrm>
              <a:custGeom>
                <a:avLst/>
                <a:gdLst>
                  <a:gd name="connsiteX0" fmla="*/ 0 w 49530"/>
                  <a:gd name="connsiteY0" fmla="*/ 0 h 33337"/>
                  <a:gd name="connsiteX1" fmla="*/ 49530 w 49530"/>
                  <a:gd name="connsiteY1" fmla="*/ 0 h 33337"/>
                  <a:gd name="connsiteX2" fmla="*/ 49530 w 49530"/>
                  <a:gd name="connsiteY2" fmla="*/ 33338 h 33337"/>
                  <a:gd name="connsiteX3" fmla="*/ 0 w 49530"/>
                  <a:gd name="connsiteY3" fmla="*/ 33338 h 33337"/>
                </a:gdLst>
                <a:ahLst/>
                <a:cxnLst>
                  <a:cxn ang="0">
                    <a:pos x="connsiteX0" y="connsiteY0"/>
                  </a:cxn>
                  <a:cxn ang="0">
                    <a:pos x="connsiteX1" y="connsiteY1"/>
                  </a:cxn>
                  <a:cxn ang="0">
                    <a:pos x="connsiteX2" y="connsiteY2"/>
                  </a:cxn>
                  <a:cxn ang="0">
                    <a:pos x="connsiteX3" y="connsiteY3"/>
                  </a:cxn>
                </a:cxnLst>
                <a:rect l="l" t="t" r="r" b="b"/>
                <a:pathLst>
                  <a:path w="49530" h="33337">
                    <a:moveTo>
                      <a:pt x="0" y="0"/>
                    </a:moveTo>
                    <a:lnTo>
                      <a:pt x="49530" y="0"/>
                    </a:lnTo>
                    <a:lnTo>
                      <a:pt x="49530"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28" name="Freeform 427">
                <a:extLst>
                  <a:ext uri="{FF2B5EF4-FFF2-40B4-BE49-F238E27FC236}">
                    <a16:creationId xmlns:a16="http://schemas.microsoft.com/office/drawing/2014/main" id="{0BEEF93B-26E8-C345-A1CA-375572920855}"/>
                  </a:ext>
                </a:extLst>
              </p:cNvPr>
              <p:cNvSpPr/>
              <p:nvPr/>
            </p:nvSpPr>
            <p:spPr>
              <a:xfrm>
                <a:off x="9002138" y="3641407"/>
                <a:ext cx="50482" cy="33337"/>
              </a:xfrm>
              <a:custGeom>
                <a:avLst/>
                <a:gdLst>
                  <a:gd name="connsiteX0" fmla="*/ 0 w 50482"/>
                  <a:gd name="connsiteY0" fmla="*/ 0 h 33337"/>
                  <a:gd name="connsiteX1" fmla="*/ 50483 w 50482"/>
                  <a:gd name="connsiteY1" fmla="*/ 0 h 33337"/>
                  <a:gd name="connsiteX2" fmla="*/ 50483 w 50482"/>
                  <a:gd name="connsiteY2" fmla="*/ 33338 h 33337"/>
                  <a:gd name="connsiteX3" fmla="*/ 0 w 50482"/>
                  <a:gd name="connsiteY3" fmla="*/ 33338 h 33337"/>
                </a:gdLst>
                <a:ahLst/>
                <a:cxnLst>
                  <a:cxn ang="0">
                    <a:pos x="connsiteX0" y="connsiteY0"/>
                  </a:cxn>
                  <a:cxn ang="0">
                    <a:pos x="connsiteX1" y="connsiteY1"/>
                  </a:cxn>
                  <a:cxn ang="0">
                    <a:pos x="connsiteX2" y="connsiteY2"/>
                  </a:cxn>
                  <a:cxn ang="0">
                    <a:pos x="connsiteX3" y="connsiteY3"/>
                  </a:cxn>
                </a:cxnLst>
                <a:rect l="l" t="t" r="r" b="b"/>
                <a:pathLst>
                  <a:path w="50482" h="33337">
                    <a:moveTo>
                      <a:pt x="0" y="0"/>
                    </a:moveTo>
                    <a:lnTo>
                      <a:pt x="50483" y="0"/>
                    </a:lnTo>
                    <a:lnTo>
                      <a:pt x="50483"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29" name="Freeform 428">
                <a:extLst>
                  <a:ext uri="{FF2B5EF4-FFF2-40B4-BE49-F238E27FC236}">
                    <a16:creationId xmlns:a16="http://schemas.microsoft.com/office/drawing/2014/main" id="{70E2B3D6-8BFC-AB45-83ED-F52CE0D73B4B}"/>
                  </a:ext>
                </a:extLst>
              </p:cNvPr>
              <p:cNvSpPr/>
              <p:nvPr/>
            </p:nvSpPr>
            <p:spPr>
              <a:xfrm>
                <a:off x="8718293" y="3711892"/>
                <a:ext cx="357187" cy="33337"/>
              </a:xfrm>
              <a:custGeom>
                <a:avLst/>
                <a:gdLst>
                  <a:gd name="connsiteX0" fmla="*/ 0 w 357187"/>
                  <a:gd name="connsiteY0" fmla="*/ 0 h 33337"/>
                  <a:gd name="connsiteX1" fmla="*/ 357188 w 357187"/>
                  <a:gd name="connsiteY1" fmla="*/ 0 h 33337"/>
                  <a:gd name="connsiteX2" fmla="*/ 357188 w 357187"/>
                  <a:gd name="connsiteY2" fmla="*/ 33337 h 33337"/>
                  <a:gd name="connsiteX3" fmla="*/ 0 w 357187"/>
                  <a:gd name="connsiteY3" fmla="*/ 33337 h 33337"/>
                </a:gdLst>
                <a:ahLst/>
                <a:cxnLst>
                  <a:cxn ang="0">
                    <a:pos x="connsiteX0" y="connsiteY0"/>
                  </a:cxn>
                  <a:cxn ang="0">
                    <a:pos x="connsiteX1" y="connsiteY1"/>
                  </a:cxn>
                  <a:cxn ang="0">
                    <a:pos x="connsiteX2" y="connsiteY2"/>
                  </a:cxn>
                  <a:cxn ang="0">
                    <a:pos x="connsiteX3" y="connsiteY3"/>
                  </a:cxn>
                </a:cxnLst>
                <a:rect l="l" t="t" r="r" b="b"/>
                <a:pathLst>
                  <a:path w="357187" h="33337">
                    <a:moveTo>
                      <a:pt x="0" y="0"/>
                    </a:moveTo>
                    <a:lnTo>
                      <a:pt x="357188" y="0"/>
                    </a:lnTo>
                    <a:lnTo>
                      <a:pt x="357188"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30" name="Freeform 429">
                <a:extLst>
                  <a:ext uri="{FF2B5EF4-FFF2-40B4-BE49-F238E27FC236}">
                    <a16:creationId xmlns:a16="http://schemas.microsoft.com/office/drawing/2014/main" id="{A0E510F4-A1BF-484E-BC51-38CEBFE9F1B8}"/>
                  </a:ext>
                </a:extLst>
              </p:cNvPr>
              <p:cNvSpPr/>
              <p:nvPr/>
            </p:nvSpPr>
            <p:spPr>
              <a:xfrm>
                <a:off x="8713530" y="3782377"/>
                <a:ext cx="370522" cy="33337"/>
              </a:xfrm>
              <a:custGeom>
                <a:avLst/>
                <a:gdLst>
                  <a:gd name="connsiteX0" fmla="*/ 0 w 370522"/>
                  <a:gd name="connsiteY0" fmla="*/ 0 h 33337"/>
                  <a:gd name="connsiteX1" fmla="*/ 370523 w 370522"/>
                  <a:gd name="connsiteY1" fmla="*/ 0 h 33337"/>
                  <a:gd name="connsiteX2" fmla="*/ 370523 w 370522"/>
                  <a:gd name="connsiteY2" fmla="*/ 33337 h 33337"/>
                  <a:gd name="connsiteX3" fmla="*/ 0 w 370522"/>
                  <a:gd name="connsiteY3" fmla="*/ 33337 h 33337"/>
                </a:gdLst>
                <a:ahLst/>
                <a:cxnLst>
                  <a:cxn ang="0">
                    <a:pos x="connsiteX0" y="connsiteY0"/>
                  </a:cxn>
                  <a:cxn ang="0">
                    <a:pos x="connsiteX1" y="connsiteY1"/>
                  </a:cxn>
                  <a:cxn ang="0">
                    <a:pos x="connsiteX2" y="connsiteY2"/>
                  </a:cxn>
                  <a:cxn ang="0">
                    <a:pos x="connsiteX3" y="connsiteY3"/>
                  </a:cxn>
                </a:cxnLst>
                <a:rect l="l" t="t" r="r" b="b"/>
                <a:pathLst>
                  <a:path w="370522" h="33337">
                    <a:moveTo>
                      <a:pt x="0" y="0"/>
                    </a:moveTo>
                    <a:lnTo>
                      <a:pt x="370523" y="0"/>
                    </a:lnTo>
                    <a:lnTo>
                      <a:pt x="370523"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31" name="Freeform 430">
                <a:extLst>
                  <a:ext uri="{FF2B5EF4-FFF2-40B4-BE49-F238E27FC236}">
                    <a16:creationId xmlns:a16="http://schemas.microsoft.com/office/drawing/2014/main" id="{C84EC413-3B7B-CD46-A720-1C127C679EAE}"/>
                  </a:ext>
                </a:extLst>
              </p:cNvPr>
              <p:cNvSpPr/>
              <p:nvPr/>
            </p:nvSpPr>
            <p:spPr>
              <a:xfrm>
                <a:off x="8833545" y="2998470"/>
                <a:ext cx="89534" cy="54292"/>
              </a:xfrm>
              <a:custGeom>
                <a:avLst/>
                <a:gdLst>
                  <a:gd name="connsiteX0" fmla="*/ 89535 w 89534"/>
                  <a:gd name="connsiteY0" fmla="*/ 54293 h 54292"/>
                  <a:gd name="connsiteX1" fmla="*/ 88582 w 89534"/>
                  <a:gd name="connsiteY1" fmla="*/ 20955 h 54292"/>
                  <a:gd name="connsiteX2" fmla="*/ 17145 w 89534"/>
                  <a:gd name="connsiteY2" fmla="*/ 0 h 54292"/>
                  <a:gd name="connsiteX3" fmla="*/ 0 w 89534"/>
                  <a:gd name="connsiteY3" fmla="*/ 28575 h 54292"/>
                  <a:gd name="connsiteX4" fmla="*/ 85725 w 89534"/>
                  <a:gd name="connsiteY4" fmla="*/ 54293 h 54292"/>
                  <a:gd name="connsiteX5" fmla="*/ 89535 w 89534"/>
                  <a:gd name="connsiteY5" fmla="*/ 54293 h 5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534" h="54292">
                    <a:moveTo>
                      <a:pt x="89535" y="54293"/>
                    </a:moveTo>
                    <a:lnTo>
                      <a:pt x="88582" y="20955"/>
                    </a:lnTo>
                    <a:cubicBezTo>
                      <a:pt x="60007" y="21908"/>
                      <a:pt x="34290" y="9525"/>
                      <a:pt x="17145" y="0"/>
                    </a:cubicBezTo>
                    <a:lnTo>
                      <a:pt x="0" y="28575"/>
                    </a:lnTo>
                    <a:cubicBezTo>
                      <a:pt x="20002" y="40005"/>
                      <a:pt x="51435" y="54293"/>
                      <a:pt x="85725" y="54293"/>
                    </a:cubicBezTo>
                    <a:cubicBezTo>
                      <a:pt x="87630" y="54293"/>
                      <a:pt x="88582" y="54293"/>
                      <a:pt x="89535" y="54293"/>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417" name="Graphic 289">
              <a:extLst>
                <a:ext uri="{FF2B5EF4-FFF2-40B4-BE49-F238E27FC236}">
                  <a16:creationId xmlns:a16="http://schemas.microsoft.com/office/drawing/2014/main" id="{F0C826C7-D6F1-F94C-B33E-3A6279BB89A0}"/>
                </a:ext>
              </a:extLst>
            </p:cNvPr>
            <p:cNvGrpSpPr/>
            <p:nvPr/>
          </p:nvGrpSpPr>
          <p:grpSpPr>
            <a:xfrm>
              <a:off x="10215149" y="2597920"/>
              <a:ext cx="442333" cy="635241"/>
              <a:chOff x="8690427" y="3151268"/>
              <a:chExt cx="659130" cy="946586"/>
            </a:xfrm>
            <a:gradFill>
              <a:gsLst>
                <a:gs pos="3000">
                  <a:schemeClr val="accent4">
                    <a:lumMod val="75000"/>
                  </a:schemeClr>
                </a:gs>
                <a:gs pos="93000">
                  <a:schemeClr val="accent4">
                    <a:lumMod val="20000"/>
                    <a:lumOff val="80000"/>
                  </a:schemeClr>
                </a:gs>
              </a:gsLst>
              <a:lin ang="16200000" scaled="1"/>
            </a:gradFill>
          </p:grpSpPr>
          <p:sp>
            <p:nvSpPr>
              <p:cNvPr id="418" name="Freeform 417">
                <a:extLst>
                  <a:ext uri="{FF2B5EF4-FFF2-40B4-BE49-F238E27FC236}">
                    <a16:creationId xmlns:a16="http://schemas.microsoft.com/office/drawing/2014/main" id="{727DA437-D07F-3045-AEB1-37382A7C5EB9}"/>
                  </a:ext>
                </a:extLst>
              </p:cNvPr>
              <p:cNvSpPr/>
              <p:nvPr/>
            </p:nvSpPr>
            <p:spPr>
              <a:xfrm>
                <a:off x="8862077" y="3151268"/>
                <a:ext cx="311249" cy="170299"/>
              </a:xfrm>
              <a:custGeom>
                <a:avLst/>
                <a:gdLst>
                  <a:gd name="connsiteX0" fmla="*/ 39806 w 311249"/>
                  <a:gd name="connsiteY0" fmla="*/ 154107 h 170299"/>
                  <a:gd name="connsiteX1" fmla="*/ 52188 w 311249"/>
                  <a:gd name="connsiteY1" fmla="*/ 77907 h 170299"/>
                  <a:gd name="connsiteX2" fmla="*/ 136961 w 311249"/>
                  <a:gd name="connsiteY2" fmla="*/ 34092 h 170299"/>
                  <a:gd name="connsiteX3" fmla="*/ 257928 w 311249"/>
                  <a:gd name="connsiteY3" fmla="*/ 70287 h 170299"/>
                  <a:gd name="connsiteX4" fmla="*/ 267453 w 311249"/>
                  <a:gd name="connsiteY4" fmla="*/ 152202 h 170299"/>
                  <a:gd name="connsiteX5" fmla="*/ 296028 w 311249"/>
                  <a:gd name="connsiteY5" fmla="*/ 170299 h 170299"/>
                  <a:gd name="connsiteX6" fmla="*/ 280788 w 311249"/>
                  <a:gd name="connsiteY6" fmla="*/ 46474 h 170299"/>
                  <a:gd name="connsiteX7" fmla="*/ 134103 w 311249"/>
                  <a:gd name="connsiteY7" fmla="*/ 754 h 170299"/>
                  <a:gd name="connsiteX8" fmla="*/ 24566 w 311249"/>
                  <a:gd name="connsiteY8" fmla="*/ 58857 h 170299"/>
                  <a:gd name="connsiteX9" fmla="*/ 9326 w 311249"/>
                  <a:gd name="connsiteY9" fmla="*/ 168394 h 170299"/>
                  <a:gd name="connsiteX10" fmla="*/ 39806 w 311249"/>
                  <a:gd name="connsiteY10" fmla="*/ 154107 h 1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249" h="170299">
                    <a:moveTo>
                      <a:pt x="39806" y="154107"/>
                    </a:moveTo>
                    <a:cubicBezTo>
                      <a:pt x="28376" y="131247"/>
                      <a:pt x="33138" y="105529"/>
                      <a:pt x="52188" y="77907"/>
                    </a:cubicBezTo>
                    <a:cubicBezTo>
                      <a:pt x="69333" y="53142"/>
                      <a:pt x="99813" y="37902"/>
                      <a:pt x="136961" y="34092"/>
                    </a:cubicBezTo>
                    <a:cubicBezTo>
                      <a:pt x="182681" y="29329"/>
                      <a:pt x="231258" y="44569"/>
                      <a:pt x="257928" y="70287"/>
                    </a:cubicBezTo>
                    <a:cubicBezTo>
                      <a:pt x="276978" y="88384"/>
                      <a:pt x="287456" y="120769"/>
                      <a:pt x="267453" y="152202"/>
                    </a:cubicBezTo>
                    <a:lnTo>
                      <a:pt x="296028" y="170299"/>
                    </a:lnTo>
                    <a:cubicBezTo>
                      <a:pt x="320793" y="130294"/>
                      <a:pt x="315078" y="78859"/>
                      <a:pt x="280788" y="46474"/>
                    </a:cubicBezTo>
                    <a:cubicBezTo>
                      <a:pt x="246498" y="14089"/>
                      <a:pt x="189348" y="-4008"/>
                      <a:pt x="134103" y="754"/>
                    </a:cubicBezTo>
                    <a:cubicBezTo>
                      <a:pt x="87431" y="5517"/>
                      <a:pt x="48378" y="25519"/>
                      <a:pt x="24566" y="58857"/>
                    </a:cubicBezTo>
                    <a:cubicBezTo>
                      <a:pt x="-8772" y="106482"/>
                      <a:pt x="-2104" y="144582"/>
                      <a:pt x="9326" y="168394"/>
                    </a:cubicBezTo>
                    <a:lnTo>
                      <a:pt x="39806" y="15410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19" name="Freeform 418">
                <a:extLst>
                  <a:ext uri="{FF2B5EF4-FFF2-40B4-BE49-F238E27FC236}">
                    <a16:creationId xmlns:a16="http://schemas.microsoft.com/office/drawing/2014/main" id="{DB5D4250-6B98-B349-A78A-E2AE08C673BF}"/>
                  </a:ext>
                </a:extLst>
              </p:cNvPr>
              <p:cNvSpPr/>
              <p:nvPr/>
            </p:nvSpPr>
            <p:spPr>
              <a:xfrm>
                <a:off x="8690427" y="3283453"/>
                <a:ext cx="659130" cy="814402"/>
              </a:xfrm>
              <a:custGeom>
                <a:avLst/>
                <a:gdLst>
                  <a:gd name="connsiteX0" fmla="*/ 625793 w 659130"/>
                  <a:gd name="connsiteY0" fmla="*/ 587707 h 814402"/>
                  <a:gd name="connsiteX1" fmla="*/ 426720 w 659130"/>
                  <a:gd name="connsiteY1" fmla="*/ 486742 h 814402"/>
                  <a:gd name="connsiteX2" fmla="*/ 425768 w 659130"/>
                  <a:gd name="connsiteY2" fmla="*/ 461025 h 814402"/>
                  <a:gd name="connsiteX3" fmla="*/ 430530 w 659130"/>
                  <a:gd name="connsiteY3" fmla="*/ 457215 h 814402"/>
                  <a:gd name="connsiteX4" fmla="*/ 484822 w 659130"/>
                  <a:gd name="connsiteY4" fmla="*/ 314340 h 814402"/>
                  <a:gd name="connsiteX5" fmla="*/ 529590 w 659130"/>
                  <a:gd name="connsiteY5" fmla="*/ 173370 h 814402"/>
                  <a:gd name="connsiteX6" fmla="*/ 319088 w 659130"/>
                  <a:gd name="connsiteY6" fmla="*/ 15 h 814402"/>
                  <a:gd name="connsiteX7" fmla="*/ 119063 w 659130"/>
                  <a:gd name="connsiteY7" fmla="*/ 181942 h 814402"/>
                  <a:gd name="connsiteX8" fmla="*/ 161925 w 659130"/>
                  <a:gd name="connsiteY8" fmla="*/ 320055 h 814402"/>
                  <a:gd name="connsiteX9" fmla="*/ 165735 w 659130"/>
                  <a:gd name="connsiteY9" fmla="*/ 322912 h 814402"/>
                  <a:gd name="connsiteX10" fmla="*/ 225743 w 659130"/>
                  <a:gd name="connsiteY10" fmla="*/ 464835 h 814402"/>
                  <a:gd name="connsiteX11" fmla="*/ 225743 w 659130"/>
                  <a:gd name="connsiteY11" fmla="*/ 487695 h 814402"/>
                  <a:gd name="connsiteX12" fmla="*/ 33338 w 659130"/>
                  <a:gd name="connsiteY12" fmla="*/ 587707 h 814402"/>
                  <a:gd name="connsiteX13" fmla="*/ 0 w 659130"/>
                  <a:gd name="connsiteY13" fmla="*/ 798210 h 814402"/>
                  <a:gd name="connsiteX14" fmla="*/ 0 w 659130"/>
                  <a:gd name="connsiteY14" fmla="*/ 814402 h 814402"/>
                  <a:gd name="connsiteX15" fmla="*/ 659130 w 659130"/>
                  <a:gd name="connsiteY15" fmla="*/ 814402 h 814402"/>
                  <a:gd name="connsiteX16" fmla="*/ 659130 w 659130"/>
                  <a:gd name="connsiteY16" fmla="*/ 780112 h 814402"/>
                  <a:gd name="connsiteX17" fmla="*/ 625793 w 659130"/>
                  <a:gd name="connsiteY17" fmla="*/ 587707 h 814402"/>
                  <a:gd name="connsiteX18" fmla="*/ 475297 w 659130"/>
                  <a:gd name="connsiteY18" fmla="*/ 569610 h 814402"/>
                  <a:gd name="connsiteX19" fmla="*/ 477203 w 659130"/>
                  <a:gd name="connsiteY19" fmla="*/ 581040 h 814402"/>
                  <a:gd name="connsiteX20" fmla="*/ 468630 w 659130"/>
                  <a:gd name="connsiteY20" fmla="*/ 588660 h 814402"/>
                  <a:gd name="connsiteX21" fmla="*/ 380048 w 659130"/>
                  <a:gd name="connsiteY21" fmla="*/ 601995 h 814402"/>
                  <a:gd name="connsiteX22" fmla="*/ 424815 w 659130"/>
                  <a:gd name="connsiteY22" fmla="*/ 519127 h 814402"/>
                  <a:gd name="connsiteX23" fmla="*/ 432435 w 659130"/>
                  <a:gd name="connsiteY23" fmla="*/ 520080 h 814402"/>
                  <a:gd name="connsiteX24" fmla="*/ 475297 w 659130"/>
                  <a:gd name="connsiteY24" fmla="*/ 569610 h 814402"/>
                  <a:gd name="connsiteX25" fmla="*/ 151448 w 659130"/>
                  <a:gd name="connsiteY25" fmla="*/ 185752 h 814402"/>
                  <a:gd name="connsiteX26" fmla="*/ 319088 w 659130"/>
                  <a:gd name="connsiteY26" fmla="*/ 33352 h 814402"/>
                  <a:gd name="connsiteX27" fmla="*/ 320040 w 659130"/>
                  <a:gd name="connsiteY27" fmla="*/ 33352 h 814402"/>
                  <a:gd name="connsiteX28" fmla="*/ 497205 w 659130"/>
                  <a:gd name="connsiteY28" fmla="*/ 179085 h 814402"/>
                  <a:gd name="connsiteX29" fmla="*/ 485775 w 659130"/>
                  <a:gd name="connsiteY29" fmla="*/ 275287 h 814402"/>
                  <a:gd name="connsiteX30" fmla="*/ 451485 w 659130"/>
                  <a:gd name="connsiteY30" fmla="*/ 224805 h 814402"/>
                  <a:gd name="connsiteX31" fmla="*/ 435293 w 659130"/>
                  <a:gd name="connsiteY31" fmla="*/ 168607 h 814402"/>
                  <a:gd name="connsiteX32" fmla="*/ 418148 w 659130"/>
                  <a:gd name="connsiteY32" fmla="*/ 125745 h 814402"/>
                  <a:gd name="connsiteX33" fmla="*/ 387668 w 659130"/>
                  <a:gd name="connsiteY33" fmla="*/ 136222 h 814402"/>
                  <a:gd name="connsiteX34" fmla="*/ 385763 w 659130"/>
                  <a:gd name="connsiteY34" fmla="*/ 138127 h 814402"/>
                  <a:gd name="connsiteX35" fmla="*/ 260985 w 659130"/>
                  <a:gd name="connsiteY35" fmla="*/ 195277 h 814402"/>
                  <a:gd name="connsiteX36" fmla="*/ 216218 w 659130"/>
                  <a:gd name="connsiteY36" fmla="*/ 163845 h 814402"/>
                  <a:gd name="connsiteX37" fmla="*/ 185738 w 659130"/>
                  <a:gd name="connsiteY37" fmla="*/ 178132 h 814402"/>
                  <a:gd name="connsiteX38" fmla="*/ 234315 w 659130"/>
                  <a:gd name="connsiteY38" fmla="*/ 221947 h 814402"/>
                  <a:gd name="connsiteX39" fmla="*/ 180023 w 659130"/>
                  <a:gd name="connsiteY39" fmla="*/ 293385 h 814402"/>
                  <a:gd name="connsiteX40" fmla="*/ 151448 w 659130"/>
                  <a:gd name="connsiteY40" fmla="*/ 185752 h 814402"/>
                  <a:gd name="connsiteX41" fmla="*/ 198120 w 659130"/>
                  <a:gd name="connsiteY41" fmla="*/ 320055 h 814402"/>
                  <a:gd name="connsiteX42" fmla="*/ 267653 w 659130"/>
                  <a:gd name="connsiteY42" fmla="*/ 229567 h 814402"/>
                  <a:gd name="connsiteX43" fmla="*/ 401003 w 659130"/>
                  <a:gd name="connsiteY43" fmla="*/ 170512 h 814402"/>
                  <a:gd name="connsiteX44" fmla="*/ 431483 w 659130"/>
                  <a:gd name="connsiteY44" fmla="*/ 252427 h 814402"/>
                  <a:gd name="connsiteX45" fmla="*/ 452438 w 659130"/>
                  <a:gd name="connsiteY45" fmla="*/ 294337 h 814402"/>
                  <a:gd name="connsiteX46" fmla="*/ 452438 w 659130"/>
                  <a:gd name="connsiteY46" fmla="*/ 295290 h 814402"/>
                  <a:gd name="connsiteX47" fmla="*/ 452438 w 659130"/>
                  <a:gd name="connsiteY47" fmla="*/ 295290 h 814402"/>
                  <a:gd name="connsiteX48" fmla="*/ 407670 w 659130"/>
                  <a:gd name="connsiteY48" fmla="*/ 433402 h 814402"/>
                  <a:gd name="connsiteX49" fmla="*/ 316230 w 659130"/>
                  <a:gd name="connsiteY49" fmla="*/ 461025 h 814402"/>
                  <a:gd name="connsiteX50" fmla="*/ 198120 w 659130"/>
                  <a:gd name="connsiteY50" fmla="*/ 320055 h 814402"/>
                  <a:gd name="connsiteX51" fmla="*/ 316230 w 659130"/>
                  <a:gd name="connsiteY51" fmla="*/ 493410 h 814402"/>
                  <a:gd name="connsiteX52" fmla="*/ 325755 w 659130"/>
                  <a:gd name="connsiteY52" fmla="*/ 493410 h 814402"/>
                  <a:gd name="connsiteX53" fmla="*/ 393383 w 659130"/>
                  <a:gd name="connsiteY53" fmla="*/ 481027 h 814402"/>
                  <a:gd name="connsiteX54" fmla="*/ 394335 w 659130"/>
                  <a:gd name="connsiteY54" fmla="*/ 504840 h 814402"/>
                  <a:gd name="connsiteX55" fmla="*/ 337185 w 659130"/>
                  <a:gd name="connsiteY55" fmla="*/ 611520 h 814402"/>
                  <a:gd name="connsiteX56" fmla="*/ 316230 w 659130"/>
                  <a:gd name="connsiteY56" fmla="*/ 611520 h 814402"/>
                  <a:gd name="connsiteX57" fmla="*/ 259080 w 659130"/>
                  <a:gd name="connsiteY57" fmla="*/ 503887 h 814402"/>
                  <a:gd name="connsiteX58" fmla="*/ 259080 w 659130"/>
                  <a:gd name="connsiteY58" fmla="*/ 481980 h 814402"/>
                  <a:gd name="connsiteX59" fmla="*/ 316230 w 659130"/>
                  <a:gd name="connsiteY59" fmla="*/ 493410 h 814402"/>
                  <a:gd name="connsiteX60" fmla="*/ 183833 w 659130"/>
                  <a:gd name="connsiteY60" fmla="*/ 569610 h 814402"/>
                  <a:gd name="connsiteX61" fmla="*/ 191453 w 659130"/>
                  <a:gd name="connsiteY61" fmla="*/ 556275 h 814402"/>
                  <a:gd name="connsiteX62" fmla="*/ 211455 w 659130"/>
                  <a:gd name="connsiteY62" fmla="*/ 523890 h 814402"/>
                  <a:gd name="connsiteX63" fmla="*/ 229553 w 659130"/>
                  <a:gd name="connsiteY63" fmla="*/ 520080 h 814402"/>
                  <a:gd name="connsiteX64" fmla="*/ 273368 w 659130"/>
                  <a:gd name="connsiteY64" fmla="*/ 602947 h 814402"/>
                  <a:gd name="connsiteX65" fmla="*/ 190500 w 659130"/>
                  <a:gd name="connsiteY65" fmla="*/ 589612 h 814402"/>
                  <a:gd name="connsiteX66" fmla="*/ 181928 w 659130"/>
                  <a:gd name="connsiteY66" fmla="*/ 581992 h 814402"/>
                  <a:gd name="connsiteX67" fmla="*/ 183833 w 659130"/>
                  <a:gd name="connsiteY67" fmla="*/ 569610 h 814402"/>
                  <a:gd name="connsiteX68" fmla="*/ 625793 w 659130"/>
                  <a:gd name="connsiteY68" fmla="*/ 780112 h 814402"/>
                  <a:gd name="connsiteX69" fmla="*/ 625793 w 659130"/>
                  <a:gd name="connsiteY69" fmla="*/ 780112 h 814402"/>
                  <a:gd name="connsiteX70" fmla="*/ 33338 w 659130"/>
                  <a:gd name="connsiteY70" fmla="*/ 781065 h 814402"/>
                  <a:gd name="connsiteX71" fmla="*/ 61913 w 659130"/>
                  <a:gd name="connsiteY71" fmla="*/ 603900 h 814402"/>
                  <a:gd name="connsiteX72" fmla="*/ 163830 w 659130"/>
                  <a:gd name="connsiteY72" fmla="*/ 537225 h 814402"/>
                  <a:gd name="connsiteX73" fmla="*/ 161925 w 659130"/>
                  <a:gd name="connsiteY73" fmla="*/ 540082 h 814402"/>
                  <a:gd name="connsiteX74" fmla="*/ 155258 w 659130"/>
                  <a:gd name="connsiteY74" fmla="*/ 551512 h 814402"/>
                  <a:gd name="connsiteX75" fmla="*/ 149543 w 659130"/>
                  <a:gd name="connsiteY75" fmla="*/ 593422 h 814402"/>
                  <a:gd name="connsiteX76" fmla="*/ 181928 w 659130"/>
                  <a:gd name="connsiteY76" fmla="*/ 621997 h 814402"/>
                  <a:gd name="connsiteX77" fmla="*/ 296228 w 659130"/>
                  <a:gd name="connsiteY77" fmla="*/ 640095 h 814402"/>
                  <a:gd name="connsiteX78" fmla="*/ 326708 w 659130"/>
                  <a:gd name="connsiteY78" fmla="*/ 652477 h 814402"/>
                  <a:gd name="connsiteX79" fmla="*/ 357188 w 659130"/>
                  <a:gd name="connsiteY79" fmla="*/ 640095 h 814402"/>
                  <a:gd name="connsiteX80" fmla="*/ 474345 w 659130"/>
                  <a:gd name="connsiteY80" fmla="*/ 621997 h 814402"/>
                  <a:gd name="connsiteX81" fmla="*/ 476250 w 659130"/>
                  <a:gd name="connsiteY81" fmla="*/ 621997 h 814402"/>
                  <a:gd name="connsiteX82" fmla="*/ 508635 w 659130"/>
                  <a:gd name="connsiteY82" fmla="*/ 593422 h 814402"/>
                  <a:gd name="connsiteX83" fmla="*/ 503872 w 659130"/>
                  <a:gd name="connsiteY83" fmla="*/ 551512 h 814402"/>
                  <a:gd name="connsiteX84" fmla="*/ 491490 w 659130"/>
                  <a:gd name="connsiteY84" fmla="*/ 536272 h 814402"/>
                  <a:gd name="connsiteX85" fmla="*/ 598170 w 659130"/>
                  <a:gd name="connsiteY85" fmla="*/ 603900 h 814402"/>
                  <a:gd name="connsiteX86" fmla="*/ 625793 w 659130"/>
                  <a:gd name="connsiteY86" fmla="*/ 780112 h 8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59130" h="814402">
                    <a:moveTo>
                      <a:pt x="625793" y="587707"/>
                    </a:moveTo>
                    <a:cubicBezTo>
                      <a:pt x="586740" y="519127"/>
                      <a:pt x="465772" y="493410"/>
                      <a:pt x="426720" y="486742"/>
                    </a:cubicBezTo>
                    <a:lnTo>
                      <a:pt x="425768" y="461025"/>
                    </a:lnTo>
                    <a:cubicBezTo>
                      <a:pt x="427673" y="460072"/>
                      <a:pt x="429578" y="458167"/>
                      <a:pt x="430530" y="457215"/>
                    </a:cubicBezTo>
                    <a:cubicBezTo>
                      <a:pt x="461963" y="427687"/>
                      <a:pt x="480060" y="381015"/>
                      <a:pt x="484822" y="314340"/>
                    </a:cubicBezTo>
                    <a:cubicBezTo>
                      <a:pt x="544830" y="290527"/>
                      <a:pt x="534353" y="201945"/>
                      <a:pt x="529590" y="173370"/>
                    </a:cubicBezTo>
                    <a:cubicBezTo>
                      <a:pt x="505778" y="44782"/>
                      <a:pt x="404813" y="-938"/>
                      <a:pt x="319088" y="15"/>
                    </a:cubicBezTo>
                    <a:cubicBezTo>
                      <a:pt x="195263" y="15"/>
                      <a:pt x="127635" y="106695"/>
                      <a:pt x="119063" y="181942"/>
                    </a:cubicBezTo>
                    <a:cubicBezTo>
                      <a:pt x="111443" y="244807"/>
                      <a:pt x="143828" y="303862"/>
                      <a:pt x="161925" y="320055"/>
                    </a:cubicBezTo>
                    <a:cubicBezTo>
                      <a:pt x="162878" y="321007"/>
                      <a:pt x="163830" y="321960"/>
                      <a:pt x="165735" y="322912"/>
                    </a:cubicBezTo>
                    <a:cubicBezTo>
                      <a:pt x="167640" y="361012"/>
                      <a:pt x="175260" y="426735"/>
                      <a:pt x="225743" y="464835"/>
                    </a:cubicBezTo>
                    <a:lnTo>
                      <a:pt x="225743" y="487695"/>
                    </a:lnTo>
                    <a:cubicBezTo>
                      <a:pt x="184785" y="495315"/>
                      <a:pt x="72390" y="521032"/>
                      <a:pt x="33338" y="587707"/>
                    </a:cubicBezTo>
                    <a:cubicBezTo>
                      <a:pt x="4763" y="638190"/>
                      <a:pt x="0" y="667717"/>
                      <a:pt x="0" y="798210"/>
                    </a:cubicBezTo>
                    <a:lnTo>
                      <a:pt x="0" y="814402"/>
                    </a:lnTo>
                    <a:lnTo>
                      <a:pt x="659130" y="814402"/>
                    </a:lnTo>
                    <a:lnTo>
                      <a:pt x="659130" y="780112"/>
                    </a:lnTo>
                    <a:cubicBezTo>
                      <a:pt x="659130" y="664860"/>
                      <a:pt x="659130" y="646762"/>
                      <a:pt x="625793" y="587707"/>
                    </a:cubicBezTo>
                    <a:close/>
                    <a:moveTo>
                      <a:pt x="475297" y="569610"/>
                    </a:moveTo>
                    <a:cubicBezTo>
                      <a:pt x="478155" y="574372"/>
                      <a:pt x="477203" y="579135"/>
                      <a:pt x="477203" y="581040"/>
                    </a:cubicBezTo>
                    <a:cubicBezTo>
                      <a:pt x="475297" y="584850"/>
                      <a:pt x="472440" y="587707"/>
                      <a:pt x="468630" y="588660"/>
                    </a:cubicBezTo>
                    <a:lnTo>
                      <a:pt x="380048" y="601995"/>
                    </a:lnTo>
                    <a:lnTo>
                      <a:pt x="424815" y="519127"/>
                    </a:lnTo>
                    <a:cubicBezTo>
                      <a:pt x="427673" y="519127"/>
                      <a:pt x="429578" y="520080"/>
                      <a:pt x="432435" y="520080"/>
                    </a:cubicBezTo>
                    <a:cubicBezTo>
                      <a:pt x="441960" y="532462"/>
                      <a:pt x="470535" y="563895"/>
                      <a:pt x="475297" y="569610"/>
                    </a:cubicBezTo>
                    <a:close/>
                    <a:moveTo>
                      <a:pt x="151448" y="185752"/>
                    </a:moveTo>
                    <a:cubicBezTo>
                      <a:pt x="158115" y="123840"/>
                      <a:pt x="216218" y="33352"/>
                      <a:pt x="319088" y="33352"/>
                    </a:cubicBezTo>
                    <a:cubicBezTo>
                      <a:pt x="319088" y="33352"/>
                      <a:pt x="320040" y="33352"/>
                      <a:pt x="320040" y="33352"/>
                    </a:cubicBezTo>
                    <a:cubicBezTo>
                      <a:pt x="355283" y="33352"/>
                      <a:pt x="471488" y="43830"/>
                      <a:pt x="497205" y="179085"/>
                    </a:cubicBezTo>
                    <a:cubicBezTo>
                      <a:pt x="499110" y="192420"/>
                      <a:pt x="507683" y="250522"/>
                      <a:pt x="485775" y="275287"/>
                    </a:cubicBezTo>
                    <a:cubicBezTo>
                      <a:pt x="482918" y="260047"/>
                      <a:pt x="475297" y="240997"/>
                      <a:pt x="451485" y="224805"/>
                    </a:cubicBezTo>
                    <a:cubicBezTo>
                      <a:pt x="438150" y="215280"/>
                      <a:pt x="436245" y="188610"/>
                      <a:pt x="435293" y="168607"/>
                    </a:cubicBezTo>
                    <a:cubicBezTo>
                      <a:pt x="434340" y="148605"/>
                      <a:pt x="433388" y="131460"/>
                      <a:pt x="418148" y="125745"/>
                    </a:cubicBezTo>
                    <a:cubicBezTo>
                      <a:pt x="403860" y="120030"/>
                      <a:pt x="391478" y="132412"/>
                      <a:pt x="387668" y="136222"/>
                    </a:cubicBezTo>
                    <a:lnTo>
                      <a:pt x="385763" y="138127"/>
                    </a:lnTo>
                    <a:cubicBezTo>
                      <a:pt x="384810" y="139080"/>
                      <a:pt x="330518" y="208612"/>
                      <a:pt x="260985" y="195277"/>
                    </a:cubicBezTo>
                    <a:cubicBezTo>
                      <a:pt x="228600" y="188610"/>
                      <a:pt x="217170" y="164797"/>
                      <a:pt x="216218" y="163845"/>
                    </a:cubicBezTo>
                    <a:lnTo>
                      <a:pt x="185738" y="178132"/>
                    </a:lnTo>
                    <a:cubicBezTo>
                      <a:pt x="186690" y="179085"/>
                      <a:pt x="200025" y="207660"/>
                      <a:pt x="234315" y="221947"/>
                    </a:cubicBezTo>
                    <a:cubicBezTo>
                      <a:pt x="219075" y="250522"/>
                      <a:pt x="197168" y="282907"/>
                      <a:pt x="180023" y="293385"/>
                    </a:cubicBezTo>
                    <a:cubicBezTo>
                      <a:pt x="169545" y="279097"/>
                      <a:pt x="145733" y="234330"/>
                      <a:pt x="151448" y="185752"/>
                    </a:cubicBezTo>
                    <a:close/>
                    <a:moveTo>
                      <a:pt x="198120" y="320055"/>
                    </a:moveTo>
                    <a:cubicBezTo>
                      <a:pt x="229553" y="301005"/>
                      <a:pt x="256223" y="253380"/>
                      <a:pt x="267653" y="229567"/>
                    </a:cubicBezTo>
                    <a:cubicBezTo>
                      <a:pt x="331470" y="235282"/>
                      <a:pt x="380048" y="192420"/>
                      <a:pt x="401003" y="170512"/>
                    </a:cubicBezTo>
                    <a:cubicBezTo>
                      <a:pt x="401955" y="196230"/>
                      <a:pt x="404813" y="233377"/>
                      <a:pt x="431483" y="252427"/>
                    </a:cubicBezTo>
                    <a:cubicBezTo>
                      <a:pt x="452438" y="266715"/>
                      <a:pt x="452438" y="282907"/>
                      <a:pt x="452438" y="294337"/>
                    </a:cubicBezTo>
                    <a:cubicBezTo>
                      <a:pt x="452438" y="294337"/>
                      <a:pt x="452438" y="295290"/>
                      <a:pt x="452438" y="295290"/>
                    </a:cubicBezTo>
                    <a:lnTo>
                      <a:pt x="452438" y="295290"/>
                    </a:lnTo>
                    <a:cubicBezTo>
                      <a:pt x="450533" y="361965"/>
                      <a:pt x="435293" y="406732"/>
                      <a:pt x="407670" y="433402"/>
                    </a:cubicBezTo>
                    <a:cubicBezTo>
                      <a:pt x="385763" y="453405"/>
                      <a:pt x="356235" y="462930"/>
                      <a:pt x="316230" y="461025"/>
                    </a:cubicBezTo>
                    <a:cubicBezTo>
                      <a:pt x="239078" y="457215"/>
                      <a:pt x="202883" y="415305"/>
                      <a:pt x="198120" y="320055"/>
                    </a:cubicBezTo>
                    <a:close/>
                    <a:moveTo>
                      <a:pt x="316230" y="493410"/>
                    </a:moveTo>
                    <a:cubicBezTo>
                      <a:pt x="320040" y="493410"/>
                      <a:pt x="322898" y="493410"/>
                      <a:pt x="325755" y="493410"/>
                    </a:cubicBezTo>
                    <a:cubicBezTo>
                      <a:pt x="351473" y="493410"/>
                      <a:pt x="373380" y="489600"/>
                      <a:pt x="393383" y="481027"/>
                    </a:cubicBezTo>
                    <a:lnTo>
                      <a:pt x="394335" y="504840"/>
                    </a:lnTo>
                    <a:lnTo>
                      <a:pt x="337185" y="611520"/>
                    </a:lnTo>
                    <a:cubicBezTo>
                      <a:pt x="332423" y="621045"/>
                      <a:pt x="320993" y="621045"/>
                      <a:pt x="316230" y="611520"/>
                    </a:cubicBezTo>
                    <a:lnTo>
                      <a:pt x="259080" y="503887"/>
                    </a:lnTo>
                    <a:lnTo>
                      <a:pt x="259080" y="481980"/>
                    </a:lnTo>
                    <a:cubicBezTo>
                      <a:pt x="274320" y="488647"/>
                      <a:pt x="293370" y="492457"/>
                      <a:pt x="316230" y="493410"/>
                    </a:cubicBezTo>
                    <a:close/>
                    <a:moveTo>
                      <a:pt x="183833" y="569610"/>
                    </a:moveTo>
                    <a:cubicBezTo>
                      <a:pt x="185738" y="567705"/>
                      <a:pt x="188595" y="561990"/>
                      <a:pt x="191453" y="556275"/>
                    </a:cubicBezTo>
                    <a:cubicBezTo>
                      <a:pt x="196215" y="548655"/>
                      <a:pt x="205740" y="531510"/>
                      <a:pt x="211455" y="523890"/>
                    </a:cubicBezTo>
                    <a:cubicBezTo>
                      <a:pt x="218123" y="521985"/>
                      <a:pt x="223838" y="521032"/>
                      <a:pt x="229553" y="520080"/>
                    </a:cubicBezTo>
                    <a:lnTo>
                      <a:pt x="273368" y="602947"/>
                    </a:lnTo>
                    <a:lnTo>
                      <a:pt x="190500" y="589612"/>
                    </a:lnTo>
                    <a:cubicBezTo>
                      <a:pt x="186690" y="588660"/>
                      <a:pt x="183833" y="585802"/>
                      <a:pt x="181928" y="581992"/>
                    </a:cubicBezTo>
                    <a:cubicBezTo>
                      <a:pt x="180975" y="579135"/>
                      <a:pt x="180023" y="574372"/>
                      <a:pt x="183833" y="569610"/>
                    </a:cubicBezTo>
                    <a:close/>
                    <a:moveTo>
                      <a:pt x="625793" y="780112"/>
                    </a:moveTo>
                    <a:lnTo>
                      <a:pt x="625793" y="780112"/>
                    </a:lnTo>
                    <a:lnTo>
                      <a:pt x="33338" y="781065"/>
                    </a:lnTo>
                    <a:cubicBezTo>
                      <a:pt x="33338" y="664860"/>
                      <a:pt x="39053" y="644857"/>
                      <a:pt x="61913" y="603900"/>
                    </a:cubicBezTo>
                    <a:cubicBezTo>
                      <a:pt x="80010" y="572467"/>
                      <a:pt x="122873" y="550560"/>
                      <a:pt x="163830" y="537225"/>
                    </a:cubicBezTo>
                    <a:cubicBezTo>
                      <a:pt x="162878" y="538177"/>
                      <a:pt x="162878" y="539130"/>
                      <a:pt x="161925" y="540082"/>
                    </a:cubicBezTo>
                    <a:cubicBezTo>
                      <a:pt x="159068" y="545797"/>
                      <a:pt x="156210" y="549607"/>
                      <a:pt x="155258" y="551512"/>
                    </a:cubicBezTo>
                    <a:cubicBezTo>
                      <a:pt x="146685" y="563895"/>
                      <a:pt x="144780" y="580087"/>
                      <a:pt x="149543" y="593422"/>
                    </a:cubicBezTo>
                    <a:cubicBezTo>
                      <a:pt x="155258" y="607710"/>
                      <a:pt x="166688" y="618187"/>
                      <a:pt x="181928" y="621997"/>
                    </a:cubicBezTo>
                    <a:lnTo>
                      <a:pt x="296228" y="640095"/>
                    </a:lnTo>
                    <a:cubicBezTo>
                      <a:pt x="304800" y="647715"/>
                      <a:pt x="315278" y="652477"/>
                      <a:pt x="326708" y="652477"/>
                    </a:cubicBezTo>
                    <a:cubicBezTo>
                      <a:pt x="338138" y="652477"/>
                      <a:pt x="348615" y="647715"/>
                      <a:pt x="357188" y="640095"/>
                    </a:cubicBezTo>
                    <a:lnTo>
                      <a:pt x="474345" y="621997"/>
                    </a:lnTo>
                    <a:lnTo>
                      <a:pt x="476250" y="621997"/>
                    </a:lnTo>
                    <a:cubicBezTo>
                      <a:pt x="491490" y="618187"/>
                      <a:pt x="502920" y="607710"/>
                      <a:pt x="508635" y="593422"/>
                    </a:cubicBezTo>
                    <a:cubicBezTo>
                      <a:pt x="513397" y="579135"/>
                      <a:pt x="511493" y="563895"/>
                      <a:pt x="503872" y="551512"/>
                    </a:cubicBezTo>
                    <a:cubicBezTo>
                      <a:pt x="501968" y="548655"/>
                      <a:pt x="497205" y="542940"/>
                      <a:pt x="491490" y="536272"/>
                    </a:cubicBezTo>
                    <a:cubicBezTo>
                      <a:pt x="535305" y="550560"/>
                      <a:pt x="581025" y="572467"/>
                      <a:pt x="598170" y="603900"/>
                    </a:cubicBezTo>
                    <a:cubicBezTo>
                      <a:pt x="625793" y="655335"/>
                      <a:pt x="625793" y="666765"/>
                      <a:pt x="625793" y="780112"/>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20" name="Freeform 419">
                <a:extLst>
                  <a:ext uri="{FF2B5EF4-FFF2-40B4-BE49-F238E27FC236}">
                    <a16:creationId xmlns:a16="http://schemas.microsoft.com/office/drawing/2014/main" id="{EAB9E324-39A8-BF4D-B73C-B52C5E9089B9}"/>
                  </a:ext>
                </a:extLst>
              </p:cNvPr>
              <p:cNvSpPr/>
              <p:nvPr/>
            </p:nvSpPr>
            <p:spPr>
              <a:xfrm>
                <a:off x="8819968" y="3952123"/>
                <a:ext cx="33337" cy="81914"/>
              </a:xfrm>
              <a:custGeom>
                <a:avLst/>
                <a:gdLst>
                  <a:gd name="connsiteX0" fmla="*/ 0 w 33337"/>
                  <a:gd name="connsiteY0" fmla="*/ 0 h 81914"/>
                  <a:gd name="connsiteX1" fmla="*/ 33338 w 33337"/>
                  <a:gd name="connsiteY1" fmla="*/ 0 h 81914"/>
                  <a:gd name="connsiteX2" fmla="*/ 33338 w 33337"/>
                  <a:gd name="connsiteY2" fmla="*/ 81915 h 81914"/>
                  <a:gd name="connsiteX3" fmla="*/ 0 w 33337"/>
                  <a:gd name="connsiteY3" fmla="*/ 81915 h 81914"/>
                </a:gdLst>
                <a:ahLst/>
                <a:cxnLst>
                  <a:cxn ang="0">
                    <a:pos x="connsiteX0" y="connsiteY0"/>
                  </a:cxn>
                  <a:cxn ang="0">
                    <a:pos x="connsiteX1" y="connsiteY1"/>
                  </a:cxn>
                  <a:cxn ang="0">
                    <a:pos x="connsiteX2" y="connsiteY2"/>
                  </a:cxn>
                  <a:cxn ang="0">
                    <a:pos x="connsiteX3" y="connsiteY3"/>
                  </a:cxn>
                </a:cxnLst>
                <a:rect l="l" t="t" r="r" b="b"/>
                <a:pathLst>
                  <a:path w="33337" h="81914">
                    <a:moveTo>
                      <a:pt x="0" y="0"/>
                    </a:moveTo>
                    <a:lnTo>
                      <a:pt x="33338" y="0"/>
                    </a:lnTo>
                    <a:lnTo>
                      <a:pt x="33338" y="81915"/>
                    </a:lnTo>
                    <a:lnTo>
                      <a:pt x="0" y="8191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21" name="Freeform 420">
                <a:extLst>
                  <a:ext uri="{FF2B5EF4-FFF2-40B4-BE49-F238E27FC236}">
                    <a16:creationId xmlns:a16="http://schemas.microsoft.com/office/drawing/2014/main" id="{4D66B0B6-23D8-1C43-B2B9-327A5417EC62}"/>
                  </a:ext>
                </a:extLst>
              </p:cNvPr>
              <p:cNvSpPr/>
              <p:nvPr/>
            </p:nvSpPr>
            <p:spPr>
              <a:xfrm>
                <a:off x="9177155" y="3952123"/>
                <a:ext cx="33337" cy="81914"/>
              </a:xfrm>
              <a:custGeom>
                <a:avLst/>
                <a:gdLst>
                  <a:gd name="connsiteX0" fmla="*/ 0 w 33337"/>
                  <a:gd name="connsiteY0" fmla="*/ 0 h 81914"/>
                  <a:gd name="connsiteX1" fmla="*/ 33338 w 33337"/>
                  <a:gd name="connsiteY1" fmla="*/ 0 h 81914"/>
                  <a:gd name="connsiteX2" fmla="*/ 33338 w 33337"/>
                  <a:gd name="connsiteY2" fmla="*/ 81915 h 81914"/>
                  <a:gd name="connsiteX3" fmla="*/ 0 w 33337"/>
                  <a:gd name="connsiteY3" fmla="*/ 81915 h 81914"/>
                </a:gdLst>
                <a:ahLst/>
                <a:cxnLst>
                  <a:cxn ang="0">
                    <a:pos x="connsiteX0" y="connsiteY0"/>
                  </a:cxn>
                  <a:cxn ang="0">
                    <a:pos x="connsiteX1" y="connsiteY1"/>
                  </a:cxn>
                  <a:cxn ang="0">
                    <a:pos x="connsiteX2" y="connsiteY2"/>
                  </a:cxn>
                  <a:cxn ang="0">
                    <a:pos x="connsiteX3" y="connsiteY3"/>
                  </a:cxn>
                </a:cxnLst>
                <a:rect l="l" t="t" r="r" b="b"/>
                <a:pathLst>
                  <a:path w="33337" h="81914">
                    <a:moveTo>
                      <a:pt x="0" y="0"/>
                    </a:moveTo>
                    <a:lnTo>
                      <a:pt x="33338" y="0"/>
                    </a:lnTo>
                    <a:lnTo>
                      <a:pt x="33338" y="81915"/>
                    </a:lnTo>
                    <a:lnTo>
                      <a:pt x="0" y="8191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22" name="Freeform 421">
                <a:extLst>
                  <a:ext uri="{FF2B5EF4-FFF2-40B4-BE49-F238E27FC236}">
                    <a16:creationId xmlns:a16="http://schemas.microsoft.com/office/drawing/2014/main" id="{8F698BCD-0662-CC4E-930E-FD22A2D9A058}"/>
                  </a:ext>
                </a:extLst>
              </p:cNvPr>
              <p:cNvSpPr/>
              <p:nvPr/>
            </p:nvSpPr>
            <p:spPr>
              <a:xfrm>
                <a:off x="8994275" y="3982602"/>
                <a:ext cx="51434" cy="51435"/>
              </a:xfrm>
              <a:custGeom>
                <a:avLst/>
                <a:gdLst>
                  <a:gd name="connsiteX0" fmla="*/ 25718 w 51434"/>
                  <a:gd name="connsiteY0" fmla="*/ 0 h 51435"/>
                  <a:gd name="connsiteX1" fmla="*/ 0 w 51434"/>
                  <a:gd name="connsiteY1" fmla="*/ 25718 h 51435"/>
                  <a:gd name="connsiteX2" fmla="*/ 25718 w 51434"/>
                  <a:gd name="connsiteY2" fmla="*/ 51435 h 51435"/>
                  <a:gd name="connsiteX3" fmla="*/ 51435 w 51434"/>
                  <a:gd name="connsiteY3" fmla="*/ 25718 h 51435"/>
                  <a:gd name="connsiteX4" fmla="*/ 25718 w 51434"/>
                  <a:gd name="connsiteY4" fmla="*/ 0 h 51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4" h="51435">
                    <a:moveTo>
                      <a:pt x="25718" y="0"/>
                    </a:moveTo>
                    <a:cubicBezTo>
                      <a:pt x="11430" y="0"/>
                      <a:pt x="0" y="11430"/>
                      <a:pt x="0" y="25718"/>
                    </a:cubicBezTo>
                    <a:cubicBezTo>
                      <a:pt x="0" y="40005"/>
                      <a:pt x="11430" y="51435"/>
                      <a:pt x="25718" y="51435"/>
                    </a:cubicBezTo>
                    <a:cubicBezTo>
                      <a:pt x="40005" y="51435"/>
                      <a:pt x="51435" y="40005"/>
                      <a:pt x="51435" y="25718"/>
                    </a:cubicBezTo>
                    <a:cubicBezTo>
                      <a:pt x="51435" y="11430"/>
                      <a:pt x="40005" y="0"/>
                      <a:pt x="25718" y="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23" name="Freeform 422">
                <a:extLst>
                  <a:ext uri="{FF2B5EF4-FFF2-40B4-BE49-F238E27FC236}">
                    <a16:creationId xmlns:a16="http://schemas.microsoft.com/office/drawing/2014/main" id="{8756B685-BA3F-1D46-9FBE-29A685E7E7BF}"/>
                  </a:ext>
                </a:extLst>
              </p:cNvPr>
              <p:cNvSpPr/>
              <p:nvPr/>
            </p:nvSpPr>
            <p:spPr>
              <a:xfrm>
                <a:off x="8940935" y="3542548"/>
                <a:ext cx="43815" cy="43814"/>
              </a:xfrm>
              <a:custGeom>
                <a:avLst/>
                <a:gdLst>
                  <a:gd name="connsiteX0" fmla="*/ 21908 w 43815"/>
                  <a:gd name="connsiteY0" fmla="*/ 43815 h 43814"/>
                  <a:gd name="connsiteX1" fmla="*/ 43815 w 43815"/>
                  <a:gd name="connsiteY1" fmla="*/ 21907 h 43814"/>
                  <a:gd name="connsiteX2" fmla="*/ 21908 w 43815"/>
                  <a:gd name="connsiteY2" fmla="*/ 0 h 43814"/>
                  <a:gd name="connsiteX3" fmla="*/ 0 w 43815"/>
                  <a:gd name="connsiteY3" fmla="*/ 21907 h 43814"/>
                  <a:gd name="connsiteX4" fmla="*/ 21908 w 43815"/>
                  <a:gd name="connsiteY4" fmla="*/ 43815 h 4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 h="43814">
                    <a:moveTo>
                      <a:pt x="21908" y="43815"/>
                    </a:moveTo>
                    <a:cubicBezTo>
                      <a:pt x="34290" y="43815"/>
                      <a:pt x="43815" y="34290"/>
                      <a:pt x="43815" y="21907"/>
                    </a:cubicBezTo>
                    <a:cubicBezTo>
                      <a:pt x="43815" y="9525"/>
                      <a:pt x="34290" y="0"/>
                      <a:pt x="21908" y="0"/>
                    </a:cubicBezTo>
                    <a:cubicBezTo>
                      <a:pt x="9525" y="0"/>
                      <a:pt x="0" y="9525"/>
                      <a:pt x="0" y="21907"/>
                    </a:cubicBezTo>
                    <a:cubicBezTo>
                      <a:pt x="0" y="34290"/>
                      <a:pt x="9525" y="43815"/>
                      <a:pt x="21908" y="4381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24" name="Freeform 423">
                <a:extLst>
                  <a:ext uri="{FF2B5EF4-FFF2-40B4-BE49-F238E27FC236}">
                    <a16:creationId xmlns:a16="http://schemas.microsoft.com/office/drawing/2014/main" id="{5BAFBC09-F267-3A4F-8140-C07E9D14229F}"/>
                  </a:ext>
                </a:extLst>
              </p:cNvPr>
              <p:cNvSpPr/>
              <p:nvPr/>
            </p:nvSpPr>
            <p:spPr>
              <a:xfrm>
                <a:off x="9042852" y="3542548"/>
                <a:ext cx="43815" cy="43814"/>
              </a:xfrm>
              <a:custGeom>
                <a:avLst/>
                <a:gdLst>
                  <a:gd name="connsiteX0" fmla="*/ 21907 w 43815"/>
                  <a:gd name="connsiteY0" fmla="*/ 43815 h 43814"/>
                  <a:gd name="connsiteX1" fmla="*/ 43815 w 43815"/>
                  <a:gd name="connsiteY1" fmla="*/ 21907 h 43814"/>
                  <a:gd name="connsiteX2" fmla="*/ 21907 w 43815"/>
                  <a:gd name="connsiteY2" fmla="*/ 0 h 43814"/>
                  <a:gd name="connsiteX3" fmla="*/ 0 w 43815"/>
                  <a:gd name="connsiteY3" fmla="*/ 21907 h 43814"/>
                  <a:gd name="connsiteX4" fmla="*/ 21907 w 43815"/>
                  <a:gd name="connsiteY4" fmla="*/ 43815 h 4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 h="43814">
                    <a:moveTo>
                      <a:pt x="21907" y="43815"/>
                    </a:moveTo>
                    <a:cubicBezTo>
                      <a:pt x="34290" y="43815"/>
                      <a:pt x="43815" y="34290"/>
                      <a:pt x="43815" y="21907"/>
                    </a:cubicBezTo>
                    <a:cubicBezTo>
                      <a:pt x="43815" y="9525"/>
                      <a:pt x="34290" y="0"/>
                      <a:pt x="21907" y="0"/>
                    </a:cubicBezTo>
                    <a:cubicBezTo>
                      <a:pt x="9525" y="0"/>
                      <a:pt x="0" y="9525"/>
                      <a:pt x="0" y="21907"/>
                    </a:cubicBezTo>
                    <a:cubicBezTo>
                      <a:pt x="953" y="34290"/>
                      <a:pt x="10478" y="43815"/>
                      <a:pt x="21907" y="4381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392" name="Graphic 291">
              <a:extLst>
                <a:ext uri="{FF2B5EF4-FFF2-40B4-BE49-F238E27FC236}">
                  <a16:creationId xmlns:a16="http://schemas.microsoft.com/office/drawing/2014/main" id="{94D2D812-3F1D-C740-B7AB-398F22968362}"/>
                </a:ext>
              </a:extLst>
            </p:cNvPr>
            <p:cNvGrpSpPr/>
            <p:nvPr/>
          </p:nvGrpSpPr>
          <p:grpSpPr>
            <a:xfrm>
              <a:off x="10817203" y="2627165"/>
              <a:ext cx="482145" cy="605996"/>
              <a:chOff x="8147611" y="3083606"/>
              <a:chExt cx="789730" cy="992591"/>
            </a:xfrm>
            <a:gradFill>
              <a:gsLst>
                <a:gs pos="3000">
                  <a:schemeClr val="accent4">
                    <a:lumMod val="75000"/>
                  </a:schemeClr>
                </a:gs>
                <a:gs pos="93000">
                  <a:schemeClr val="accent4">
                    <a:lumMod val="20000"/>
                    <a:lumOff val="80000"/>
                  </a:schemeClr>
                </a:gs>
              </a:gsLst>
              <a:lin ang="16200000" scaled="1"/>
            </a:gradFill>
          </p:grpSpPr>
          <p:sp>
            <p:nvSpPr>
              <p:cNvPr id="393" name="Freeform 392">
                <a:extLst>
                  <a:ext uri="{FF2B5EF4-FFF2-40B4-BE49-F238E27FC236}">
                    <a16:creationId xmlns:a16="http://schemas.microsoft.com/office/drawing/2014/main" id="{ABFFACEF-7FE1-3D44-BA0B-26F98CF7716C}"/>
                  </a:ext>
                </a:extLst>
              </p:cNvPr>
              <p:cNvSpPr/>
              <p:nvPr/>
            </p:nvSpPr>
            <p:spPr>
              <a:xfrm>
                <a:off x="8147611" y="3083606"/>
                <a:ext cx="789730" cy="992591"/>
              </a:xfrm>
              <a:custGeom>
                <a:avLst/>
                <a:gdLst>
                  <a:gd name="connsiteX0" fmla="*/ 749725 w 789730"/>
                  <a:gd name="connsiteY0" fmla="*/ 723034 h 992591"/>
                  <a:gd name="connsiteX1" fmla="*/ 527793 w 789730"/>
                  <a:gd name="connsiteY1" fmla="*/ 604924 h 992591"/>
                  <a:gd name="connsiteX2" fmla="*/ 525888 w 789730"/>
                  <a:gd name="connsiteY2" fmla="*/ 603972 h 992591"/>
                  <a:gd name="connsiteX3" fmla="*/ 524935 w 789730"/>
                  <a:gd name="connsiteY3" fmla="*/ 604924 h 992591"/>
                  <a:gd name="connsiteX4" fmla="*/ 508743 w 789730"/>
                  <a:gd name="connsiteY4" fmla="*/ 602067 h 992591"/>
                  <a:gd name="connsiteX5" fmla="*/ 507790 w 789730"/>
                  <a:gd name="connsiteY5" fmla="*/ 566824 h 992591"/>
                  <a:gd name="connsiteX6" fmla="*/ 514458 w 789730"/>
                  <a:gd name="connsiteY6" fmla="*/ 561109 h 992591"/>
                  <a:gd name="connsiteX7" fmla="*/ 578275 w 789730"/>
                  <a:gd name="connsiteY7" fmla="*/ 402994 h 992591"/>
                  <a:gd name="connsiteX8" fmla="*/ 651618 w 789730"/>
                  <a:gd name="connsiteY8" fmla="*/ 271549 h 992591"/>
                  <a:gd name="connsiteX9" fmla="*/ 599230 w 789730"/>
                  <a:gd name="connsiteY9" fmla="*/ 89622 h 992591"/>
                  <a:gd name="connsiteX10" fmla="*/ 408730 w 789730"/>
                  <a:gd name="connsiteY10" fmla="*/ 87 h 992591"/>
                  <a:gd name="connsiteX11" fmla="*/ 204895 w 789730"/>
                  <a:gd name="connsiteY11" fmla="*/ 77239 h 992591"/>
                  <a:gd name="connsiteX12" fmla="*/ 137268 w 789730"/>
                  <a:gd name="connsiteY12" fmla="*/ 270597 h 992591"/>
                  <a:gd name="connsiteX13" fmla="*/ 201085 w 789730"/>
                  <a:gd name="connsiteY13" fmla="*/ 405852 h 992591"/>
                  <a:gd name="connsiteX14" fmla="*/ 271570 w 789730"/>
                  <a:gd name="connsiteY14" fmla="*/ 570634 h 992591"/>
                  <a:gd name="connsiteX15" fmla="*/ 271570 w 789730"/>
                  <a:gd name="connsiteY15" fmla="*/ 603019 h 992591"/>
                  <a:gd name="connsiteX16" fmla="*/ 39160 w 789730"/>
                  <a:gd name="connsiteY16" fmla="*/ 723034 h 992591"/>
                  <a:gd name="connsiteX17" fmla="*/ 108 w 789730"/>
                  <a:gd name="connsiteY17" fmla="*/ 976399 h 992591"/>
                  <a:gd name="connsiteX18" fmla="*/ 108 w 789730"/>
                  <a:gd name="connsiteY18" fmla="*/ 992592 h 992591"/>
                  <a:gd name="connsiteX19" fmla="*/ 789730 w 789730"/>
                  <a:gd name="connsiteY19" fmla="*/ 992592 h 992591"/>
                  <a:gd name="connsiteX20" fmla="*/ 789730 w 789730"/>
                  <a:gd name="connsiteY20" fmla="*/ 954492 h 992591"/>
                  <a:gd name="connsiteX21" fmla="*/ 749725 w 789730"/>
                  <a:gd name="connsiteY21" fmla="*/ 723034 h 992591"/>
                  <a:gd name="connsiteX22" fmla="*/ 573513 w 789730"/>
                  <a:gd name="connsiteY22" fmla="*/ 697317 h 992591"/>
                  <a:gd name="connsiteX23" fmla="*/ 575418 w 789730"/>
                  <a:gd name="connsiteY23" fmla="*/ 714462 h 992591"/>
                  <a:gd name="connsiteX24" fmla="*/ 563035 w 789730"/>
                  <a:gd name="connsiteY24" fmla="*/ 725892 h 992591"/>
                  <a:gd name="connsiteX25" fmla="*/ 450640 w 789730"/>
                  <a:gd name="connsiteY25" fmla="*/ 738274 h 992591"/>
                  <a:gd name="connsiteX26" fmla="*/ 505885 w 789730"/>
                  <a:gd name="connsiteY26" fmla="*/ 634452 h 992591"/>
                  <a:gd name="connsiteX27" fmla="*/ 511600 w 789730"/>
                  <a:gd name="connsiteY27" fmla="*/ 635404 h 992591"/>
                  <a:gd name="connsiteX28" fmla="*/ 573513 w 789730"/>
                  <a:gd name="connsiteY28" fmla="*/ 697317 h 992591"/>
                  <a:gd name="connsiteX29" fmla="*/ 170605 w 789730"/>
                  <a:gd name="connsiteY29" fmla="*/ 266787 h 992591"/>
                  <a:gd name="connsiteX30" fmla="*/ 228708 w 789730"/>
                  <a:gd name="connsiteY30" fmla="*/ 101052 h 992591"/>
                  <a:gd name="connsiteX31" fmla="*/ 407778 w 789730"/>
                  <a:gd name="connsiteY31" fmla="*/ 33424 h 992591"/>
                  <a:gd name="connsiteX32" fmla="*/ 574465 w 789730"/>
                  <a:gd name="connsiteY32" fmla="*/ 111529 h 992591"/>
                  <a:gd name="connsiteX33" fmla="*/ 619233 w 789730"/>
                  <a:gd name="connsiteY33" fmla="*/ 266787 h 992591"/>
                  <a:gd name="connsiteX34" fmla="*/ 581133 w 789730"/>
                  <a:gd name="connsiteY34" fmla="*/ 355369 h 992591"/>
                  <a:gd name="connsiteX35" fmla="*/ 580180 w 789730"/>
                  <a:gd name="connsiteY35" fmla="*/ 223924 h 992591"/>
                  <a:gd name="connsiteX36" fmla="*/ 558273 w 789730"/>
                  <a:gd name="connsiteY36" fmla="*/ 230592 h 992591"/>
                  <a:gd name="connsiteX37" fmla="*/ 222040 w 789730"/>
                  <a:gd name="connsiteY37" fmla="*/ 233449 h 992591"/>
                  <a:gd name="connsiteX38" fmla="*/ 202038 w 789730"/>
                  <a:gd name="connsiteY38" fmla="*/ 229639 h 992591"/>
                  <a:gd name="connsiteX39" fmla="*/ 201085 w 789730"/>
                  <a:gd name="connsiteY39" fmla="*/ 355369 h 992591"/>
                  <a:gd name="connsiteX40" fmla="*/ 170605 w 789730"/>
                  <a:gd name="connsiteY40" fmla="*/ 266787 h 992591"/>
                  <a:gd name="connsiteX41" fmla="*/ 233470 w 789730"/>
                  <a:gd name="connsiteY41" fmla="*/ 384897 h 992591"/>
                  <a:gd name="connsiteX42" fmla="*/ 234423 w 789730"/>
                  <a:gd name="connsiteY42" fmla="*/ 270597 h 992591"/>
                  <a:gd name="connsiteX43" fmla="*/ 546843 w 789730"/>
                  <a:gd name="connsiteY43" fmla="*/ 269644 h 992591"/>
                  <a:gd name="connsiteX44" fmla="*/ 547795 w 789730"/>
                  <a:gd name="connsiteY44" fmla="*/ 367752 h 992591"/>
                  <a:gd name="connsiteX45" fmla="*/ 492550 w 789730"/>
                  <a:gd name="connsiteY45" fmla="*/ 537297 h 992591"/>
                  <a:gd name="connsiteX46" fmla="*/ 380155 w 789730"/>
                  <a:gd name="connsiteY46" fmla="*/ 571587 h 992591"/>
                  <a:gd name="connsiteX47" fmla="*/ 233470 w 789730"/>
                  <a:gd name="connsiteY47" fmla="*/ 384897 h 992591"/>
                  <a:gd name="connsiteX48" fmla="*/ 378250 w 789730"/>
                  <a:gd name="connsiteY48" fmla="*/ 603972 h 992591"/>
                  <a:gd name="connsiteX49" fmla="*/ 389680 w 789730"/>
                  <a:gd name="connsiteY49" fmla="*/ 603972 h 992591"/>
                  <a:gd name="connsiteX50" fmla="*/ 474453 w 789730"/>
                  <a:gd name="connsiteY50" fmla="*/ 586827 h 992591"/>
                  <a:gd name="connsiteX51" fmla="*/ 475405 w 789730"/>
                  <a:gd name="connsiteY51" fmla="*/ 620164 h 992591"/>
                  <a:gd name="connsiteX52" fmla="*/ 405873 w 789730"/>
                  <a:gd name="connsiteY52" fmla="*/ 750657 h 992591"/>
                  <a:gd name="connsiteX53" fmla="*/ 389680 w 789730"/>
                  <a:gd name="connsiteY53" fmla="*/ 761134 h 992591"/>
                  <a:gd name="connsiteX54" fmla="*/ 389680 w 789730"/>
                  <a:gd name="connsiteY54" fmla="*/ 761134 h 992591"/>
                  <a:gd name="connsiteX55" fmla="*/ 373488 w 789730"/>
                  <a:gd name="connsiteY55" fmla="*/ 750657 h 992591"/>
                  <a:gd name="connsiteX56" fmla="*/ 303955 w 789730"/>
                  <a:gd name="connsiteY56" fmla="*/ 620164 h 992591"/>
                  <a:gd name="connsiteX57" fmla="*/ 303955 w 789730"/>
                  <a:gd name="connsiteY57" fmla="*/ 588732 h 992591"/>
                  <a:gd name="connsiteX58" fmla="*/ 378250 w 789730"/>
                  <a:gd name="connsiteY58" fmla="*/ 603972 h 992591"/>
                  <a:gd name="connsiteX59" fmla="*/ 278238 w 789730"/>
                  <a:gd name="connsiteY59" fmla="*/ 641119 h 992591"/>
                  <a:gd name="connsiteX60" fmla="*/ 331578 w 789730"/>
                  <a:gd name="connsiteY60" fmla="*/ 740179 h 992591"/>
                  <a:gd name="connsiteX61" fmla="*/ 229660 w 789730"/>
                  <a:gd name="connsiteY61" fmla="*/ 726844 h 992591"/>
                  <a:gd name="connsiteX62" fmla="*/ 217278 w 789730"/>
                  <a:gd name="connsiteY62" fmla="*/ 715414 h 992591"/>
                  <a:gd name="connsiteX63" fmla="*/ 219183 w 789730"/>
                  <a:gd name="connsiteY63" fmla="*/ 698269 h 992591"/>
                  <a:gd name="connsiteX64" fmla="*/ 278238 w 789730"/>
                  <a:gd name="connsiteY64" fmla="*/ 641119 h 992591"/>
                  <a:gd name="connsiteX65" fmla="*/ 756393 w 789730"/>
                  <a:gd name="connsiteY65" fmla="*/ 954492 h 992591"/>
                  <a:gd name="connsiteX66" fmla="*/ 756393 w 789730"/>
                  <a:gd name="connsiteY66" fmla="*/ 959254 h 992591"/>
                  <a:gd name="connsiteX67" fmla="*/ 32493 w 789730"/>
                  <a:gd name="connsiteY67" fmla="*/ 959254 h 992591"/>
                  <a:gd name="connsiteX68" fmla="*/ 67735 w 789730"/>
                  <a:gd name="connsiteY68" fmla="*/ 739227 h 992591"/>
                  <a:gd name="connsiteX69" fmla="*/ 219183 w 789730"/>
                  <a:gd name="connsiteY69" fmla="*/ 648739 h 992591"/>
                  <a:gd name="connsiteX70" fmla="*/ 191560 w 789730"/>
                  <a:gd name="connsiteY70" fmla="*/ 678267 h 992591"/>
                  <a:gd name="connsiteX71" fmla="*/ 184893 w 789730"/>
                  <a:gd name="connsiteY71" fmla="*/ 725892 h 992591"/>
                  <a:gd name="connsiteX72" fmla="*/ 221088 w 789730"/>
                  <a:gd name="connsiteY72" fmla="*/ 758277 h 992591"/>
                  <a:gd name="connsiteX73" fmla="*/ 351580 w 789730"/>
                  <a:gd name="connsiteY73" fmla="*/ 775422 h 992591"/>
                  <a:gd name="connsiteX74" fmla="*/ 390633 w 789730"/>
                  <a:gd name="connsiteY74" fmla="*/ 794472 h 992591"/>
                  <a:gd name="connsiteX75" fmla="*/ 390633 w 789730"/>
                  <a:gd name="connsiteY75" fmla="*/ 794472 h 992591"/>
                  <a:gd name="connsiteX76" fmla="*/ 430638 w 789730"/>
                  <a:gd name="connsiteY76" fmla="*/ 773517 h 992591"/>
                  <a:gd name="connsiteX77" fmla="*/ 567798 w 789730"/>
                  <a:gd name="connsiteY77" fmla="*/ 758277 h 992591"/>
                  <a:gd name="connsiteX78" fmla="*/ 569703 w 789730"/>
                  <a:gd name="connsiteY78" fmla="*/ 758277 h 992591"/>
                  <a:gd name="connsiteX79" fmla="*/ 605898 w 789730"/>
                  <a:gd name="connsiteY79" fmla="*/ 725892 h 992591"/>
                  <a:gd name="connsiteX80" fmla="*/ 600183 w 789730"/>
                  <a:gd name="connsiteY80" fmla="*/ 678267 h 992591"/>
                  <a:gd name="connsiteX81" fmla="*/ 575418 w 789730"/>
                  <a:gd name="connsiteY81" fmla="*/ 651597 h 992591"/>
                  <a:gd name="connsiteX82" fmla="*/ 721150 w 789730"/>
                  <a:gd name="connsiteY82" fmla="*/ 739227 h 992591"/>
                  <a:gd name="connsiteX83" fmla="*/ 756393 w 789730"/>
                  <a:gd name="connsiteY83" fmla="*/ 954492 h 9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89730" h="992591">
                    <a:moveTo>
                      <a:pt x="749725" y="723034"/>
                    </a:moveTo>
                    <a:cubicBezTo>
                      <a:pt x="707815" y="648739"/>
                      <a:pt x="584943" y="616354"/>
                      <a:pt x="527793" y="604924"/>
                    </a:cubicBezTo>
                    <a:cubicBezTo>
                      <a:pt x="526840" y="603972"/>
                      <a:pt x="526840" y="603972"/>
                      <a:pt x="525888" y="603972"/>
                    </a:cubicBezTo>
                    <a:lnTo>
                      <a:pt x="524935" y="604924"/>
                    </a:lnTo>
                    <a:cubicBezTo>
                      <a:pt x="518268" y="603972"/>
                      <a:pt x="513505" y="603019"/>
                      <a:pt x="508743" y="602067"/>
                    </a:cubicBezTo>
                    <a:lnTo>
                      <a:pt x="507790" y="566824"/>
                    </a:lnTo>
                    <a:cubicBezTo>
                      <a:pt x="509695" y="564919"/>
                      <a:pt x="512553" y="563014"/>
                      <a:pt x="514458" y="561109"/>
                    </a:cubicBezTo>
                    <a:cubicBezTo>
                      <a:pt x="559225" y="520152"/>
                      <a:pt x="573513" y="456334"/>
                      <a:pt x="578275" y="402994"/>
                    </a:cubicBezTo>
                    <a:cubicBezTo>
                      <a:pt x="620185" y="371562"/>
                      <a:pt x="645903" y="325842"/>
                      <a:pt x="651618" y="271549"/>
                    </a:cubicBezTo>
                    <a:cubicBezTo>
                      <a:pt x="659238" y="207732"/>
                      <a:pt x="637330" y="132484"/>
                      <a:pt x="599230" y="89622"/>
                    </a:cubicBezTo>
                    <a:cubicBezTo>
                      <a:pt x="535413" y="18184"/>
                      <a:pt x="460165" y="1039"/>
                      <a:pt x="408730" y="87"/>
                    </a:cubicBezTo>
                    <a:cubicBezTo>
                      <a:pt x="332530" y="-1818"/>
                      <a:pt x="255378" y="27709"/>
                      <a:pt x="204895" y="77239"/>
                    </a:cubicBezTo>
                    <a:cubicBezTo>
                      <a:pt x="153460" y="128674"/>
                      <a:pt x="128695" y="197254"/>
                      <a:pt x="137268" y="270597"/>
                    </a:cubicBezTo>
                    <a:cubicBezTo>
                      <a:pt x="144888" y="334414"/>
                      <a:pt x="174415" y="385849"/>
                      <a:pt x="201085" y="405852"/>
                    </a:cubicBezTo>
                    <a:cubicBezTo>
                      <a:pt x="203943" y="464907"/>
                      <a:pt x="218230" y="531582"/>
                      <a:pt x="271570" y="570634"/>
                    </a:cubicBezTo>
                    <a:lnTo>
                      <a:pt x="271570" y="603019"/>
                    </a:lnTo>
                    <a:cubicBezTo>
                      <a:pt x="225850" y="610639"/>
                      <a:pt x="85833" y="641119"/>
                      <a:pt x="39160" y="723034"/>
                    </a:cubicBezTo>
                    <a:cubicBezTo>
                      <a:pt x="3918" y="784947"/>
                      <a:pt x="-845" y="817332"/>
                      <a:pt x="108" y="976399"/>
                    </a:cubicBezTo>
                    <a:lnTo>
                      <a:pt x="108" y="992592"/>
                    </a:lnTo>
                    <a:lnTo>
                      <a:pt x="789730" y="992592"/>
                    </a:lnTo>
                    <a:lnTo>
                      <a:pt x="789730" y="954492"/>
                    </a:lnTo>
                    <a:cubicBezTo>
                      <a:pt x="789730" y="815427"/>
                      <a:pt x="789730" y="793519"/>
                      <a:pt x="749725" y="723034"/>
                    </a:cubicBezTo>
                    <a:close/>
                    <a:moveTo>
                      <a:pt x="573513" y="697317"/>
                    </a:moveTo>
                    <a:cubicBezTo>
                      <a:pt x="577323" y="702079"/>
                      <a:pt x="578275" y="708747"/>
                      <a:pt x="575418" y="714462"/>
                    </a:cubicBezTo>
                    <a:cubicBezTo>
                      <a:pt x="573513" y="720177"/>
                      <a:pt x="568750" y="723987"/>
                      <a:pt x="563035" y="725892"/>
                    </a:cubicBezTo>
                    <a:lnTo>
                      <a:pt x="450640" y="738274"/>
                    </a:lnTo>
                    <a:lnTo>
                      <a:pt x="505885" y="634452"/>
                    </a:lnTo>
                    <a:cubicBezTo>
                      <a:pt x="507790" y="634452"/>
                      <a:pt x="509695" y="635404"/>
                      <a:pt x="511600" y="635404"/>
                    </a:cubicBezTo>
                    <a:cubicBezTo>
                      <a:pt x="530650" y="652549"/>
                      <a:pt x="566845" y="688744"/>
                      <a:pt x="573513" y="697317"/>
                    </a:cubicBezTo>
                    <a:close/>
                    <a:moveTo>
                      <a:pt x="170605" y="266787"/>
                    </a:moveTo>
                    <a:cubicBezTo>
                      <a:pt x="165843" y="222019"/>
                      <a:pt x="171558" y="157249"/>
                      <a:pt x="228708" y="101052"/>
                    </a:cubicBezTo>
                    <a:cubicBezTo>
                      <a:pt x="272523" y="57237"/>
                      <a:pt x="341103" y="31519"/>
                      <a:pt x="407778" y="33424"/>
                    </a:cubicBezTo>
                    <a:cubicBezTo>
                      <a:pt x="453498" y="34377"/>
                      <a:pt x="519220" y="49617"/>
                      <a:pt x="574465" y="111529"/>
                    </a:cubicBezTo>
                    <a:cubicBezTo>
                      <a:pt x="602088" y="142009"/>
                      <a:pt x="625900" y="204874"/>
                      <a:pt x="619233" y="266787"/>
                    </a:cubicBezTo>
                    <a:cubicBezTo>
                      <a:pt x="616375" y="292504"/>
                      <a:pt x="606850" y="325842"/>
                      <a:pt x="581133" y="355369"/>
                    </a:cubicBezTo>
                    <a:lnTo>
                      <a:pt x="580180" y="223924"/>
                    </a:lnTo>
                    <a:lnTo>
                      <a:pt x="558273" y="230592"/>
                    </a:lnTo>
                    <a:cubicBezTo>
                      <a:pt x="415398" y="275359"/>
                      <a:pt x="223945" y="233449"/>
                      <a:pt x="222040" y="233449"/>
                    </a:cubicBezTo>
                    <a:lnTo>
                      <a:pt x="202038" y="229639"/>
                    </a:lnTo>
                    <a:lnTo>
                      <a:pt x="201085" y="355369"/>
                    </a:lnTo>
                    <a:cubicBezTo>
                      <a:pt x="187750" y="335367"/>
                      <a:pt x="174415" y="303934"/>
                      <a:pt x="170605" y="266787"/>
                    </a:cubicBezTo>
                    <a:close/>
                    <a:moveTo>
                      <a:pt x="233470" y="384897"/>
                    </a:moveTo>
                    <a:lnTo>
                      <a:pt x="234423" y="270597"/>
                    </a:lnTo>
                    <a:cubicBezTo>
                      <a:pt x="285858" y="280122"/>
                      <a:pt x="425875" y="300124"/>
                      <a:pt x="546843" y="269644"/>
                    </a:cubicBezTo>
                    <a:lnTo>
                      <a:pt x="547795" y="367752"/>
                    </a:lnTo>
                    <a:cubicBezTo>
                      <a:pt x="544938" y="451572"/>
                      <a:pt x="526840" y="504912"/>
                      <a:pt x="492550" y="537297"/>
                    </a:cubicBezTo>
                    <a:cubicBezTo>
                      <a:pt x="465880" y="562062"/>
                      <a:pt x="428733" y="573492"/>
                      <a:pt x="380155" y="571587"/>
                    </a:cubicBezTo>
                    <a:cubicBezTo>
                      <a:pt x="278238" y="566824"/>
                      <a:pt x="236328" y="512532"/>
                      <a:pt x="233470" y="384897"/>
                    </a:cubicBezTo>
                    <a:close/>
                    <a:moveTo>
                      <a:pt x="378250" y="603972"/>
                    </a:moveTo>
                    <a:cubicBezTo>
                      <a:pt x="382060" y="603972"/>
                      <a:pt x="385870" y="603972"/>
                      <a:pt x="389680" y="603972"/>
                    </a:cubicBezTo>
                    <a:cubicBezTo>
                      <a:pt x="422065" y="603972"/>
                      <a:pt x="450640" y="598257"/>
                      <a:pt x="474453" y="586827"/>
                    </a:cubicBezTo>
                    <a:lnTo>
                      <a:pt x="475405" y="620164"/>
                    </a:lnTo>
                    <a:lnTo>
                      <a:pt x="405873" y="750657"/>
                    </a:lnTo>
                    <a:cubicBezTo>
                      <a:pt x="402063" y="757324"/>
                      <a:pt x="396348" y="761134"/>
                      <a:pt x="389680" y="761134"/>
                    </a:cubicBezTo>
                    <a:lnTo>
                      <a:pt x="389680" y="761134"/>
                    </a:lnTo>
                    <a:cubicBezTo>
                      <a:pt x="383013" y="761134"/>
                      <a:pt x="377298" y="757324"/>
                      <a:pt x="373488" y="750657"/>
                    </a:cubicBezTo>
                    <a:lnTo>
                      <a:pt x="303955" y="620164"/>
                    </a:lnTo>
                    <a:lnTo>
                      <a:pt x="303955" y="588732"/>
                    </a:lnTo>
                    <a:cubicBezTo>
                      <a:pt x="324910" y="597304"/>
                      <a:pt x="349675" y="603019"/>
                      <a:pt x="378250" y="603972"/>
                    </a:cubicBezTo>
                    <a:close/>
                    <a:moveTo>
                      <a:pt x="278238" y="641119"/>
                    </a:moveTo>
                    <a:lnTo>
                      <a:pt x="331578" y="740179"/>
                    </a:lnTo>
                    <a:lnTo>
                      <a:pt x="229660" y="726844"/>
                    </a:lnTo>
                    <a:cubicBezTo>
                      <a:pt x="223945" y="724939"/>
                      <a:pt x="219183" y="721129"/>
                      <a:pt x="217278" y="715414"/>
                    </a:cubicBezTo>
                    <a:cubicBezTo>
                      <a:pt x="215373" y="709699"/>
                      <a:pt x="216325" y="703032"/>
                      <a:pt x="219183" y="698269"/>
                    </a:cubicBezTo>
                    <a:cubicBezTo>
                      <a:pt x="223945" y="688744"/>
                      <a:pt x="259188" y="656359"/>
                      <a:pt x="278238" y="641119"/>
                    </a:cubicBezTo>
                    <a:close/>
                    <a:moveTo>
                      <a:pt x="756393" y="954492"/>
                    </a:moveTo>
                    <a:lnTo>
                      <a:pt x="756393" y="959254"/>
                    </a:lnTo>
                    <a:lnTo>
                      <a:pt x="32493" y="959254"/>
                    </a:lnTo>
                    <a:cubicBezTo>
                      <a:pt x="32493" y="815427"/>
                      <a:pt x="39160" y="789709"/>
                      <a:pt x="67735" y="739227"/>
                    </a:cubicBezTo>
                    <a:cubicBezTo>
                      <a:pt x="93453" y="693507"/>
                      <a:pt x="162033" y="664932"/>
                      <a:pt x="219183" y="648739"/>
                    </a:cubicBezTo>
                    <a:cubicBezTo>
                      <a:pt x="206800" y="660169"/>
                      <a:pt x="195370" y="671599"/>
                      <a:pt x="191560" y="678267"/>
                    </a:cubicBezTo>
                    <a:cubicBezTo>
                      <a:pt x="182035" y="692554"/>
                      <a:pt x="179178" y="709699"/>
                      <a:pt x="184893" y="725892"/>
                    </a:cubicBezTo>
                    <a:cubicBezTo>
                      <a:pt x="190608" y="742084"/>
                      <a:pt x="204895" y="754467"/>
                      <a:pt x="221088" y="758277"/>
                    </a:cubicBezTo>
                    <a:lnTo>
                      <a:pt x="351580" y="775422"/>
                    </a:lnTo>
                    <a:cubicBezTo>
                      <a:pt x="361105" y="787804"/>
                      <a:pt x="375393" y="794472"/>
                      <a:pt x="390633" y="794472"/>
                    </a:cubicBezTo>
                    <a:cubicBezTo>
                      <a:pt x="390633" y="794472"/>
                      <a:pt x="390633" y="794472"/>
                      <a:pt x="390633" y="794472"/>
                    </a:cubicBezTo>
                    <a:cubicBezTo>
                      <a:pt x="406825" y="794472"/>
                      <a:pt x="421113" y="786852"/>
                      <a:pt x="430638" y="773517"/>
                    </a:cubicBezTo>
                    <a:lnTo>
                      <a:pt x="567798" y="758277"/>
                    </a:lnTo>
                    <a:lnTo>
                      <a:pt x="569703" y="758277"/>
                    </a:lnTo>
                    <a:cubicBezTo>
                      <a:pt x="586848" y="753514"/>
                      <a:pt x="600183" y="742084"/>
                      <a:pt x="605898" y="725892"/>
                    </a:cubicBezTo>
                    <a:cubicBezTo>
                      <a:pt x="611613" y="709699"/>
                      <a:pt x="609708" y="692554"/>
                      <a:pt x="600183" y="678267"/>
                    </a:cubicBezTo>
                    <a:cubicBezTo>
                      <a:pt x="596373" y="672552"/>
                      <a:pt x="586848" y="662074"/>
                      <a:pt x="575418" y="651597"/>
                    </a:cubicBezTo>
                    <a:cubicBezTo>
                      <a:pt x="634473" y="667789"/>
                      <a:pt x="697338" y="696364"/>
                      <a:pt x="721150" y="739227"/>
                    </a:cubicBezTo>
                    <a:cubicBezTo>
                      <a:pt x="756393" y="802092"/>
                      <a:pt x="756393" y="816379"/>
                      <a:pt x="756393" y="954492"/>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94" name="Freeform 393">
                <a:extLst>
                  <a:ext uri="{FF2B5EF4-FFF2-40B4-BE49-F238E27FC236}">
                    <a16:creationId xmlns:a16="http://schemas.microsoft.com/office/drawing/2014/main" id="{9F6C9B58-E32E-DF4A-AD84-A94A27C92B25}"/>
                  </a:ext>
                </a:extLst>
              </p:cNvPr>
              <p:cNvSpPr/>
              <p:nvPr/>
            </p:nvSpPr>
            <p:spPr>
              <a:xfrm>
                <a:off x="8304881" y="3956183"/>
                <a:ext cx="33337" cy="70485"/>
              </a:xfrm>
              <a:custGeom>
                <a:avLst/>
                <a:gdLst>
                  <a:gd name="connsiteX0" fmla="*/ 0 w 33337"/>
                  <a:gd name="connsiteY0" fmla="*/ 0 h 70485"/>
                  <a:gd name="connsiteX1" fmla="*/ 33337 w 33337"/>
                  <a:gd name="connsiteY1" fmla="*/ 0 h 70485"/>
                  <a:gd name="connsiteX2" fmla="*/ 33337 w 33337"/>
                  <a:gd name="connsiteY2" fmla="*/ 70485 h 70485"/>
                  <a:gd name="connsiteX3" fmla="*/ 0 w 33337"/>
                  <a:gd name="connsiteY3" fmla="*/ 70485 h 70485"/>
                </a:gdLst>
                <a:ahLst/>
                <a:cxnLst>
                  <a:cxn ang="0">
                    <a:pos x="connsiteX0" y="connsiteY0"/>
                  </a:cxn>
                  <a:cxn ang="0">
                    <a:pos x="connsiteX1" y="connsiteY1"/>
                  </a:cxn>
                  <a:cxn ang="0">
                    <a:pos x="connsiteX2" y="connsiteY2"/>
                  </a:cxn>
                  <a:cxn ang="0">
                    <a:pos x="connsiteX3" y="connsiteY3"/>
                  </a:cxn>
                </a:cxnLst>
                <a:rect l="l" t="t" r="r" b="b"/>
                <a:pathLst>
                  <a:path w="33337" h="70485">
                    <a:moveTo>
                      <a:pt x="0" y="0"/>
                    </a:moveTo>
                    <a:lnTo>
                      <a:pt x="33337" y="0"/>
                    </a:lnTo>
                    <a:lnTo>
                      <a:pt x="33337" y="70485"/>
                    </a:lnTo>
                    <a:lnTo>
                      <a:pt x="0" y="7048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95" name="Freeform 394">
                <a:extLst>
                  <a:ext uri="{FF2B5EF4-FFF2-40B4-BE49-F238E27FC236}">
                    <a16:creationId xmlns:a16="http://schemas.microsoft.com/office/drawing/2014/main" id="{F69862D9-3C25-974C-8E03-52DF14F22AD7}"/>
                  </a:ext>
                </a:extLst>
              </p:cNvPr>
              <p:cNvSpPr/>
              <p:nvPr/>
            </p:nvSpPr>
            <p:spPr>
              <a:xfrm>
                <a:off x="8735411" y="3956183"/>
                <a:ext cx="33337" cy="70485"/>
              </a:xfrm>
              <a:custGeom>
                <a:avLst/>
                <a:gdLst>
                  <a:gd name="connsiteX0" fmla="*/ 0 w 33337"/>
                  <a:gd name="connsiteY0" fmla="*/ 0 h 70485"/>
                  <a:gd name="connsiteX1" fmla="*/ 33338 w 33337"/>
                  <a:gd name="connsiteY1" fmla="*/ 0 h 70485"/>
                  <a:gd name="connsiteX2" fmla="*/ 33338 w 33337"/>
                  <a:gd name="connsiteY2" fmla="*/ 70485 h 70485"/>
                  <a:gd name="connsiteX3" fmla="*/ 0 w 33337"/>
                  <a:gd name="connsiteY3" fmla="*/ 70485 h 70485"/>
                </a:gdLst>
                <a:ahLst/>
                <a:cxnLst>
                  <a:cxn ang="0">
                    <a:pos x="connsiteX0" y="connsiteY0"/>
                  </a:cxn>
                  <a:cxn ang="0">
                    <a:pos x="connsiteX1" y="connsiteY1"/>
                  </a:cxn>
                  <a:cxn ang="0">
                    <a:pos x="connsiteX2" y="connsiteY2"/>
                  </a:cxn>
                  <a:cxn ang="0">
                    <a:pos x="connsiteX3" y="connsiteY3"/>
                  </a:cxn>
                </a:cxnLst>
                <a:rect l="l" t="t" r="r" b="b"/>
                <a:pathLst>
                  <a:path w="33337" h="70485">
                    <a:moveTo>
                      <a:pt x="0" y="0"/>
                    </a:moveTo>
                    <a:lnTo>
                      <a:pt x="33338" y="0"/>
                    </a:lnTo>
                    <a:lnTo>
                      <a:pt x="33338" y="70485"/>
                    </a:lnTo>
                    <a:lnTo>
                      <a:pt x="0" y="7048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96" name="Freeform 395">
                <a:extLst>
                  <a:ext uri="{FF2B5EF4-FFF2-40B4-BE49-F238E27FC236}">
                    <a16:creationId xmlns:a16="http://schemas.microsoft.com/office/drawing/2014/main" id="{EB8AD957-8391-A94C-AD22-F4A78B3B3EC9}"/>
                  </a:ext>
                </a:extLst>
              </p:cNvPr>
              <p:cNvSpPr/>
              <p:nvPr/>
            </p:nvSpPr>
            <p:spPr>
              <a:xfrm>
                <a:off x="8431563" y="3399923"/>
                <a:ext cx="85725" cy="85725"/>
              </a:xfrm>
              <a:custGeom>
                <a:avLst/>
                <a:gdLst>
                  <a:gd name="connsiteX0" fmla="*/ 42863 w 85725"/>
                  <a:gd name="connsiteY0" fmla="*/ 85725 h 85725"/>
                  <a:gd name="connsiteX1" fmla="*/ 85725 w 85725"/>
                  <a:gd name="connsiteY1" fmla="*/ 42863 h 85725"/>
                  <a:gd name="connsiteX2" fmla="*/ 42863 w 85725"/>
                  <a:gd name="connsiteY2" fmla="*/ 0 h 85725"/>
                  <a:gd name="connsiteX3" fmla="*/ 0 w 85725"/>
                  <a:gd name="connsiteY3" fmla="*/ 42863 h 85725"/>
                  <a:gd name="connsiteX4" fmla="*/ 42863 w 85725"/>
                  <a:gd name="connsiteY4" fmla="*/ 85725 h 85725"/>
                  <a:gd name="connsiteX5" fmla="*/ 42863 w 85725"/>
                  <a:gd name="connsiteY5" fmla="*/ 34290 h 85725"/>
                  <a:gd name="connsiteX6" fmla="*/ 52388 w 85725"/>
                  <a:gd name="connsiteY6" fmla="*/ 43815 h 85725"/>
                  <a:gd name="connsiteX7" fmla="*/ 42863 w 85725"/>
                  <a:gd name="connsiteY7" fmla="*/ 53340 h 85725"/>
                  <a:gd name="connsiteX8" fmla="*/ 33338 w 85725"/>
                  <a:gd name="connsiteY8" fmla="*/ 43815 h 85725"/>
                  <a:gd name="connsiteX9" fmla="*/ 42863 w 85725"/>
                  <a:gd name="connsiteY9" fmla="*/ 3429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85725">
                    <a:moveTo>
                      <a:pt x="42863" y="85725"/>
                    </a:moveTo>
                    <a:cubicBezTo>
                      <a:pt x="66675" y="85725"/>
                      <a:pt x="85725" y="66675"/>
                      <a:pt x="85725" y="42863"/>
                    </a:cubicBezTo>
                    <a:cubicBezTo>
                      <a:pt x="85725" y="19050"/>
                      <a:pt x="66675" y="0"/>
                      <a:pt x="42863" y="0"/>
                    </a:cubicBezTo>
                    <a:cubicBezTo>
                      <a:pt x="19050" y="0"/>
                      <a:pt x="0" y="19050"/>
                      <a:pt x="0" y="42863"/>
                    </a:cubicBezTo>
                    <a:cubicBezTo>
                      <a:pt x="0" y="66675"/>
                      <a:pt x="19050" y="85725"/>
                      <a:pt x="42863" y="85725"/>
                    </a:cubicBezTo>
                    <a:close/>
                    <a:moveTo>
                      <a:pt x="42863" y="34290"/>
                    </a:moveTo>
                    <a:cubicBezTo>
                      <a:pt x="47625" y="34290"/>
                      <a:pt x="52388" y="38100"/>
                      <a:pt x="52388" y="43815"/>
                    </a:cubicBezTo>
                    <a:cubicBezTo>
                      <a:pt x="52388" y="48578"/>
                      <a:pt x="48578" y="53340"/>
                      <a:pt x="42863" y="53340"/>
                    </a:cubicBezTo>
                    <a:cubicBezTo>
                      <a:pt x="37148" y="53340"/>
                      <a:pt x="33338" y="49530"/>
                      <a:pt x="33338" y="43815"/>
                    </a:cubicBezTo>
                    <a:cubicBezTo>
                      <a:pt x="33338" y="38100"/>
                      <a:pt x="38100" y="34290"/>
                      <a:pt x="42863" y="3429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97" name="Freeform 396">
                <a:extLst>
                  <a:ext uri="{FF2B5EF4-FFF2-40B4-BE49-F238E27FC236}">
                    <a16:creationId xmlns:a16="http://schemas.microsoft.com/office/drawing/2014/main" id="{6F8CA7BD-9230-D747-B92B-6C1D48A61ECE}"/>
                  </a:ext>
                </a:extLst>
              </p:cNvPr>
              <p:cNvSpPr/>
              <p:nvPr/>
            </p:nvSpPr>
            <p:spPr>
              <a:xfrm>
                <a:off x="8555388" y="3399923"/>
                <a:ext cx="85725" cy="85725"/>
              </a:xfrm>
              <a:custGeom>
                <a:avLst/>
                <a:gdLst>
                  <a:gd name="connsiteX0" fmla="*/ 42863 w 85725"/>
                  <a:gd name="connsiteY0" fmla="*/ 85725 h 85725"/>
                  <a:gd name="connsiteX1" fmla="*/ 85725 w 85725"/>
                  <a:gd name="connsiteY1" fmla="*/ 42863 h 85725"/>
                  <a:gd name="connsiteX2" fmla="*/ 42863 w 85725"/>
                  <a:gd name="connsiteY2" fmla="*/ 0 h 85725"/>
                  <a:gd name="connsiteX3" fmla="*/ 0 w 85725"/>
                  <a:gd name="connsiteY3" fmla="*/ 42863 h 85725"/>
                  <a:gd name="connsiteX4" fmla="*/ 42863 w 85725"/>
                  <a:gd name="connsiteY4" fmla="*/ 85725 h 85725"/>
                  <a:gd name="connsiteX5" fmla="*/ 42863 w 85725"/>
                  <a:gd name="connsiteY5" fmla="*/ 34290 h 85725"/>
                  <a:gd name="connsiteX6" fmla="*/ 52388 w 85725"/>
                  <a:gd name="connsiteY6" fmla="*/ 43815 h 85725"/>
                  <a:gd name="connsiteX7" fmla="*/ 42863 w 85725"/>
                  <a:gd name="connsiteY7" fmla="*/ 53340 h 85725"/>
                  <a:gd name="connsiteX8" fmla="*/ 33338 w 85725"/>
                  <a:gd name="connsiteY8" fmla="*/ 43815 h 85725"/>
                  <a:gd name="connsiteX9" fmla="*/ 42863 w 85725"/>
                  <a:gd name="connsiteY9" fmla="*/ 3429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85725">
                    <a:moveTo>
                      <a:pt x="42863" y="85725"/>
                    </a:moveTo>
                    <a:cubicBezTo>
                      <a:pt x="66675" y="85725"/>
                      <a:pt x="85725" y="66675"/>
                      <a:pt x="85725" y="42863"/>
                    </a:cubicBezTo>
                    <a:cubicBezTo>
                      <a:pt x="85725" y="19050"/>
                      <a:pt x="66675" y="0"/>
                      <a:pt x="42863" y="0"/>
                    </a:cubicBezTo>
                    <a:cubicBezTo>
                      <a:pt x="19050" y="0"/>
                      <a:pt x="0" y="19050"/>
                      <a:pt x="0" y="42863"/>
                    </a:cubicBezTo>
                    <a:cubicBezTo>
                      <a:pt x="0" y="66675"/>
                      <a:pt x="19050" y="85725"/>
                      <a:pt x="42863" y="85725"/>
                    </a:cubicBezTo>
                    <a:close/>
                    <a:moveTo>
                      <a:pt x="42863" y="34290"/>
                    </a:moveTo>
                    <a:cubicBezTo>
                      <a:pt x="47625" y="34290"/>
                      <a:pt x="52388" y="38100"/>
                      <a:pt x="52388" y="43815"/>
                    </a:cubicBezTo>
                    <a:cubicBezTo>
                      <a:pt x="52388" y="48578"/>
                      <a:pt x="48578" y="53340"/>
                      <a:pt x="42863" y="53340"/>
                    </a:cubicBezTo>
                    <a:cubicBezTo>
                      <a:pt x="37148" y="53340"/>
                      <a:pt x="33338" y="49530"/>
                      <a:pt x="33338" y="43815"/>
                    </a:cubicBezTo>
                    <a:cubicBezTo>
                      <a:pt x="33338" y="38100"/>
                      <a:pt x="38100" y="34290"/>
                      <a:pt x="42863" y="3429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98" name="Freeform 397">
                <a:extLst>
                  <a:ext uri="{FF2B5EF4-FFF2-40B4-BE49-F238E27FC236}">
                    <a16:creationId xmlns:a16="http://schemas.microsoft.com/office/drawing/2014/main" id="{A79DE520-600C-7242-BB37-A7B26C48706D}"/>
                  </a:ext>
                </a:extLst>
              </p:cNvPr>
              <p:cNvSpPr/>
              <p:nvPr/>
            </p:nvSpPr>
            <p:spPr>
              <a:xfrm>
                <a:off x="8522051" y="3896176"/>
                <a:ext cx="33337" cy="130492"/>
              </a:xfrm>
              <a:custGeom>
                <a:avLst/>
                <a:gdLst>
                  <a:gd name="connsiteX0" fmla="*/ 0 w 33337"/>
                  <a:gd name="connsiteY0" fmla="*/ 0 h 130492"/>
                  <a:gd name="connsiteX1" fmla="*/ 33337 w 33337"/>
                  <a:gd name="connsiteY1" fmla="*/ 0 h 130492"/>
                  <a:gd name="connsiteX2" fmla="*/ 33337 w 33337"/>
                  <a:gd name="connsiteY2" fmla="*/ 130492 h 130492"/>
                  <a:gd name="connsiteX3" fmla="*/ 0 w 33337"/>
                  <a:gd name="connsiteY3" fmla="*/ 130492 h 130492"/>
                </a:gdLst>
                <a:ahLst/>
                <a:cxnLst>
                  <a:cxn ang="0">
                    <a:pos x="connsiteX0" y="connsiteY0"/>
                  </a:cxn>
                  <a:cxn ang="0">
                    <a:pos x="connsiteX1" y="connsiteY1"/>
                  </a:cxn>
                  <a:cxn ang="0">
                    <a:pos x="connsiteX2" y="connsiteY2"/>
                  </a:cxn>
                  <a:cxn ang="0">
                    <a:pos x="connsiteX3" y="connsiteY3"/>
                  </a:cxn>
                </a:cxnLst>
                <a:rect l="l" t="t" r="r" b="b"/>
                <a:pathLst>
                  <a:path w="33337" h="130492">
                    <a:moveTo>
                      <a:pt x="0" y="0"/>
                    </a:moveTo>
                    <a:lnTo>
                      <a:pt x="33337" y="0"/>
                    </a:lnTo>
                    <a:lnTo>
                      <a:pt x="33337" y="130492"/>
                    </a:lnTo>
                    <a:lnTo>
                      <a:pt x="0" y="130492"/>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371" name="Graphic 293">
              <a:extLst>
                <a:ext uri="{FF2B5EF4-FFF2-40B4-BE49-F238E27FC236}">
                  <a16:creationId xmlns:a16="http://schemas.microsoft.com/office/drawing/2014/main" id="{9209D22C-3607-DC4D-AB19-8EC2ECF1597E}"/>
                </a:ext>
              </a:extLst>
            </p:cNvPr>
            <p:cNvGrpSpPr/>
            <p:nvPr/>
          </p:nvGrpSpPr>
          <p:grpSpPr>
            <a:xfrm>
              <a:off x="9535261" y="3955700"/>
              <a:ext cx="743200" cy="529952"/>
              <a:chOff x="8288059" y="4236365"/>
              <a:chExt cx="1005840" cy="717232"/>
            </a:xfrm>
            <a:gradFill>
              <a:gsLst>
                <a:gs pos="3000">
                  <a:schemeClr val="accent4">
                    <a:lumMod val="75000"/>
                  </a:schemeClr>
                </a:gs>
                <a:gs pos="93000">
                  <a:schemeClr val="accent4">
                    <a:lumMod val="20000"/>
                    <a:lumOff val="80000"/>
                  </a:schemeClr>
                </a:gs>
              </a:gsLst>
              <a:lin ang="16200000" scaled="1"/>
            </a:gradFill>
          </p:grpSpPr>
          <p:sp>
            <p:nvSpPr>
              <p:cNvPr id="372" name="Freeform 371">
                <a:extLst>
                  <a:ext uri="{FF2B5EF4-FFF2-40B4-BE49-F238E27FC236}">
                    <a16:creationId xmlns:a16="http://schemas.microsoft.com/office/drawing/2014/main" id="{BED40C37-7C1F-6943-943A-6189129EACAC}"/>
                  </a:ext>
                </a:extLst>
              </p:cNvPr>
              <p:cNvSpPr/>
              <p:nvPr/>
            </p:nvSpPr>
            <p:spPr>
              <a:xfrm>
                <a:off x="8288059" y="4236365"/>
                <a:ext cx="1005840" cy="717232"/>
              </a:xfrm>
              <a:custGeom>
                <a:avLst/>
                <a:gdLst>
                  <a:gd name="connsiteX0" fmla="*/ 987743 w 1005840"/>
                  <a:gd name="connsiteY0" fmla="*/ 494347 h 717232"/>
                  <a:gd name="connsiteX1" fmla="*/ 987743 w 1005840"/>
                  <a:gd name="connsiteY1" fmla="*/ 494347 h 717232"/>
                  <a:gd name="connsiteX2" fmla="*/ 876300 w 1005840"/>
                  <a:gd name="connsiteY2" fmla="*/ 432435 h 717232"/>
                  <a:gd name="connsiteX3" fmla="*/ 876300 w 1005840"/>
                  <a:gd name="connsiteY3" fmla="*/ 120967 h 717232"/>
                  <a:gd name="connsiteX4" fmla="*/ 859155 w 1005840"/>
                  <a:gd name="connsiteY4" fmla="*/ 103823 h 717232"/>
                  <a:gd name="connsiteX5" fmla="*/ 788670 w 1005840"/>
                  <a:gd name="connsiteY5" fmla="*/ 103823 h 717232"/>
                  <a:gd name="connsiteX6" fmla="*/ 771525 w 1005840"/>
                  <a:gd name="connsiteY6" fmla="*/ 120967 h 717232"/>
                  <a:gd name="connsiteX7" fmla="*/ 771525 w 1005840"/>
                  <a:gd name="connsiteY7" fmla="*/ 180975 h 717232"/>
                  <a:gd name="connsiteX8" fmla="*/ 746760 w 1005840"/>
                  <a:gd name="connsiteY8" fmla="*/ 180975 h 717232"/>
                  <a:gd name="connsiteX9" fmla="*/ 746760 w 1005840"/>
                  <a:gd name="connsiteY9" fmla="*/ 120967 h 717232"/>
                  <a:gd name="connsiteX10" fmla="*/ 729615 w 1005840"/>
                  <a:gd name="connsiteY10" fmla="*/ 103823 h 717232"/>
                  <a:gd name="connsiteX11" fmla="*/ 721043 w 1005840"/>
                  <a:gd name="connsiteY11" fmla="*/ 103823 h 717232"/>
                  <a:gd name="connsiteX12" fmla="*/ 721043 w 1005840"/>
                  <a:gd name="connsiteY12" fmla="*/ 17145 h 717232"/>
                  <a:gd name="connsiteX13" fmla="*/ 703898 w 1005840"/>
                  <a:gd name="connsiteY13" fmla="*/ 0 h 717232"/>
                  <a:gd name="connsiteX14" fmla="*/ 645795 w 1005840"/>
                  <a:gd name="connsiteY14" fmla="*/ 0 h 717232"/>
                  <a:gd name="connsiteX15" fmla="*/ 628650 w 1005840"/>
                  <a:gd name="connsiteY15" fmla="*/ 17145 h 717232"/>
                  <a:gd name="connsiteX16" fmla="*/ 628650 w 1005840"/>
                  <a:gd name="connsiteY16" fmla="*/ 58102 h 717232"/>
                  <a:gd name="connsiteX17" fmla="*/ 610553 w 1005840"/>
                  <a:gd name="connsiteY17" fmla="*/ 58102 h 717232"/>
                  <a:gd name="connsiteX18" fmla="*/ 610553 w 1005840"/>
                  <a:gd name="connsiteY18" fmla="*/ 17145 h 717232"/>
                  <a:gd name="connsiteX19" fmla="*/ 593408 w 1005840"/>
                  <a:gd name="connsiteY19" fmla="*/ 0 h 717232"/>
                  <a:gd name="connsiteX20" fmla="*/ 535305 w 1005840"/>
                  <a:gd name="connsiteY20" fmla="*/ 0 h 717232"/>
                  <a:gd name="connsiteX21" fmla="*/ 518160 w 1005840"/>
                  <a:gd name="connsiteY21" fmla="*/ 17145 h 717232"/>
                  <a:gd name="connsiteX22" fmla="*/ 518160 w 1005840"/>
                  <a:gd name="connsiteY22" fmla="*/ 58102 h 717232"/>
                  <a:gd name="connsiteX23" fmla="*/ 493395 w 1005840"/>
                  <a:gd name="connsiteY23" fmla="*/ 58102 h 717232"/>
                  <a:gd name="connsiteX24" fmla="*/ 493395 w 1005840"/>
                  <a:gd name="connsiteY24" fmla="*/ 17145 h 717232"/>
                  <a:gd name="connsiteX25" fmla="*/ 476250 w 1005840"/>
                  <a:gd name="connsiteY25" fmla="*/ 0 h 717232"/>
                  <a:gd name="connsiteX26" fmla="*/ 424815 w 1005840"/>
                  <a:gd name="connsiteY26" fmla="*/ 0 h 717232"/>
                  <a:gd name="connsiteX27" fmla="*/ 407670 w 1005840"/>
                  <a:gd name="connsiteY27" fmla="*/ 17145 h 717232"/>
                  <a:gd name="connsiteX28" fmla="*/ 407670 w 1005840"/>
                  <a:gd name="connsiteY28" fmla="*/ 58102 h 717232"/>
                  <a:gd name="connsiteX29" fmla="*/ 389573 w 1005840"/>
                  <a:gd name="connsiteY29" fmla="*/ 58102 h 717232"/>
                  <a:gd name="connsiteX30" fmla="*/ 389573 w 1005840"/>
                  <a:gd name="connsiteY30" fmla="*/ 17145 h 717232"/>
                  <a:gd name="connsiteX31" fmla="*/ 372428 w 1005840"/>
                  <a:gd name="connsiteY31" fmla="*/ 0 h 717232"/>
                  <a:gd name="connsiteX32" fmla="*/ 320040 w 1005840"/>
                  <a:gd name="connsiteY32" fmla="*/ 0 h 717232"/>
                  <a:gd name="connsiteX33" fmla="*/ 302895 w 1005840"/>
                  <a:gd name="connsiteY33" fmla="*/ 17145 h 717232"/>
                  <a:gd name="connsiteX34" fmla="*/ 302895 w 1005840"/>
                  <a:gd name="connsiteY34" fmla="*/ 237172 h 717232"/>
                  <a:gd name="connsiteX35" fmla="*/ 232410 w 1005840"/>
                  <a:gd name="connsiteY35" fmla="*/ 237172 h 717232"/>
                  <a:gd name="connsiteX36" fmla="*/ 198120 w 1005840"/>
                  <a:gd name="connsiteY36" fmla="*/ 151447 h 717232"/>
                  <a:gd name="connsiteX37" fmla="*/ 212408 w 1005840"/>
                  <a:gd name="connsiteY37" fmla="*/ 126682 h 717232"/>
                  <a:gd name="connsiteX38" fmla="*/ 205740 w 1005840"/>
                  <a:gd name="connsiteY38" fmla="*/ 40005 h 717232"/>
                  <a:gd name="connsiteX39" fmla="*/ 164783 w 1005840"/>
                  <a:gd name="connsiteY39" fmla="*/ 15240 h 717232"/>
                  <a:gd name="connsiteX40" fmla="*/ 147638 w 1005840"/>
                  <a:gd name="connsiteY40" fmla="*/ 18097 h 717232"/>
                  <a:gd name="connsiteX41" fmla="*/ 146685 w 1005840"/>
                  <a:gd name="connsiteY41" fmla="*/ 18097 h 717232"/>
                  <a:gd name="connsiteX42" fmla="*/ 55245 w 1005840"/>
                  <a:gd name="connsiteY42" fmla="*/ 53340 h 717232"/>
                  <a:gd name="connsiteX43" fmla="*/ 26670 w 1005840"/>
                  <a:gd name="connsiteY43" fmla="*/ 108585 h 717232"/>
                  <a:gd name="connsiteX44" fmla="*/ 27623 w 1005840"/>
                  <a:gd name="connsiteY44" fmla="*/ 111442 h 717232"/>
                  <a:gd name="connsiteX45" fmla="*/ 80963 w 1005840"/>
                  <a:gd name="connsiteY45" fmla="*/ 177165 h 717232"/>
                  <a:gd name="connsiteX46" fmla="*/ 110490 w 1005840"/>
                  <a:gd name="connsiteY46" fmla="*/ 185738 h 717232"/>
                  <a:gd name="connsiteX47" fmla="*/ 133350 w 1005840"/>
                  <a:gd name="connsiteY47" fmla="*/ 238125 h 717232"/>
                  <a:gd name="connsiteX48" fmla="*/ 129540 w 1005840"/>
                  <a:gd name="connsiteY48" fmla="*/ 238125 h 717232"/>
                  <a:gd name="connsiteX49" fmla="*/ 106680 w 1005840"/>
                  <a:gd name="connsiteY49" fmla="*/ 261938 h 717232"/>
                  <a:gd name="connsiteX50" fmla="*/ 106680 w 1005840"/>
                  <a:gd name="connsiteY50" fmla="*/ 293370 h 717232"/>
                  <a:gd name="connsiteX51" fmla="*/ 120968 w 1005840"/>
                  <a:gd name="connsiteY51" fmla="*/ 315278 h 717232"/>
                  <a:gd name="connsiteX52" fmla="*/ 122873 w 1005840"/>
                  <a:gd name="connsiteY52" fmla="*/ 347663 h 717232"/>
                  <a:gd name="connsiteX53" fmla="*/ 122873 w 1005840"/>
                  <a:gd name="connsiteY53" fmla="*/ 347663 h 717232"/>
                  <a:gd name="connsiteX54" fmla="*/ 127635 w 1005840"/>
                  <a:gd name="connsiteY54" fmla="*/ 440055 h 717232"/>
                  <a:gd name="connsiteX55" fmla="*/ 22860 w 1005840"/>
                  <a:gd name="connsiteY55" fmla="*/ 492443 h 717232"/>
                  <a:gd name="connsiteX56" fmla="*/ 22860 w 1005840"/>
                  <a:gd name="connsiteY56" fmla="*/ 492443 h 717232"/>
                  <a:gd name="connsiteX57" fmla="*/ 0 w 1005840"/>
                  <a:gd name="connsiteY57" fmla="*/ 523875 h 717232"/>
                  <a:gd name="connsiteX58" fmla="*/ 0 w 1005840"/>
                  <a:gd name="connsiteY58" fmla="*/ 683895 h 717232"/>
                  <a:gd name="connsiteX59" fmla="*/ 33338 w 1005840"/>
                  <a:gd name="connsiteY59" fmla="*/ 717233 h 717232"/>
                  <a:gd name="connsiteX60" fmla="*/ 258128 w 1005840"/>
                  <a:gd name="connsiteY60" fmla="*/ 717233 h 717232"/>
                  <a:gd name="connsiteX61" fmla="*/ 273368 w 1005840"/>
                  <a:gd name="connsiteY61" fmla="*/ 717233 h 717232"/>
                  <a:gd name="connsiteX62" fmla="*/ 972503 w 1005840"/>
                  <a:gd name="connsiteY62" fmla="*/ 717233 h 717232"/>
                  <a:gd name="connsiteX63" fmla="*/ 1005840 w 1005840"/>
                  <a:gd name="connsiteY63" fmla="*/ 683895 h 717232"/>
                  <a:gd name="connsiteX64" fmla="*/ 1005840 w 1005840"/>
                  <a:gd name="connsiteY64" fmla="*/ 523875 h 717232"/>
                  <a:gd name="connsiteX65" fmla="*/ 987743 w 1005840"/>
                  <a:gd name="connsiteY65" fmla="*/ 494347 h 717232"/>
                  <a:gd name="connsiteX66" fmla="*/ 120015 w 1005840"/>
                  <a:gd name="connsiteY66" fmla="*/ 152400 h 717232"/>
                  <a:gd name="connsiteX67" fmla="*/ 98108 w 1005840"/>
                  <a:gd name="connsiteY67" fmla="*/ 147638 h 717232"/>
                  <a:gd name="connsiteX68" fmla="*/ 60960 w 1005840"/>
                  <a:gd name="connsiteY68" fmla="*/ 100013 h 717232"/>
                  <a:gd name="connsiteX69" fmla="*/ 69533 w 1005840"/>
                  <a:gd name="connsiteY69" fmla="*/ 84773 h 717232"/>
                  <a:gd name="connsiteX70" fmla="*/ 160973 w 1005840"/>
                  <a:gd name="connsiteY70" fmla="*/ 49530 h 717232"/>
                  <a:gd name="connsiteX71" fmla="*/ 166688 w 1005840"/>
                  <a:gd name="connsiteY71" fmla="*/ 48577 h 717232"/>
                  <a:gd name="connsiteX72" fmla="*/ 177165 w 1005840"/>
                  <a:gd name="connsiteY72" fmla="*/ 55245 h 717232"/>
                  <a:gd name="connsiteX73" fmla="*/ 181928 w 1005840"/>
                  <a:gd name="connsiteY73" fmla="*/ 115252 h 717232"/>
                  <a:gd name="connsiteX74" fmla="*/ 159068 w 1005840"/>
                  <a:gd name="connsiteY74" fmla="*/ 141922 h 717232"/>
                  <a:gd name="connsiteX75" fmla="*/ 198120 w 1005840"/>
                  <a:gd name="connsiteY75" fmla="*/ 237172 h 717232"/>
                  <a:gd name="connsiteX76" fmla="*/ 172403 w 1005840"/>
                  <a:gd name="connsiteY76" fmla="*/ 237172 h 717232"/>
                  <a:gd name="connsiteX77" fmla="*/ 134303 w 1005840"/>
                  <a:gd name="connsiteY77" fmla="*/ 150495 h 717232"/>
                  <a:gd name="connsiteX78" fmla="*/ 120015 w 1005840"/>
                  <a:gd name="connsiteY78" fmla="*/ 152400 h 717232"/>
                  <a:gd name="connsiteX79" fmla="*/ 912495 w 1005840"/>
                  <a:gd name="connsiteY79" fmla="*/ 490537 h 717232"/>
                  <a:gd name="connsiteX80" fmla="*/ 894398 w 1005840"/>
                  <a:gd name="connsiteY80" fmla="*/ 490537 h 717232"/>
                  <a:gd name="connsiteX81" fmla="*/ 886778 w 1005840"/>
                  <a:gd name="connsiteY81" fmla="*/ 490537 h 717232"/>
                  <a:gd name="connsiteX82" fmla="*/ 877253 w 1005840"/>
                  <a:gd name="connsiteY82" fmla="*/ 490537 h 717232"/>
                  <a:gd name="connsiteX83" fmla="*/ 877253 w 1005840"/>
                  <a:gd name="connsiteY83" fmla="*/ 471487 h 717232"/>
                  <a:gd name="connsiteX84" fmla="*/ 912495 w 1005840"/>
                  <a:gd name="connsiteY84" fmla="*/ 490537 h 717232"/>
                  <a:gd name="connsiteX85" fmla="*/ 535305 w 1005840"/>
                  <a:gd name="connsiteY85" fmla="*/ 279083 h 717232"/>
                  <a:gd name="connsiteX86" fmla="*/ 592455 w 1005840"/>
                  <a:gd name="connsiteY86" fmla="*/ 279083 h 717232"/>
                  <a:gd name="connsiteX87" fmla="*/ 592455 w 1005840"/>
                  <a:gd name="connsiteY87" fmla="*/ 329565 h 717232"/>
                  <a:gd name="connsiteX88" fmla="*/ 535305 w 1005840"/>
                  <a:gd name="connsiteY88" fmla="*/ 329565 h 717232"/>
                  <a:gd name="connsiteX89" fmla="*/ 535305 w 1005840"/>
                  <a:gd name="connsiteY89" fmla="*/ 279083 h 717232"/>
                  <a:gd name="connsiteX90" fmla="*/ 702945 w 1005840"/>
                  <a:gd name="connsiteY90" fmla="*/ 413385 h 717232"/>
                  <a:gd name="connsiteX91" fmla="*/ 702945 w 1005840"/>
                  <a:gd name="connsiteY91" fmla="*/ 362903 h 717232"/>
                  <a:gd name="connsiteX92" fmla="*/ 843915 w 1005840"/>
                  <a:gd name="connsiteY92" fmla="*/ 362903 h 717232"/>
                  <a:gd name="connsiteX93" fmla="*/ 843915 w 1005840"/>
                  <a:gd name="connsiteY93" fmla="*/ 413385 h 717232"/>
                  <a:gd name="connsiteX94" fmla="*/ 702945 w 1005840"/>
                  <a:gd name="connsiteY94" fmla="*/ 413385 h 717232"/>
                  <a:gd name="connsiteX95" fmla="*/ 843915 w 1005840"/>
                  <a:gd name="connsiteY95" fmla="*/ 329565 h 717232"/>
                  <a:gd name="connsiteX96" fmla="*/ 793433 w 1005840"/>
                  <a:gd name="connsiteY96" fmla="*/ 329565 h 717232"/>
                  <a:gd name="connsiteX97" fmla="*/ 793433 w 1005840"/>
                  <a:gd name="connsiteY97" fmla="*/ 279083 h 717232"/>
                  <a:gd name="connsiteX98" fmla="*/ 843915 w 1005840"/>
                  <a:gd name="connsiteY98" fmla="*/ 279083 h 717232"/>
                  <a:gd name="connsiteX99" fmla="*/ 843915 w 1005840"/>
                  <a:gd name="connsiteY99" fmla="*/ 329565 h 717232"/>
                  <a:gd name="connsiteX100" fmla="*/ 760095 w 1005840"/>
                  <a:gd name="connsiteY100" fmla="*/ 329565 h 717232"/>
                  <a:gd name="connsiteX101" fmla="*/ 625793 w 1005840"/>
                  <a:gd name="connsiteY101" fmla="*/ 329565 h 717232"/>
                  <a:gd name="connsiteX102" fmla="*/ 625793 w 1005840"/>
                  <a:gd name="connsiteY102" fmla="*/ 279083 h 717232"/>
                  <a:gd name="connsiteX103" fmla="*/ 760095 w 1005840"/>
                  <a:gd name="connsiteY103" fmla="*/ 279083 h 717232"/>
                  <a:gd name="connsiteX104" fmla="*/ 760095 w 1005840"/>
                  <a:gd name="connsiteY104" fmla="*/ 329565 h 717232"/>
                  <a:gd name="connsiteX105" fmla="*/ 535305 w 1005840"/>
                  <a:gd name="connsiteY105" fmla="*/ 362903 h 717232"/>
                  <a:gd name="connsiteX106" fmla="*/ 669608 w 1005840"/>
                  <a:gd name="connsiteY106" fmla="*/ 362903 h 717232"/>
                  <a:gd name="connsiteX107" fmla="*/ 669608 w 1005840"/>
                  <a:gd name="connsiteY107" fmla="*/ 413385 h 717232"/>
                  <a:gd name="connsiteX108" fmla="*/ 535305 w 1005840"/>
                  <a:gd name="connsiteY108" fmla="*/ 413385 h 717232"/>
                  <a:gd name="connsiteX109" fmla="*/ 535305 w 1005840"/>
                  <a:gd name="connsiteY109" fmla="*/ 362903 h 717232"/>
                  <a:gd name="connsiteX110" fmla="*/ 535305 w 1005840"/>
                  <a:gd name="connsiteY110" fmla="*/ 446722 h 717232"/>
                  <a:gd name="connsiteX111" fmla="*/ 592455 w 1005840"/>
                  <a:gd name="connsiteY111" fmla="*/ 446722 h 717232"/>
                  <a:gd name="connsiteX112" fmla="*/ 592455 w 1005840"/>
                  <a:gd name="connsiteY112" fmla="*/ 490537 h 717232"/>
                  <a:gd name="connsiteX113" fmla="*/ 535305 w 1005840"/>
                  <a:gd name="connsiteY113" fmla="*/ 490537 h 717232"/>
                  <a:gd name="connsiteX114" fmla="*/ 535305 w 1005840"/>
                  <a:gd name="connsiteY114" fmla="*/ 446722 h 717232"/>
                  <a:gd name="connsiteX115" fmla="*/ 625793 w 1005840"/>
                  <a:gd name="connsiteY115" fmla="*/ 446722 h 717232"/>
                  <a:gd name="connsiteX116" fmla="*/ 760095 w 1005840"/>
                  <a:gd name="connsiteY116" fmla="*/ 446722 h 717232"/>
                  <a:gd name="connsiteX117" fmla="*/ 760095 w 1005840"/>
                  <a:gd name="connsiteY117" fmla="*/ 490537 h 717232"/>
                  <a:gd name="connsiteX118" fmla="*/ 625793 w 1005840"/>
                  <a:gd name="connsiteY118" fmla="*/ 490537 h 717232"/>
                  <a:gd name="connsiteX119" fmla="*/ 625793 w 1005840"/>
                  <a:gd name="connsiteY119" fmla="*/ 446722 h 717232"/>
                  <a:gd name="connsiteX120" fmla="*/ 793433 w 1005840"/>
                  <a:gd name="connsiteY120" fmla="*/ 446722 h 717232"/>
                  <a:gd name="connsiteX121" fmla="*/ 843915 w 1005840"/>
                  <a:gd name="connsiteY121" fmla="*/ 446722 h 717232"/>
                  <a:gd name="connsiteX122" fmla="*/ 843915 w 1005840"/>
                  <a:gd name="connsiteY122" fmla="*/ 490537 h 717232"/>
                  <a:gd name="connsiteX123" fmla="*/ 793433 w 1005840"/>
                  <a:gd name="connsiteY123" fmla="*/ 490537 h 717232"/>
                  <a:gd name="connsiteX124" fmla="*/ 793433 w 1005840"/>
                  <a:gd name="connsiteY124" fmla="*/ 446722 h 717232"/>
                  <a:gd name="connsiteX125" fmla="*/ 789623 w 1005840"/>
                  <a:gd name="connsiteY125" fmla="*/ 214313 h 717232"/>
                  <a:gd name="connsiteX126" fmla="*/ 806768 w 1005840"/>
                  <a:gd name="connsiteY126" fmla="*/ 197168 h 717232"/>
                  <a:gd name="connsiteX127" fmla="*/ 806768 w 1005840"/>
                  <a:gd name="connsiteY127" fmla="*/ 137160 h 717232"/>
                  <a:gd name="connsiteX128" fmla="*/ 843915 w 1005840"/>
                  <a:gd name="connsiteY128" fmla="*/ 137160 h 717232"/>
                  <a:gd name="connsiteX129" fmla="*/ 843915 w 1005840"/>
                  <a:gd name="connsiteY129" fmla="*/ 245745 h 717232"/>
                  <a:gd name="connsiteX130" fmla="*/ 535305 w 1005840"/>
                  <a:gd name="connsiteY130" fmla="*/ 245745 h 717232"/>
                  <a:gd name="connsiteX131" fmla="*/ 535305 w 1005840"/>
                  <a:gd name="connsiteY131" fmla="*/ 137160 h 717232"/>
                  <a:gd name="connsiteX132" fmla="*/ 579120 w 1005840"/>
                  <a:gd name="connsiteY132" fmla="*/ 137160 h 717232"/>
                  <a:gd name="connsiteX133" fmla="*/ 579120 w 1005840"/>
                  <a:gd name="connsiteY133" fmla="*/ 198120 h 717232"/>
                  <a:gd name="connsiteX134" fmla="*/ 596265 w 1005840"/>
                  <a:gd name="connsiteY134" fmla="*/ 215265 h 717232"/>
                  <a:gd name="connsiteX135" fmla="*/ 660083 w 1005840"/>
                  <a:gd name="connsiteY135" fmla="*/ 215265 h 717232"/>
                  <a:gd name="connsiteX136" fmla="*/ 677228 w 1005840"/>
                  <a:gd name="connsiteY136" fmla="*/ 198120 h 717232"/>
                  <a:gd name="connsiteX137" fmla="*/ 677228 w 1005840"/>
                  <a:gd name="connsiteY137" fmla="*/ 138113 h 717232"/>
                  <a:gd name="connsiteX138" fmla="*/ 714375 w 1005840"/>
                  <a:gd name="connsiteY138" fmla="*/ 138113 h 717232"/>
                  <a:gd name="connsiteX139" fmla="*/ 714375 w 1005840"/>
                  <a:gd name="connsiteY139" fmla="*/ 198120 h 717232"/>
                  <a:gd name="connsiteX140" fmla="*/ 731520 w 1005840"/>
                  <a:gd name="connsiteY140" fmla="*/ 215265 h 717232"/>
                  <a:gd name="connsiteX141" fmla="*/ 789623 w 1005840"/>
                  <a:gd name="connsiteY141" fmla="*/ 215265 h 717232"/>
                  <a:gd name="connsiteX142" fmla="*/ 336233 w 1005840"/>
                  <a:gd name="connsiteY142" fmla="*/ 34290 h 717232"/>
                  <a:gd name="connsiteX143" fmla="*/ 360998 w 1005840"/>
                  <a:gd name="connsiteY143" fmla="*/ 34290 h 717232"/>
                  <a:gd name="connsiteX144" fmla="*/ 360998 w 1005840"/>
                  <a:gd name="connsiteY144" fmla="*/ 75248 h 717232"/>
                  <a:gd name="connsiteX145" fmla="*/ 378143 w 1005840"/>
                  <a:gd name="connsiteY145" fmla="*/ 92392 h 717232"/>
                  <a:gd name="connsiteX146" fmla="*/ 429578 w 1005840"/>
                  <a:gd name="connsiteY146" fmla="*/ 92392 h 717232"/>
                  <a:gd name="connsiteX147" fmla="*/ 446723 w 1005840"/>
                  <a:gd name="connsiteY147" fmla="*/ 75248 h 717232"/>
                  <a:gd name="connsiteX148" fmla="*/ 446723 w 1005840"/>
                  <a:gd name="connsiteY148" fmla="*/ 34290 h 717232"/>
                  <a:gd name="connsiteX149" fmla="*/ 464820 w 1005840"/>
                  <a:gd name="connsiteY149" fmla="*/ 34290 h 717232"/>
                  <a:gd name="connsiteX150" fmla="*/ 464820 w 1005840"/>
                  <a:gd name="connsiteY150" fmla="*/ 75248 h 717232"/>
                  <a:gd name="connsiteX151" fmla="*/ 481965 w 1005840"/>
                  <a:gd name="connsiteY151" fmla="*/ 92392 h 717232"/>
                  <a:gd name="connsiteX152" fmla="*/ 540068 w 1005840"/>
                  <a:gd name="connsiteY152" fmla="*/ 92392 h 717232"/>
                  <a:gd name="connsiteX153" fmla="*/ 557213 w 1005840"/>
                  <a:gd name="connsiteY153" fmla="*/ 75248 h 717232"/>
                  <a:gd name="connsiteX154" fmla="*/ 557213 w 1005840"/>
                  <a:gd name="connsiteY154" fmla="*/ 34290 h 717232"/>
                  <a:gd name="connsiteX155" fmla="*/ 581978 w 1005840"/>
                  <a:gd name="connsiteY155" fmla="*/ 34290 h 717232"/>
                  <a:gd name="connsiteX156" fmla="*/ 581978 w 1005840"/>
                  <a:gd name="connsiteY156" fmla="*/ 75248 h 717232"/>
                  <a:gd name="connsiteX157" fmla="*/ 599123 w 1005840"/>
                  <a:gd name="connsiteY157" fmla="*/ 92392 h 717232"/>
                  <a:gd name="connsiteX158" fmla="*/ 650558 w 1005840"/>
                  <a:gd name="connsiteY158" fmla="*/ 92392 h 717232"/>
                  <a:gd name="connsiteX159" fmla="*/ 667703 w 1005840"/>
                  <a:gd name="connsiteY159" fmla="*/ 75248 h 717232"/>
                  <a:gd name="connsiteX160" fmla="*/ 667703 w 1005840"/>
                  <a:gd name="connsiteY160" fmla="*/ 34290 h 717232"/>
                  <a:gd name="connsiteX161" fmla="*/ 692468 w 1005840"/>
                  <a:gd name="connsiteY161" fmla="*/ 34290 h 717232"/>
                  <a:gd name="connsiteX162" fmla="*/ 692468 w 1005840"/>
                  <a:gd name="connsiteY162" fmla="*/ 103823 h 717232"/>
                  <a:gd name="connsiteX163" fmla="*/ 663893 w 1005840"/>
                  <a:gd name="connsiteY163" fmla="*/ 103823 h 717232"/>
                  <a:gd name="connsiteX164" fmla="*/ 646748 w 1005840"/>
                  <a:gd name="connsiteY164" fmla="*/ 120967 h 717232"/>
                  <a:gd name="connsiteX165" fmla="*/ 646748 w 1005840"/>
                  <a:gd name="connsiteY165" fmla="*/ 180975 h 717232"/>
                  <a:gd name="connsiteX166" fmla="*/ 616268 w 1005840"/>
                  <a:gd name="connsiteY166" fmla="*/ 180975 h 717232"/>
                  <a:gd name="connsiteX167" fmla="*/ 616268 w 1005840"/>
                  <a:gd name="connsiteY167" fmla="*/ 120967 h 717232"/>
                  <a:gd name="connsiteX168" fmla="*/ 599123 w 1005840"/>
                  <a:gd name="connsiteY168" fmla="*/ 103823 h 717232"/>
                  <a:gd name="connsiteX169" fmla="*/ 521970 w 1005840"/>
                  <a:gd name="connsiteY169" fmla="*/ 103823 h 717232"/>
                  <a:gd name="connsiteX170" fmla="*/ 504825 w 1005840"/>
                  <a:gd name="connsiteY170" fmla="*/ 120967 h 717232"/>
                  <a:gd name="connsiteX171" fmla="*/ 504825 w 1005840"/>
                  <a:gd name="connsiteY171" fmla="*/ 490537 h 717232"/>
                  <a:gd name="connsiteX172" fmla="*/ 434340 w 1005840"/>
                  <a:gd name="connsiteY172" fmla="*/ 490537 h 717232"/>
                  <a:gd name="connsiteX173" fmla="*/ 442913 w 1005840"/>
                  <a:gd name="connsiteY173" fmla="*/ 315278 h 717232"/>
                  <a:gd name="connsiteX174" fmla="*/ 451485 w 1005840"/>
                  <a:gd name="connsiteY174" fmla="*/ 309563 h 717232"/>
                  <a:gd name="connsiteX175" fmla="*/ 457200 w 1005840"/>
                  <a:gd name="connsiteY175" fmla="*/ 292418 h 717232"/>
                  <a:gd name="connsiteX176" fmla="*/ 457200 w 1005840"/>
                  <a:gd name="connsiteY176" fmla="*/ 261938 h 717232"/>
                  <a:gd name="connsiteX177" fmla="*/ 434340 w 1005840"/>
                  <a:gd name="connsiteY177" fmla="*/ 238125 h 717232"/>
                  <a:gd name="connsiteX178" fmla="*/ 339090 w 1005840"/>
                  <a:gd name="connsiteY178" fmla="*/ 238125 h 717232"/>
                  <a:gd name="connsiteX179" fmla="*/ 339090 w 1005840"/>
                  <a:gd name="connsiteY179" fmla="*/ 34290 h 717232"/>
                  <a:gd name="connsiteX180" fmla="*/ 162878 w 1005840"/>
                  <a:gd name="connsiteY180" fmla="*/ 490537 h 717232"/>
                  <a:gd name="connsiteX181" fmla="*/ 154305 w 1005840"/>
                  <a:gd name="connsiteY181" fmla="*/ 317183 h 717232"/>
                  <a:gd name="connsiteX182" fmla="*/ 406718 w 1005840"/>
                  <a:gd name="connsiteY182" fmla="*/ 317183 h 717232"/>
                  <a:gd name="connsiteX183" fmla="*/ 398145 w 1005840"/>
                  <a:gd name="connsiteY183" fmla="*/ 490537 h 717232"/>
                  <a:gd name="connsiteX184" fmla="*/ 162878 w 1005840"/>
                  <a:gd name="connsiteY184" fmla="*/ 490537 h 717232"/>
                  <a:gd name="connsiteX185" fmla="*/ 421005 w 1005840"/>
                  <a:gd name="connsiteY185" fmla="*/ 270510 h 717232"/>
                  <a:gd name="connsiteX186" fmla="*/ 421005 w 1005840"/>
                  <a:gd name="connsiteY186" fmla="*/ 282893 h 717232"/>
                  <a:gd name="connsiteX187" fmla="*/ 140018 w 1005840"/>
                  <a:gd name="connsiteY187" fmla="*/ 282893 h 717232"/>
                  <a:gd name="connsiteX188" fmla="*/ 140018 w 1005840"/>
                  <a:gd name="connsiteY188" fmla="*/ 270510 h 717232"/>
                  <a:gd name="connsiteX189" fmla="*/ 421005 w 1005840"/>
                  <a:gd name="connsiteY189" fmla="*/ 270510 h 717232"/>
                  <a:gd name="connsiteX190" fmla="*/ 129540 w 1005840"/>
                  <a:gd name="connsiteY190" fmla="*/ 490537 h 717232"/>
                  <a:gd name="connsiteX191" fmla="*/ 100013 w 1005840"/>
                  <a:gd name="connsiteY191" fmla="*/ 490537 h 717232"/>
                  <a:gd name="connsiteX192" fmla="*/ 128588 w 1005840"/>
                  <a:gd name="connsiteY192" fmla="*/ 476250 h 717232"/>
                  <a:gd name="connsiteX193" fmla="*/ 129540 w 1005840"/>
                  <a:gd name="connsiteY193" fmla="*/ 490537 h 717232"/>
                  <a:gd name="connsiteX194" fmla="*/ 258128 w 1005840"/>
                  <a:gd name="connsiteY194" fmla="*/ 683895 h 717232"/>
                  <a:gd name="connsiteX195" fmla="*/ 258128 w 1005840"/>
                  <a:gd name="connsiteY195" fmla="*/ 683895 h 717232"/>
                  <a:gd name="connsiteX196" fmla="*/ 33338 w 1005840"/>
                  <a:gd name="connsiteY196" fmla="*/ 683895 h 717232"/>
                  <a:gd name="connsiteX197" fmla="*/ 33338 w 1005840"/>
                  <a:gd name="connsiteY197" fmla="*/ 523875 h 717232"/>
                  <a:gd name="connsiteX198" fmla="*/ 894398 w 1005840"/>
                  <a:gd name="connsiteY198" fmla="*/ 523875 h 717232"/>
                  <a:gd name="connsiteX199" fmla="*/ 894398 w 1005840"/>
                  <a:gd name="connsiteY199" fmla="*/ 523875 h 717232"/>
                  <a:gd name="connsiteX200" fmla="*/ 972503 w 1005840"/>
                  <a:gd name="connsiteY200" fmla="*/ 523875 h 717232"/>
                  <a:gd name="connsiteX201" fmla="*/ 972503 w 1005840"/>
                  <a:gd name="connsiteY201" fmla="*/ 683895 h 717232"/>
                  <a:gd name="connsiteX202" fmla="*/ 258128 w 1005840"/>
                  <a:gd name="connsiteY202" fmla="*/ 683895 h 71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005840" h="717232">
                    <a:moveTo>
                      <a:pt x="987743" y="494347"/>
                    </a:moveTo>
                    <a:lnTo>
                      <a:pt x="987743" y="494347"/>
                    </a:lnTo>
                    <a:lnTo>
                      <a:pt x="876300" y="432435"/>
                    </a:lnTo>
                    <a:lnTo>
                      <a:pt x="876300" y="120967"/>
                    </a:lnTo>
                    <a:cubicBezTo>
                      <a:pt x="876300" y="111442"/>
                      <a:pt x="868680" y="103823"/>
                      <a:pt x="859155" y="103823"/>
                    </a:cubicBezTo>
                    <a:lnTo>
                      <a:pt x="788670" y="103823"/>
                    </a:lnTo>
                    <a:cubicBezTo>
                      <a:pt x="779145" y="103823"/>
                      <a:pt x="771525" y="111442"/>
                      <a:pt x="771525" y="120967"/>
                    </a:cubicBezTo>
                    <a:lnTo>
                      <a:pt x="771525" y="180975"/>
                    </a:lnTo>
                    <a:lnTo>
                      <a:pt x="746760" y="180975"/>
                    </a:lnTo>
                    <a:lnTo>
                      <a:pt x="746760" y="120967"/>
                    </a:lnTo>
                    <a:cubicBezTo>
                      <a:pt x="746760" y="111442"/>
                      <a:pt x="739140" y="103823"/>
                      <a:pt x="729615" y="103823"/>
                    </a:cubicBezTo>
                    <a:lnTo>
                      <a:pt x="721043" y="103823"/>
                    </a:lnTo>
                    <a:lnTo>
                      <a:pt x="721043" y="17145"/>
                    </a:lnTo>
                    <a:cubicBezTo>
                      <a:pt x="721043" y="7620"/>
                      <a:pt x="713423" y="0"/>
                      <a:pt x="703898" y="0"/>
                    </a:cubicBezTo>
                    <a:lnTo>
                      <a:pt x="645795" y="0"/>
                    </a:lnTo>
                    <a:cubicBezTo>
                      <a:pt x="636270" y="0"/>
                      <a:pt x="628650" y="7620"/>
                      <a:pt x="628650" y="17145"/>
                    </a:cubicBezTo>
                    <a:lnTo>
                      <a:pt x="628650" y="58102"/>
                    </a:lnTo>
                    <a:lnTo>
                      <a:pt x="610553" y="58102"/>
                    </a:lnTo>
                    <a:lnTo>
                      <a:pt x="610553" y="17145"/>
                    </a:lnTo>
                    <a:cubicBezTo>
                      <a:pt x="610553" y="7620"/>
                      <a:pt x="602933" y="0"/>
                      <a:pt x="593408" y="0"/>
                    </a:cubicBezTo>
                    <a:lnTo>
                      <a:pt x="535305" y="0"/>
                    </a:lnTo>
                    <a:cubicBezTo>
                      <a:pt x="525780" y="0"/>
                      <a:pt x="518160" y="7620"/>
                      <a:pt x="518160" y="17145"/>
                    </a:cubicBezTo>
                    <a:lnTo>
                      <a:pt x="518160" y="58102"/>
                    </a:lnTo>
                    <a:lnTo>
                      <a:pt x="493395" y="58102"/>
                    </a:lnTo>
                    <a:lnTo>
                      <a:pt x="493395" y="17145"/>
                    </a:lnTo>
                    <a:cubicBezTo>
                      <a:pt x="493395" y="7620"/>
                      <a:pt x="485775" y="0"/>
                      <a:pt x="476250" y="0"/>
                    </a:cubicBezTo>
                    <a:lnTo>
                      <a:pt x="424815" y="0"/>
                    </a:lnTo>
                    <a:cubicBezTo>
                      <a:pt x="415290" y="0"/>
                      <a:pt x="407670" y="7620"/>
                      <a:pt x="407670" y="17145"/>
                    </a:cubicBezTo>
                    <a:lnTo>
                      <a:pt x="407670" y="58102"/>
                    </a:lnTo>
                    <a:lnTo>
                      <a:pt x="389573" y="58102"/>
                    </a:lnTo>
                    <a:lnTo>
                      <a:pt x="389573" y="17145"/>
                    </a:lnTo>
                    <a:cubicBezTo>
                      <a:pt x="389573" y="7620"/>
                      <a:pt x="381953" y="0"/>
                      <a:pt x="372428" y="0"/>
                    </a:cubicBezTo>
                    <a:lnTo>
                      <a:pt x="320040" y="0"/>
                    </a:lnTo>
                    <a:cubicBezTo>
                      <a:pt x="310515" y="0"/>
                      <a:pt x="302895" y="7620"/>
                      <a:pt x="302895" y="17145"/>
                    </a:cubicBezTo>
                    <a:lnTo>
                      <a:pt x="302895" y="237172"/>
                    </a:lnTo>
                    <a:lnTo>
                      <a:pt x="232410" y="237172"/>
                    </a:lnTo>
                    <a:lnTo>
                      <a:pt x="198120" y="151447"/>
                    </a:lnTo>
                    <a:cubicBezTo>
                      <a:pt x="203835" y="143827"/>
                      <a:pt x="208598" y="136208"/>
                      <a:pt x="212408" y="126682"/>
                    </a:cubicBezTo>
                    <a:cubicBezTo>
                      <a:pt x="227648" y="86677"/>
                      <a:pt x="209550" y="47625"/>
                      <a:pt x="205740" y="40005"/>
                    </a:cubicBezTo>
                    <a:cubicBezTo>
                      <a:pt x="198120" y="24765"/>
                      <a:pt x="182880" y="15240"/>
                      <a:pt x="164783" y="15240"/>
                    </a:cubicBezTo>
                    <a:cubicBezTo>
                      <a:pt x="159068" y="15240"/>
                      <a:pt x="153353" y="16192"/>
                      <a:pt x="147638" y="18097"/>
                    </a:cubicBezTo>
                    <a:cubicBezTo>
                      <a:pt x="147638" y="18097"/>
                      <a:pt x="147638" y="18097"/>
                      <a:pt x="146685" y="18097"/>
                    </a:cubicBezTo>
                    <a:lnTo>
                      <a:pt x="55245" y="53340"/>
                    </a:lnTo>
                    <a:cubicBezTo>
                      <a:pt x="32385" y="62865"/>
                      <a:pt x="20003" y="86677"/>
                      <a:pt x="26670" y="108585"/>
                    </a:cubicBezTo>
                    <a:cubicBezTo>
                      <a:pt x="26670" y="109538"/>
                      <a:pt x="27623" y="110490"/>
                      <a:pt x="27623" y="111442"/>
                    </a:cubicBezTo>
                    <a:cubicBezTo>
                      <a:pt x="38100" y="141922"/>
                      <a:pt x="57150" y="164783"/>
                      <a:pt x="80963" y="177165"/>
                    </a:cubicBezTo>
                    <a:cubicBezTo>
                      <a:pt x="90488" y="181927"/>
                      <a:pt x="100013" y="184785"/>
                      <a:pt x="110490" y="185738"/>
                    </a:cubicBezTo>
                    <a:lnTo>
                      <a:pt x="133350" y="238125"/>
                    </a:lnTo>
                    <a:lnTo>
                      <a:pt x="129540" y="238125"/>
                    </a:lnTo>
                    <a:cubicBezTo>
                      <a:pt x="117158" y="238125"/>
                      <a:pt x="106680" y="248602"/>
                      <a:pt x="106680" y="261938"/>
                    </a:cubicBezTo>
                    <a:lnTo>
                      <a:pt x="106680" y="293370"/>
                    </a:lnTo>
                    <a:cubicBezTo>
                      <a:pt x="106680" y="303847"/>
                      <a:pt x="112395" y="311468"/>
                      <a:pt x="120968" y="315278"/>
                    </a:cubicBezTo>
                    <a:lnTo>
                      <a:pt x="122873" y="347663"/>
                    </a:lnTo>
                    <a:lnTo>
                      <a:pt x="122873" y="347663"/>
                    </a:lnTo>
                    <a:lnTo>
                      <a:pt x="127635" y="440055"/>
                    </a:lnTo>
                    <a:lnTo>
                      <a:pt x="22860" y="492443"/>
                    </a:lnTo>
                    <a:lnTo>
                      <a:pt x="22860" y="492443"/>
                    </a:lnTo>
                    <a:cubicBezTo>
                      <a:pt x="9525" y="497205"/>
                      <a:pt x="0" y="509587"/>
                      <a:pt x="0" y="523875"/>
                    </a:cubicBezTo>
                    <a:lnTo>
                      <a:pt x="0" y="683895"/>
                    </a:lnTo>
                    <a:cubicBezTo>
                      <a:pt x="0" y="701993"/>
                      <a:pt x="15240" y="717233"/>
                      <a:pt x="33338" y="717233"/>
                    </a:cubicBezTo>
                    <a:lnTo>
                      <a:pt x="258128" y="717233"/>
                    </a:lnTo>
                    <a:lnTo>
                      <a:pt x="273368" y="717233"/>
                    </a:lnTo>
                    <a:lnTo>
                      <a:pt x="972503" y="717233"/>
                    </a:lnTo>
                    <a:cubicBezTo>
                      <a:pt x="990600" y="717233"/>
                      <a:pt x="1005840" y="701993"/>
                      <a:pt x="1005840" y="683895"/>
                    </a:cubicBezTo>
                    <a:lnTo>
                      <a:pt x="1005840" y="523875"/>
                    </a:lnTo>
                    <a:cubicBezTo>
                      <a:pt x="1005840" y="511493"/>
                      <a:pt x="998220" y="500062"/>
                      <a:pt x="987743" y="494347"/>
                    </a:cubicBezTo>
                    <a:close/>
                    <a:moveTo>
                      <a:pt x="120015" y="152400"/>
                    </a:moveTo>
                    <a:cubicBezTo>
                      <a:pt x="112395" y="152400"/>
                      <a:pt x="104775" y="150495"/>
                      <a:pt x="98108" y="147638"/>
                    </a:cubicBezTo>
                    <a:cubicBezTo>
                      <a:pt x="71438" y="134302"/>
                      <a:pt x="61913" y="100965"/>
                      <a:pt x="60960" y="100013"/>
                    </a:cubicBezTo>
                    <a:cubicBezTo>
                      <a:pt x="59055" y="93345"/>
                      <a:pt x="62865" y="87630"/>
                      <a:pt x="69533" y="84773"/>
                    </a:cubicBezTo>
                    <a:lnTo>
                      <a:pt x="160973" y="49530"/>
                    </a:lnTo>
                    <a:cubicBezTo>
                      <a:pt x="162878" y="48577"/>
                      <a:pt x="164783" y="48577"/>
                      <a:pt x="166688" y="48577"/>
                    </a:cubicBezTo>
                    <a:cubicBezTo>
                      <a:pt x="171450" y="48577"/>
                      <a:pt x="175260" y="50482"/>
                      <a:pt x="177165" y="55245"/>
                    </a:cubicBezTo>
                    <a:cubicBezTo>
                      <a:pt x="178118" y="56197"/>
                      <a:pt x="193358" y="86677"/>
                      <a:pt x="181928" y="115252"/>
                    </a:cubicBezTo>
                    <a:cubicBezTo>
                      <a:pt x="178118" y="126682"/>
                      <a:pt x="170498" y="135255"/>
                      <a:pt x="159068" y="141922"/>
                    </a:cubicBezTo>
                    <a:lnTo>
                      <a:pt x="198120" y="237172"/>
                    </a:lnTo>
                    <a:lnTo>
                      <a:pt x="172403" y="237172"/>
                    </a:lnTo>
                    <a:lnTo>
                      <a:pt x="134303" y="150495"/>
                    </a:lnTo>
                    <a:cubicBezTo>
                      <a:pt x="128588" y="151447"/>
                      <a:pt x="123825" y="152400"/>
                      <a:pt x="120015" y="152400"/>
                    </a:cubicBezTo>
                    <a:close/>
                    <a:moveTo>
                      <a:pt x="912495" y="490537"/>
                    </a:moveTo>
                    <a:lnTo>
                      <a:pt x="894398" y="490537"/>
                    </a:lnTo>
                    <a:lnTo>
                      <a:pt x="886778" y="490537"/>
                    </a:lnTo>
                    <a:lnTo>
                      <a:pt x="877253" y="490537"/>
                    </a:lnTo>
                    <a:lnTo>
                      <a:pt x="877253" y="471487"/>
                    </a:lnTo>
                    <a:lnTo>
                      <a:pt x="912495" y="490537"/>
                    </a:lnTo>
                    <a:close/>
                    <a:moveTo>
                      <a:pt x="535305" y="279083"/>
                    </a:moveTo>
                    <a:lnTo>
                      <a:pt x="592455" y="279083"/>
                    </a:lnTo>
                    <a:lnTo>
                      <a:pt x="592455" y="329565"/>
                    </a:lnTo>
                    <a:lnTo>
                      <a:pt x="535305" y="329565"/>
                    </a:lnTo>
                    <a:lnTo>
                      <a:pt x="535305" y="279083"/>
                    </a:lnTo>
                    <a:close/>
                    <a:moveTo>
                      <a:pt x="702945" y="413385"/>
                    </a:moveTo>
                    <a:lnTo>
                      <a:pt x="702945" y="362903"/>
                    </a:lnTo>
                    <a:lnTo>
                      <a:pt x="843915" y="362903"/>
                    </a:lnTo>
                    <a:lnTo>
                      <a:pt x="843915" y="413385"/>
                    </a:lnTo>
                    <a:lnTo>
                      <a:pt x="702945" y="413385"/>
                    </a:lnTo>
                    <a:close/>
                    <a:moveTo>
                      <a:pt x="843915" y="329565"/>
                    </a:moveTo>
                    <a:lnTo>
                      <a:pt x="793433" y="329565"/>
                    </a:lnTo>
                    <a:lnTo>
                      <a:pt x="793433" y="279083"/>
                    </a:lnTo>
                    <a:lnTo>
                      <a:pt x="843915" y="279083"/>
                    </a:lnTo>
                    <a:lnTo>
                      <a:pt x="843915" y="329565"/>
                    </a:lnTo>
                    <a:close/>
                    <a:moveTo>
                      <a:pt x="760095" y="329565"/>
                    </a:moveTo>
                    <a:lnTo>
                      <a:pt x="625793" y="329565"/>
                    </a:lnTo>
                    <a:lnTo>
                      <a:pt x="625793" y="279083"/>
                    </a:lnTo>
                    <a:lnTo>
                      <a:pt x="760095" y="279083"/>
                    </a:lnTo>
                    <a:lnTo>
                      <a:pt x="760095" y="329565"/>
                    </a:lnTo>
                    <a:close/>
                    <a:moveTo>
                      <a:pt x="535305" y="362903"/>
                    </a:moveTo>
                    <a:lnTo>
                      <a:pt x="669608" y="362903"/>
                    </a:lnTo>
                    <a:lnTo>
                      <a:pt x="669608" y="413385"/>
                    </a:lnTo>
                    <a:lnTo>
                      <a:pt x="535305" y="413385"/>
                    </a:lnTo>
                    <a:lnTo>
                      <a:pt x="535305" y="362903"/>
                    </a:lnTo>
                    <a:close/>
                    <a:moveTo>
                      <a:pt x="535305" y="446722"/>
                    </a:moveTo>
                    <a:lnTo>
                      <a:pt x="592455" y="446722"/>
                    </a:lnTo>
                    <a:lnTo>
                      <a:pt x="592455" y="490537"/>
                    </a:lnTo>
                    <a:lnTo>
                      <a:pt x="535305" y="490537"/>
                    </a:lnTo>
                    <a:lnTo>
                      <a:pt x="535305" y="446722"/>
                    </a:lnTo>
                    <a:close/>
                    <a:moveTo>
                      <a:pt x="625793" y="446722"/>
                    </a:moveTo>
                    <a:lnTo>
                      <a:pt x="760095" y="446722"/>
                    </a:lnTo>
                    <a:lnTo>
                      <a:pt x="760095" y="490537"/>
                    </a:lnTo>
                    <a:lnTo>
                      <a:pt x="625793" y="490537"/>
                    </a:lnTo>
                    <a:lnTo>
                      <a:pt x="625793" y="446722"/>
                    </a:lnTo>
                    <a:close/>
                    <a:moveTo>
                      <a:pt x="793433" y="446722"/>
                    </a:moveTo>
                    <a:lnTo>
                      <a:pt x="843915" y="446722"/>
                    </a:lnTo>
                    <a:lnTo>
                      <a:pt x="843915" y="490537"/>
                    </a:lnTo>
                    <a:lnTo>
                      <a:pt x="793433" y="490537"/>
                    </a:lnTo>
                    <a:lnTo>
                      <a:pt x="793433" y="446722"/>
                    </a:lnTo>
                    <a:close/>
                    <a:moveTo>
                      <a:pt x="789623" y="214313"/>
                    </a:moveTo>
                    <a:cubicBezTo>
                      <a:pt x="799148" y="214313"/>
                      <a:pt x="806768" y="206693"/>
                      <a:pt x="806768" y="197168"/>
                    </a:cubicBezTo>
                    <a:lnTo>
                      <a:pt x="806768" y="137160"/>
                    </a:lnTo>
                    <a:lnTo>
                      <a:pt x="843915" y="137160"/>
                    </a:lnTo>
                    <a:lnTo>
                      <a:pt x="843915" y="245745"/>
                    </a:lnTo>
                    <a:lnTo>
                      <a:pt x="535305" y="245745"/>
                    </a:lnTo>
                    <a:lnTo>
                      <a:pt x="535305" y="137160"/>
                    </a:lnTo>
                    <a:lnTo>
                      <a:pt x="579120" y="137160"/>
                    </a:lnTo>
                    <a:lnTo>
                      <a:pt x="579120" y="198120"/>
                    </a:lnTo>
                    <a:cubicBezTo>
                      <a:pt x="579120" y="207645"/>
                      <a:pt x="586740" y="215265"/>
                      <a:pt x="596265" y="215265"/>
                    </a:cubicBezTo>
                    <a:lnTo>
                      <a:pt x="660083" y="215265"/>
                    </a:lnTo>
                    <a:cubicBezTo>
                      <a:pt x="669608" y="215265"/>
                      <a:pt x="677228" y="207645"/>
                      <a:pt x="677228" y="198120"/>
                    </a:cubicBezTo>
                    <a:lnTo>
                      <a:pt x="677228" y="138113"/>
                    </a:lnTo>
                    <a:lnTo>
                      <a:pt x="714375" y="138113"/>
                    </a:lnTo>
                    <a:lnTo>
                      <a:pt x="714375" y="198120"/>
                    </a:lnTo>
                    <a:cubicBezTo>
                      <a:pt x="714375" y="207645"/>
                      <a:pt x="721995" y="215265"/>
                      <a:pt x="731520" y="215265"/>
                    </a:cubicBezTo>
                    <a:lnTo>
                      <a:pt x="789623" y="215265"/>
                    </a:lnTo>
                    <a:close/>
                    <a:moveTo>
                      <a:pt x="336233" y="34290"/>
                    </a:moveTo>
                    <a:lnTo>
                      <a:pt x="360998" y="34290"/>
                    </a:lnTo>
                    <a:lnTo>
                      <a:pt x="360998" y="75248"/>
                    </a:lnTo>
                    <a:cubicBezTo>
                      <a:pt x="360998" y="84773"/>
                      <a:pt x="368618" y="92392"/>
                      <a:pt x="378143" y="92392"/>
                    </a:cubicBezTo>
                    <a:lnTo>
                      <a:pt x="429578" y="92392"/>
                    </a:lnTo>
                    <a:cubicBezTo>
                      <a:pt x="439103" y="92392"/>
                      <a:pt x="446723" y="84773"/>
                      <a:pt x="446723" y="75248"/>
                    </a:cubicBezTo>
                    <a:lnTo>
                      <a:pt x="446723" y="34290"/>
                    </a:lnTo>
                    <a:lnTo>
                      <a:pt x="464820" y="34290"/>
                    </a:lnTo>
                    <a:lnTo>
                      <a:pt x="464820" y="75248"/>
                    </a:lnTo>
                    <a:cubicBezTo>
                      <a:pt x="464820" y="84773"/>
                      <a:pt x="472440" y="92392"/>
                      <a:pt x="481965" y="92392"/>
                    </a:cubicBezTo>
                    <a:lnTo>
                      <a:pt x="540068" y="92392"/>
                    </a:lnTo>
                    <a:cubicBezTo>
                      <a:pt x="549593" y="92392"/>
                      <a:pt x="557213" y="84773"/>
                      <a:pt x="557213" y="75248"/>
                    </a:cubicBezTo>
                    <a:lnTo>
                      <a:pt x="557213" y="34290"/>
                    </a:lnTo>
                    <a:lnTo>
                      <a:pt x="581978" y="34290"/>
                    </a:lnTo>
                    <a:lnTo>
                      <a:pt x="581978" y="75248"/>
                    </a:lnTo>
                    <a:cubicBezTo>
                      <a:pt x="581978" y="84773"/>
                      <a:pt x="589598" y="92392"/>
                      <a:pt x="599123" y="92392"/>
                    </a:cubicBezTo>
                    <a:lnTo>
                      <a:pt x="650558" y="92392"/>
                    </a:lnTo>
                    <a:cubicBezTo>
                      <a:pt x="660083" y="92392"/>
                      <a:pt x="667703" y="84773"/>
                      <a:pt x="667703" y="75248"/>
                    </a:cubicBezTo>
                    <a:lnTo>
                      <a:pt x="667703" y="34290"/>
                    </a:lnTo>
                    <a:lnTo>
                      <a:pt x="692468" y="34290"/>
                    </a:lnTo>
                    <a:lnTo>
                      <a:pt x="692468" y="103823"/>
                    </a:lnTo>
                    <a:lnTo>
                      <a:pt x="663893" y="103823"/>
                    </a:lnTo>
                    <a:cubicBezTo>
                      <a:pt x="654368" y="103823"/>
                      <a:pt x="646748" y="111442"/>
                      <a:pt x="646748" y="120967"/>
                    </a:cubicBezTo>
                    <a:lnTo>
                      <a:pt x="646748" y="180975"/>
                    </a:lnTo>
                    <a:lnTo>
                      <a:pt x="616268" y="180975"/>
                    </a:lnTo>
                    <a:lnTo>
                      <a:pt x="616268" y="120967"/>
                    </a:lnTo>
                    <a:cubicBezTo>
                      <a:pt x="616268" y="111442"/>
                      <a:pt x="608648" y="103823"/>
                      <a:pt x="599123" y="103823"/>
                    </a:cubicBezTo>
                    <a:lnTo>
                      <a:pt x="521970" y="103823"/>
                    </a:lnTo>
                    <a:cubicBezTo>
                      <a:pt x="512445" y="103823"/>
                      <a:pt x="504825" y="111442"/>
                      <a:pt x="504825" y="120967"/>
                    </a:cubicBezTo>
                    <a:lnTo>
                      <a:pt x="504825" y="490537"/>
                    </a:lnTo>
                    <a:lnTo>
                      <a:pt x="434340" y="490537"/>
                    </a:lnTo>
                    <a:lnTo>
                      <a:pt x="442913" y="315278"/>
                    </a:lnTo>
                    <a:cubicBezTo>
                      <a:pt x="445770" y="314325"/>
                      <a:pt x="449580" y="311468"/>
                      <a:pt x="451485" y="309563"/>
                    </a:cubicBezTo>
                    <a:cubicBezTo>
                      <a:pt x="455295" y="304800"/>
                      <a:pt x="457200" y="299085"/>
                      <a:pt x="457200" y="292418"/>
                    </a:cubicBezTo>
                    <a:lnTo>
                      <a:pt x="457200" y="261938"/>
                    </a:lnTo>
                    <a:cubicBezTo>
                      <a:pt x="457200" y="248602"/>
                      <a:pt x="446723" y="238125"/>
                      <a:pt x="434340" y="238125"/>
                    </a:cubicBezTo>
                    <a:lnTo>
                      <a:pt x="339090" y="238125"/>
                    </a:lnTo>
                    <a:lnTo>
                      <a:pt x="339090" y="34290"/>
                    </a:lnTo>
                    <a:close/>
                    <a:moveTo>
                      <a:pt x="162878" y="490537"/>
                    </a:moveTo>
                    <a:lnTo>
                      <a:pt x="154305" y="317183"/>
                    </a:lnTo>
                    <a:lnTo>
                      <a:pt x="406718" y="317183"/>
                    </a:lnTo>
                    <a:lnTo>
                      <a:pt x="398145" y="490537"/>
                    </a:lnTo>
                    <a:lnTo>
                      <a:pt x="162878" y="490537"/>
                    </a:lnTo>
                    <a:close/>
                    <a:moveTo>
                      <a:pt x="421005" y="270510"/>
                    </a:moveTo>
                    <a:lnTo>
                      <a:pt x="421005" y="282893"/>
                    </a:lnTo>
                    <a:lnTo>
                      <a:pt x="140018" y="282893"/>
                    </a:lnTo>
                    <a:lnTo>
                      <a:pt x="140018" y="270510"/>
                    </a:lnTo>
                    <a:lnTo>
                      <a:pt x="421005" y="270510"/>
                    </a:lnTo>
                    <a:close/>
                    <a:moveTo>
                      <a:pt x="129540" y="490537"/>
                    </a:moveTo>
                    <a:lnTo>
                      <a:pt x="100013" y="490537"/>
                    </a:lnTo>
                    <a:lnTo>
                      <a:pt x="128588" y="476250"/>
                    </a:lnTo>
                    <a:lnTo>
                      <a:pt x="129540" y="490537"/>
                    </a:lnTo>
                    <a:close/>
                    <a:moveTo>
                      <a:pt x="258128" y="683895"/>
                    </a:moveTo>
                    <a:lnTo>
                      <a:pt x="258128" y="683895"/>
                    </a:lnTo>
                    <a:lnTo>
                      <a:pt x="33338" y="683895"/>
                    </a:lnTo>
                    <a:lnTo>
                      <a:pt x="33338" y="523875"/>
                    </a:lnTo>
                    <a:lnTo>
                      <a:pt x="894398" y="523875"/>
                    </a:lnTo>
                    <a:lnTo>
                      <a:pt x="894398" y="523875"/>
                    </a:lnTo>
                    <a:lnTo>
                      <a:pt x="972503" y="523875"/>
                    </a:lnTo>
                    <a:lnTo>
                      <a:pt x="972503" y="683895"/>
                    </a:lnTo>
                    <a:lnTo>
                      <a:pt x="258128" y="68389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373" name="Freeform 372">
                <a:extLst>
                  <a:ext uri="{FF2B5EF4-FFF2-40B4-BE49-F238E27FC236}">
                    <a16:creationId xmlns:a16="http://schemas.microsoft.com/office/drawing/2014/main" id="{CD3EDA0F-C211-C147-872F-1E941FBAB63A}"/>
                  </a:ext>
                </a:extLst>
              </p:cNvPr>
              <p:cNvSpPr/>
              <p:nvPr/>
            </p:nvSpPr>
            <p:spPr>
              <a:xfrm>
                <a:off x="8379500" y="4315422"/>
                <a:ext cx="67525" cy="48145"/>
              </a:xfrm>
              <a:custGeom>
                <a:avLst/>
                <a:gdLst>
                  <a:gd name="connsiteX0" fmla="*/ 65723 w 67525"/>
                  <a:gd name="connsiteY0" fmla="*/ 0 h 48145"/>
                  <a:gd name="connsiteX1" fmla="*/ 0 w 67525"/>
                  <a:gd name="connsiteY1" fmla="*/ 25718 h 48145"/>
                  <a:gd name="connsiteX2" fmla="*/ 19050 w 67525"/>
                  <a:gd name="connsiteY2" fmla="*/ 45720 h 48145"/>
                  <a:gd name="connsiteX3" fmla="*/ 45720 w 67525"/>
                  <a:gd name="connsiteY3" fmla="*/ 44768 h 48145"/>
                  <a:gd name="connsiteX4" fmla="*/ 65723 w 67525"/>
                  <a:gd name="connsiteY4" fmla="*/ 26670 h 48145"/>
                  <a:gd name="connsiteX5" fmla="*/ 65723 w 67525"/>
                  <a:gd name="connsiteY5" fmla="*/ 0 h 4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25" h="48145">
                    <a:moveTo>
                      <a:pt x="65723" y="0"/>
                    </a:moveTo>
                    <a:lnTo>
                      <a:pt x="0" y="25718"/>
                    </a:lnTo>
                    <a:cubicBezTo>
                      <a:pt x="3810" y="31432"/>
                      <a:pt x="9525" y="40957"/>
                      <a:pt x="19050" y="45720"/>
                    </a:cubicBezTo>
                    <a:cubicBezTo>
                      <a:pt x="26670" y="49530"/>
                      <a:pt x="35243" y="48578"/>
                      <a:pt x="45720" y="44768"/>
                    </a:cubicBezTo>
                    <a:cubicBezTo>
                      <a:pt x="56197" y="40957"/>
                      <a:pt x="62865" y="35243"/>
                      <a:pt x="65723" y="26670"/>
                    </a:cubicBezTo>
                    <a:cubicBezTo>
                      <a:pt x="68580" y="17145"/>
                      <a:pt x="67628" y="6668"/>
                      <a:pt x="65723" y="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sp>
          <p:nvSpPr>
            <p:cNvPr id="352" name="Freeform 351">
              <a:extLst>
                <a:ext uri="{FF2B5EF4-FFF2-40B4-BE49-F238E27FC236}">
                  <a16:creationId xmlns:a16="http://schemas.microsoft.com/office/drawing/2014/main" id="{97F39396-985B-B34F-941C-C4227161EEBE}"/>
                </a:ext>
              </a:extLst>
            </p:cNvPr>
            <p:cNvSpPr/>
            <p:nvPr/>
          </p:nvSpPr>
          <p:spPr>
            <a:xfrm>
              <a:off x="9602825" y="5139364"/>
              <a:ext cx="645403" cy="648878"/>
            </a:xfrm>
            <a:custGeom>
              <a:avLst/>
              <a:gdLst>
                <a:gd name="connsiteX0" fmla="*/ 556478 w 566656"/>
                <a:gd name="connsiteY0" fmla="*/ 121811 h 569707"/>
                <a:gd name="connsiteX1" fmla="*/ 534988 w 566656"/>
                <a:gd name="connsiteY1" fmla="*/ 121811 h 569707"/>
                <a:gd name="connsiteX2" fmla="*/ 535553 w 566656"/>
                <a:gd name="connsiteY2" fmla="*/ 112762 h 569707"/>
                <a:gd name="connsiteX3" fmla="*/ 525374 w 566656"/>
                <a:gd name="connsiteY3" fmla="*/ 95231 h 569707"/>
                <a:gd name="connsiteX4" fmla="*/ 514063 w 566656"/>
                <a:gd name="connsiteY4" fmla="*/ 91272 h 569707"/>
                <a:gd name="connsiteX5" fmla="*/ 495966 w 566656"/>
                <a:gd name="connsiteY5" fmla="*/ 99190 h 569707"/>
                <a:gd name="connsiteX6" fmla="*/ 459207 w 566656"/>
                <a:gd name="connsiteY6" fmla="*/ 151218 h 569707"/>
                <a:gd name="connsiteX7" fmla="*/ 458642 w 566656"/>
                <a:gd name="connsiteY7" fmla="*/ 152349 h 569707"/>
                <a:gd name="connsiteX8" fmla="*/ 370985 w 566656"/>
                <a:gd name="connsiteY8" fmla="*/ 152349 h 569707"/>
                <a:gd name="connsiteX9" fmla="*/ 370420 w 566656"/>
                <a:gd name="connsiteY9" fmla="*/ 148956 h 569707"/>
                <a:gd name="connsiteX10" fmla="*/ 359675 w 566656"/>
                <a:gd name="connsiteY10" fmla="*/ 139908 h 569707"/>
                <a:gd name="connsiteX11" fmla="*/ 298032 w 566656"/>
                <a:gd name="connsiteY11" fmla="*/ 146694 h 569707"/>
                <a:gd name="connsiteX12" fmla="*/ 291246 w 566656"/>
                <a:gd name="connsiteY12" fmla="*/ 150087 h 569707"/>
                <a:gd name="connsiteX13" fmla="*/ 290115 w 566656"/>
                <a:gd name="connsiteY13" fmla="*/ 152349 h 569707"/>
                <a:gd name="connsiteX14" fmla="*/ 286156 w 566656"/>
                <a:gd name="connsiteY14" fmla="*/ 152349 h 569707"/>
                <a:gd name="connsiteX15" fmla="*/ 293508 w 566656"/>
                <a:gd name="connsiteY15" fmla="*/ 118983 h 569707"/>
                <a:gd name="connsiteX16" fmla="*/ 315563 w 566656"/>
                <a:gd name="connsiteY16" fmla="*/ 83355 h 569707"/>
                <a:gd name="connsiteX17" fmla="*/ 328571 w 566656"/>
                <a:gd name="connsiteY17" fmla="*/ 82224 h 569707"/>
                <a:gd name="connsiteX18" fmla="*/ 334791 w 566656"/>
                <a:gd name="connsiteY18" fmla="*/ 84486 h 569707"/>
                <a:gd name="connsiteX19" fmla="*/ 337619 w 566656"/>
                <a:gd name="connsiteY19" fmla="*/ 90707 h 569707"/>
                <a:gd name="connsiteX20" fmla="*/ 352323 w 566656"/>
                <a:gd name="connsiteY20" fmla="*/ 100886 h 569707"/>
                <a:gd name="connsiteX21" fmla="*/ 385123 w 566656"/>
                <a:gd name="connsiteY21" fmla="*/ 107673 h 569707"/>
                <a:gd name="connsiteX22" fmla="*/ 400958 w 566656"/>
                <a:gd name="connsiteY22" fmla="*/ 34720 h 569707"/>
                <a:gd name="connsiteX23" fmla="*/ 368157 w 566656"/>
                <a:gd name="connsiteY23" fmla="*/ 27934 h 569707"/>
                <a:gd name="connsiteX24" fmla="*/ 347798 w 566656"/>
                <a:gd name="connsiteY24" fmla="*/ 33023 h 569707"/>
                <a:gd name="connsiteX25" fmla="*/ 339881 w 566656"/>
                <a:gd name="connsiteY25" fmla="*/ 32458 h 569707"/>
                <a:gd name="connsiteX26" fmla="*/ 328005 w 566656"/>
                <a:gd name="connsiteY26" fmla="*/ 26237 h 569707"/>
                <a:gd name="connsiteX27" fmla="*/ 329136 w 566656"/>
                <a:gd name="connsiteY27" fmla="*/ 18320 h 569707"/>
                <a:gd name="connsiteX28" fmla="*/ 251659 w 566656"/>
                <a:gd name="connsiteY28" fmla="*/ 1354 h 569707"/>
                <a:gd name="connsiteX29" fmla="*/ 123285 w 566656"/>
                <a:gd name="connsiteY29" fmla="*/ 89576 h 569707"/>
                <a:gd name="connsiteX30" fmla="*/ 119326 w 566656"/>
                <a:gd name="connsiteY30" fmla="*/ 96928 h 569707"/>
                <a:gd name="connsiteX31" fmla="*/ 140250 w 566656"/>
                <a:gd name="connsiteY31" fmla="*/ 116721 h 569707"/>
                <a:gd name="connsiteX32" fmla="*/ 147037 w 566656"/>
                <a:gd name="connsiteY32" fmla="*/ 109369 h 569707"/>
                <a:gd name="connsiteX33" fmla="*/ 222252 w 566656"/>
                <a:gd name="connsiteY33" fmla="*/ 62431 h 569707"/>
                <a:gd name="connsiteX34" fmla="*/ 225645 w 566656"/>
                <a:gd name="connsiteY34" fmla="*/ 98624 h 569707"/>
                <a:gd name="connsiteX35" fmla="*/ 225645 w 566656"/>
                <a:gd name="connsiteY35" fmla="*/ 98624 h 569707"/>
                <a:gd name="connsiteX36" fmla="*/ 214900 w 566656"/>
                <a:gd name="connsiteY36" fmla="*/ 152349 h 569707"/>
                <a:gd name="connsiteX37" fmla="*/ 150430 w 566656"/>
                <a:gd name="connsiteY37" fmla="*/ 152349 h 569707"/>
                <a:gd name="connsiteX38" fmla="*/ 146471 w 566656"/>
                <a:gd name="connsiteY38" fmla="*/ 141039 h 569707"/>
                <a:gd name="connsiteX39" fmla="*/ 80305 w 566656"/>
                <a:gd name="connsiteY39" fmla="*/ 104280 h 569707"/>
                <a:gd name="connsiteX40" fmla="*/ 72953 w 566656"/>
                <a:gd name="connsiteY40" fmla="*/ 109369 h 569707"/>
                <a:gd name="connsiteX41" fmla="*/ 72953 w 566656"/>
                <a:gd name="connsiteY41" fmla="*/ 118418 h 569707"/>
                <a:gd name="connsiteX42" fmla="*/ 88222 w 566656"/>
                <a:gd name="connsiteY42" fmla="*/ 150087 h 569707"/>
                <a:gd name="connsiteX43" fmla="*/ 74084 w 566656"/>
                <a:gd name="connsiteY43" fmla="*/ 156873 h 569707"/>
                <a:gd name="connsiteX44" fmla="*/ 58815 w 566656"/>
                <a:gd name="connsiteY44" fmla="*/ 125204 h 569707"/>
                <a:gd name="connsiteX45" fmla="*/ 51463 w 566656"/>
                <a:gd name="connsiteY45" fmla="*/ 119549 h 569707"/>
                <a:gd name="connsiteX46" fmla="*/ 43545 w 566656"/>
                <a:gd name="connsiteY46" fmla="*/ 121245 h 569707"/>
                <a:gd name="connsiteX47" fmla="*/ 10179 w 566656"/>
                <a:gd name="connsiteY47" fmla="*/ 121245 h 569707"/>
                <a:gd name="connsiteX48" fmla="*/ 0 w 566656"/>
                <a:gd name="connsiteY48" fmla="*/ 131425 h 569707"/>
                <a:gd name="connsiteX49" fmla="*/ 0 w 566656"/>
                <a:gd name="connsiteY49" fmla="*/ 431154 h 569707"/>
                <a:gd name="connsiteX50" fmla="*/ 0 w 566656"/>
                <a:gd name="connsiteY50" fmla="*/ 518810 h 569707"/>
                <a:gd name="connsiteX51" fmla="*/ 0 w 566656"/>
                <a:gd name="connsiteY51" fmla="*/ 559528 h 569707"/>
                <a:gd name="connsiteX52" fmla="*/ 10179 w 566656"/>
                <a:gd name="connsiteY52" fmla="*/ 569707 h 569707"/>
                <a:gd name="connsiteX53" fmla="*/ 55422 w 566656"/>
                <a:gd name="connsiteY53" fmla="*/ 569707 h 569707"/>
                <a:gd name="connsiteX54" fmla="*/ 65601 w 566656"/>
                <a:gd name="connsiteY54" fmla="*/ 559528 h 569707"/>
                <a:gd name="connsiteX55" fmla="*/ 65601 w 566656"/>
                <a:gd name="connsiteY55" fmla="*/ 551045 h 569707"/>
                <a:gd name="connsiteX56" fmla="*/ 339881 w 566656"/>
                <a:gd name="connsiteY56" fmla="*/ 551045 h 569707"/>
                <a:gd name="connsiteX57" fmla="*/ 348364 w 566656"/>
                <a:gd name="connsiteY57" fmla="*/ 551045 h 569707"/>
                <a:gd name="connsiteX58" fmla="*/ 442241 w 566656"/>
                <a:gd name="connsiteY58" fmla="*/ 551045 h 569707"/>
                <a:gd name="connsiteX59" fmla="*/ 462035 w 566656"/>
                <a:gd name="connsiteY59" fmla="*/ 551045 h 569707"/>
                <a:gd name="connsiteX60" fmla="*/ 501056 w 566656"/>
                <a:gd name="connsiteY60" fmla="*/ 551045 h 569707"/>
                <a:gd name="connsiteX61" fmla="*/ 501056 w 566656"/>
                <a:gd name="connsiteY61" fmla="*/ 559528 h 569707"/>
                <a:gd name="connsiteX62" fmla="*/ 511235 w 566656"/>
                <a:gd name="connsiteY62" fmla="*/ 569707 h 569707"/>
                <a:gd name="connsiteX63" fmla="*/ 556478 w 566656"/>
                <a:gd name="connsiteY63" fmla="*/ 569707 h 569707"/>
                <a:gd name="connsiteX64" fmla="*/ 566657 w 566656"/>
                <a:gd name="connsiteY64" fmla="*/ 559528 h 569707"/>
                <a:gd name="connsiteX65" fmla="*/ 566657 w 566656"/>
                <a:gd name="connsiteY65" fmla="*/ 131425 h 569707"/>
                <a:gd name="connsiteX66" fmla="*/ 556478 w 566656"/>
                <a:gd name="connsiteY66" fmla="*/ 121811 h 569707"/>
                <a:gd name="connsiteX67" fmla="*/ 353454 w 566656"/>
                <a:gd name="connsiteY67" fmla="*/ 74307 h 569707"/>
                <a:gd name="connsiteX68" fmla="*/ 358543 w 566656"/>
                <a:gd name="connsiteY68" fmla="*/ 50555 h 569707"/>
                <a:gd name="connsiteX69" fmla="*/ 364764 w 566656"/>
                <a:gd name="connsiteY69" fmla="*/ 48293 h 569707"/>
                <a:gd name="connsiteX70" fmla="*/ 364199 w 566656"/>
                <a:gd name="connsiteY70" fmla="*/ 47161 h 569707"/>
                <a:gd name="connsiteX71" fmla="*/ 377206 w 566656"/>
                <a:gd name="connsiteY71" fmla="*/ 49989 h 569707"/>
                <a:gd name="connsiteX72" fmla="*/ 369854 w 566656"/>
                <a:gd name="connsiteY72" fmla="*/ 84486 h 569707"/>
                <a:gd name="connsiteX73" fmla="*/ 356281 w 566656"/>
                <a:gd name="connsiteY73" fmla="*/ 81659 h 569707"/>
                <a:gd name="connsiteX74" fmla="*/ 353454 w 566656"/>
                <a:gd name="connsiteY74" fmla="*/ 79962 h 569707"/>
                <a:gd name="connsiteX75" fmla="*/ 353454 w 566656"/>
                <a:gd name="connsiteY75" fmla="*/ 79396 h 569707"/>
                <a:gd name="connsiteX76" fmla="*/ 355716 w 566656"/>
                <a:gd name="connsiteY76" fmla="*/ 77700 h 569707"/>
                <a:gd name="connsiteX77" fmla="*/ 353454 w 566656"/>
                <a:gd name="connsiteY77" fmla="*/ 74307 h 569707"/>
                <a:gd name="connsiteX78" fmla="*/ 322915 w 566656"/>
                <a:gd name="connsiteY78" fmla="*/ 46596 h 569707"/>
                <a:gd name="connsiteX79" fmla="*/ 335357 w 566656"/>
                <a:gd name="connsiteY79" fmla="*/ 51120 h 569707"/>
                <a:gd name="connsiteX80" fmla="*/ 338185 w 566656"/>
                <a:gd name="connsiteY80" fmla="*/ 51686 h 569707"/>
                <a:gd name="connsiteX81" fmla="*/ 335922 w 566656"/>
                <a:gd name="connsiteY81" fmla="*/ 62996 h 569707"/>
                <a:gd name="connsiteX82" fmla="*/ 332529 w 566656"/>
                <a:gd name="connsiteY82" fmla="*/ 61865 h 569707"/>
                <a:gd name="connsiteX83" fmla="*/ 320088 w 566656"/>
                <a:gd name="connsiteY83" fmla="*/ 61300 h 569707"/>
                <a:gd name="connsiteX84" fmla="*/ 322915 w 566656"/>
                <a:gd name="connsiteY84" fmla="*/ 46596 h 569707"/>
                <a:gd name="connsiteX85" fmla="*/ 462600 w 566656"/>
                <a:gd name="connsiteY85" fmla="*/ 172143 h 569707"/>
                <a:gd name="connsiteX86" fmla="*/ 464297 w 566656"/>
                <a:gd name="connsiteY86" fmla="*/ 173274 h 569707"/>
                <a:gd name="connsiteX87" fmla="*/ 466559 w 566656"/>
                <a:gd name="connsiteY87" fmla="*/ 174970 h 569707"/>
                <a:gd name="connsiteX88" fmla="*/ 462035 w 566656"/>
                <a:gd name="connsiteY88" fmla="*/ 188543 h 569707"/>
                <a:gd name="connsiteX89" fmla="*/ 374944 w 566656"/>
                <a:gd name="connsiteY89" fmla="*/ 188543 h 569707"/>
                <a:gd name="connsiteX90" fmla="*/ 373247 w 566656"/>
                <a:gd name="connsiteY90" fmla="*/ 172143 h 569707"/>
                <a:gd name="connsiteX91" fmla="*/ 462600 w 566656"/>
                <a:gd name="connsiteY91" fmla="*/ 172143 h 569707"/>
                <a:gd name="connsiteX92" fmla="*/ 430931 w 566656"/>
                <a:gd name="connsiteY92" fmla="*/ 264323 h 569707"/>
                <a:gd name="connsiteX93" fmla="*/ 411703 w 566656"/>
                <a:gd name="connsiteY93" fmla="*/ 273937 h 569707"/>
                <a:gd name="connsiteX94" fmla="*/ 390213 w 566656"/>
                <a:gd name="connsiteY94" fmla="*/ 332752 h 569707"/>
                <a:gd name="connsiteX95" fmla="*/ 376640 w 566656"/>
                <a:gd name="connsiteY95" fmla="*/ 207771 h 569707"/>
                <a:gd name="connsiteX96" fmla="*/ 455248 w 566656"/>
                <a:gd name="connsiteY96" fmla="*/ 207771 h 569707"/>
                <a:gd name="connsiteX97" fmla="*/ 435455 w 566656"/>
                <a:gd name="connsiteY97" fmla="*/ 265454 h 569707"/>
                <a:gd name="connsiteX98" fmla="*/ 430931 w 566656"/>
                <a:gd name="connsiteY98" fmla="*/ 264323 h 569707"/>
                <a:gd name="connsiteX99" fmla="*/ 475607 w 566656"/>
                <a:gd name="connsiteY99" fmla="*/ 299952 h 569707"/>
                <a:gd name="connsiteX100" fmla="*/ 454683 w 566656"/>
                <a:gd name="connsiteY100" fmla="*/ 366684 h 569707"/>
                <a:gd name="connsiteX101" fmla="*/ 399261 w 566656"/>
                <a:gd name="connsiteY101" fmla="*/ 366684 h 569707"/>
                <a:gd name="connsiteX102" fmla="*/ 429234 w 566656"/>
                <a:gd name="connsiteY102" fmla="*/ 284117 h 569707"/>
                <a:gd name="connsiteX103" fmla="*/ 475607 w 566656"/>
                <a:gd name="connsiteY103" fmla="*/ 299952 h 569707"/>
                <a:gd name="connsiteX104" fmla="*/ 351757 w 566656"/>
                <a:gd name="connsiteY104" fmla="*/ 160832 h 569707"/>
                <a:gd name="connsiteX105" fmla="*/ 373813 w 566656"/>
                <a:gd name="connsiteY105" fmla="*/ 367249 h 569707"/>
                <a:gd name="connsiteX106" fmla="*/ 331398 w 566656"/>
                <a:gd name="connsiteY106" fmla="*/ 367249 h 569707"/>
                <a:gd name="connsiteX107" fmla="*/ 327440 w 566656"/>
                <a:gd name="connsiteY107" fmla="*/ 331055 h 569707"/>
                <a:gd name="connsiteX108" fmla="*/ 343274 w 566656"/>
                <a:gd name="connsiteY108" fmla="*/ 329359 h 569707"/>
                <a:gd name="connsiteX109" fmla="*/ 341012 w 566656"/>
                <a:gd name="connsiteY109" fmla="*/ 309565 h 569707"/>
                <a:gd name="connsiteX110" fmla="*/ 325177 w 566656"/>
                <a:gd name="connsiteY110" fmla="*/ 311262 h 569707"/>
                <a:gd name="connsiteX111" fmla="*/ 323481 w 566656"/>
                <a:gd name="connsiteY111" fmla="*/ 292034 h 569707"/>
                <a:gd name="connsiteX112" fmla="*/ 339316 w 566656"/>
                <a:gd name="connsiteY112" fmla="*/ 290338 h 569707"/>
                <a:gd name="connsiteX113" fmla="*/ 337053 w 566656"/>
                <a:gd name="connsiteY113" fmla="*/ 270544 h 569707"/>
                <a:gd name="connsiteX114" fmla="*/ 321219 w 566656"/>
                <a:gd name="connsiteY114" fmla="*/ 272241 h 569707"/>
                <a:gd name="connsiteX115" fmla="*/ 318957 w 566656"/>
                <a:gd name="connsiteY115" fmla="*/ 253013 h 569707"/>
                <a:gd name="connsiteX116" fmla="*/ 334791 w 566656"/>
                <a:gd name="connsiteY116" fmla="*/ 251316 h 569707"/>
                <a:gd name="connsiteX117" fmla="*/ 332529 w 566656"/>
                <a:gd name="connsiteY117" fmla="*/ 231523 h 569707"/>
                <a:gd name="connsiteX118" fmla="*/ 317260 w 566656"/>
                <a:gd name="connsiteY118" fmla="*/ 233219 h 569707"/>
                <a:gd name="connsiteX119" fmla="*/ 314998 w 566656"/>
                <a:gd name="connsiteY119" fmla="*/ 213992 h 569707"/>
                <a:gd name="connsiteX120" fmla="*/ 330267 w 566656"/>
                <a:gd name="connsiteY120" fmla="*/ 212295 h 569707"/>
                <a:gd name="connsiteX121" fmla="*/ 328005 w 566656"/>
                <a:gd name="connsiteY121" fmla="*/ 192502 h 569707"/>
                <a:gd name="connsiteX122" fmla="*/ 312736 w 566656"/>
                <a:gd name="connsiteY122" fmla="*/ 194198 h 569707"/>
                <a:gd name="connsiteX123" fmla="*/ 309908 w 566656"/>
                <a:gd name="connsiteY123" fmla="*/ 165356 h 569707"/>
                <a:gd name="connsiteX124" fmla="*/ 351757 w 566656"/>
                <a:gd name="connsiteY124" fmla="*/ 160832 h 569707"/>
                <a:gd name="connsiteX125" fmla="*/ 294639 w 566656"/>
                <a:gd name="connsiteY125" fmla="*/ 208336 h 569707"/>
                <a:gd name="connsiteX126" fmla="*/ 311605 w 566656"/>
                <a:gd name="connsiteY126" fmla="*/ 367249 h 569707"/>
                <a:gd name="connsiteX127" fmla="*/ 239217 w 566656"/>
                <a:gd name="connsiteY127" fmla="*/ 367249 h 569707"/>
                <a:gd name="connsiteX128" fmla="*/ 273715 w 566656"/>
                <a:gd name="connsiteY128" fmla="*/ 208336 h 569707"/>
                <a:gd name="connsiteX129" fmla="*/ 294639 w 566656"/>
                <a:gd name="connsiteY129" fmla="*/ 208336 h 569707"/>
                <a:gd name="connsiteX130" fmla="*/ 290680 w 566656"/>
                <a:gd name="connsiteY130" fmla="*/ 172143 h 569707"/>
                <a:gd name="connsiteX131" fmla="*/ 292377 w 566656"/>
                <a:gd name="connsiteY131" fmla="*/ 188543 h 569707"/>
                <a:gd name="connsiteX132" fmla="*/ 278239 w 566656"/>
                <a:gd name="connsiteY132" fmla="*/ 188543 h 569707"/>
                <a:gd name="connsiteX133" fmla="*/ 281632 w 566656"/>
                <a:gd name="connsiteY133" fmla="*/ 172143 h 569707"/>
                <a:gd name="connsiteX134" fmla="*/ 290680 w 566656"/>
                <a:gd name="connsiteY134" fmla="*/ 172143 h 569707"/>
                <a:gd name="connsiteX135" fmla="*/ 166265 w 566656"/>
                <a:gd name="connsiteY135" fmla="*/ 64693 h 569707"/>
                <a:gd name="connsiteX136" fmla="*/ 247135 w 566656"/>
                <a:gd name="connsiteY136" fmla="*/ 21147 h 569707"/>
                <a:gd name="connsiteX137" fmla="*/ 305384 w 566656"/>
                <a:gd name="connsiteY137" fmla="*/ 34154 h 569707"/>
                <a:gd name="connsiteX138" fmla="*/ 296901 w 566656"/>
                <a:gd name="connsiteY138" fmla="*/ 74872 h 569707"/>
                <a:gd name="connsiteX139" fmla="*/ 279935 w 566656"/>
                <a:gd name="connsiteY139" fmla="*/ 102017 h 569707"/>
                <a:gd name="connsiteX140" fmla="*/ 246004 w 566656"/>
                <a:gd name="connsiteY140" fmla="*/ 94666 h 569707"/>
                <a:gd name="connsiteX141" fmla="*/ 232431 w 566656"/>
                <a:gd name="connsiteY141" fmla="*/ 44899 h 569707"/>
                <a:gd name="connsiteX142" fmla="*/ 166265 w 566656"/>
                <a:gd name="connsiteY142" fmla="*/ 64693 h 569707"/>
                <a:gd name="connsiteX143" fmla="*/ 242611 w 566656"/>
                <a:gd name="connsiteY143" fmla="*/ 113894 h 569707"/>
                <a:gd name="connsiteX144" fmla="*/ 272018 w 566656"/>
                <a:gd name="connsiteY144" fmla="*/ 120114 h 569707"/>
                <a:gd name="connsiteX145" fmla="*/ 218859 w 566656"/>
                <a:gd name="connsiteY145" fmla="*/ 366684 h 569707"/>
                <a:gd name="connsiteX146" fmla="*/ 192279 w 566656"/>
                <a:gd name="connsiteY146" fmla="*/ 366684 h 569707"/>
                <a:gd name="connsiteX147" fmla="*/ 242611 w 566656"/>
                <a:gd name="connsiteY147" fmla="*/ 113894 h 569707"/>
                <a:gd name="connsiteX148" fmla="*/ 152692 w 566656"/>
                <a:gd name="connsiteY148" fmla="*/ 172143 h 569707"/>
                <a:gd name="connsiteX149" fmla="*/ 211507 w 566656"/>
                <a:gd name="connsiteY149" fmla="*/ 172143 h 569707"/>
                <a:gd name="connsiteX150" fmla="*/ 208114 w 566656"/>
                <a:gd name="connsiteY150" fmla="*/ 188543 h 569707"/>
                <a:gd name="connsiteX151" fmla="*/ 149864 w 566656"/>
                <a:gd name="connsiteY151" fmla="*/ 188543 h 569707"/>
                <a:gd name="connsiteX152" fmla="*/ 152692 w 566656"/>
                <a:gd name="connsiteY152" fmla="*/ 172143 h 569707"/>
                <a:gd name="connsiteX153" fmla="*/ 204155 w 566656"/>
                <a:gd name="connsiteY153" fmla="*/ 208336 h 569707"/>
                <a:gd name="connsiteX154" fmla="*/ 188320 w 566656"/>
                <a:gd name="connsiteY154" fmla="*/ 287510 h 569707"/>
                <a:gd name="connsiteX155" fmla="*/ 145340 w 566656"/>
                <a:gd name="connsiteY155" fmla="*/ 208336 h 569707"/>
                <a:gd name="connsiteX156" fmla="*/ 204155 w 566656"/>
                <a:gd name="connsiteY156" fmla="*/ 208336 h 569707"/>
                <a:gd name="connsiteX157" fmla="*/ 45242 w 566656"/>
                <a:gd name="connsiteY157" fmla="*/ 549349 h 569707"/>
                <a:gd name="connsiteX158" fmla="*/ 19793 w 566656"/>
                <a:gd name="connsiteY158" fmla="*/ 549349 h 569707"/>
                <a:gd name="connsiteX159" fmla="*/ 19793 w 566656"/>
                <a:gd name="connsiteY159" fmla="*/ 518245 h 569707"/>
                <a:gd name="connsiteX160" fmla="*/ 19793 w 566656"/>
                <a:gd name="connsiteY160" fmla="*/ 431154 h 569707"/>
                <a:gd name="connsiteX161" fmla="*/ 19793 w 566656"/>
                <a:gd name="connsiteY161" fmla="*/ 387043 h 569707"/>
                <a:gd name="connsiteX162" fmla="*/ 45242 w 566656"/>
                <a:gd name="connsiteY162" fmla="*/ 387043 h 569707"/>
                <a:gd name="connsiteX163" fmla="*/ 45242 w 566656"/>
                <a:gd name="connsiteY163" fmla="*/ 549349 h 569707"/>
                <a:gd name="connsiteX164" fmla="*/ 45242 w 566656"/>
                <a:gd name="connsiteY164" fmla="*/ 367249 h 569707"/>
                <a:gd name="connsiteX165" fmla="*/ 19793 w 566656"/>
                <a:gd name="connsiteY165" fmla="*/ 367249 h 569707"/>
                <a:gd name="connsiteX166" fmla="*/ 19793 w 566656"/>
                <a:gd name="connsiteY166" fmla="*/ 141604 h 569707"/>
                <a:gd name="connsiteX167" fmla="*/ 28842 w 566656"/>
                <a:gd name="connsiteY167" fmla="*/ 141604 h 569707"/>
                <a:gd name="connsiteX168" fmla="*/ 28842 w 566656"/>
                <a:gd name="connsiteY168" fmla="*/ 197026 h 569707"/>
                <a:gd name="connsiteX169" fmla="*/ 28842 w 566656"/>
                <a:gd name="connsiteY169" fmla="*/ 197026 h 569707"/>
                <a:gd name="connsiteX170" fmla="*/ 45242 w 566656"/>
                <a:gd name="connsiteY170" fmla="*/ 217950 h 569707"/>
                <a:gd name="connsiteX171" fmla="*/ 45242 w 566656"/>
                <a:gd name="connsiteY171" fmla="*/ 367249 h 569707"/>
                <a:gd name="connsiteX172" fmla="*/ 46939 w 566656"/>
                <a:gd name="connsiteY172" fmla="*/ 187977 h 569707"/>
                <a:gd name="connsiteX173" fmla="*/ 46939 w 566656"/>
                <a:gd name="connsiteY173" fmla="*/ 187977 h 569707"/>
                <a:gd name="connsiteX174" fmla="*/ 47504 w 566656"/>
                <a:gd name="connsiteY174" fmla="*/ 148391 h 569707"/>
                <a:gd name="connsiteX175" fmla="*/ 59946 w 566656"/>
                <a:gd name="connsiteY175" fmla="*/ 173839 h 569707"/>
                <a:gd name="connsiteX176" fmla="*/ 72953 w 566656"/>
                <a:gd name="connsiteY176" fmla="*/ 178363 h 569707"/>
                <a:gd name="connsiteX177" fmla="*/ 105188 w 566656"/>
                <a:gd name="connsiteY177" fmla="*/ 163094 h 569707"/>
                <a:gd name="connsiteX178" fmla="*/ 110278 w 566656"/>
                <a:gd name="connsiteY178" fmla="*/ 157439 h 569707"/>
                <a:gd name="connsiteX179" fmla="*/ 109712 w 566656"/>
                <a:gd name="connsiteY179" fmla="*/ 150087 h 569707"/>
                <a:gd name="connsiteX180" fmla="*/ 97270 w 566656"/>
                <a:gd name="connsiteY180" fmla="*/ 124639 h 569707"/>
                <a:gd name="connsiteX181" fmla="*/ 128374 w 566656"/>
                <a:gd name="connsiteY181" fmla="*/ 149522 h 569707"/>
                <a:gd name="connsiteX182" fmla="*/ 123285 w 566656"/>
                <a:gd name="connsiteY182" fmla="*/ 197026 h 569707"/>
                <a:gd name="connsiteX183" fmla="*/ 122154 w 566656"/>
                <a:gd name="connsiteY183" fmla="*/ 207771 h 569707"/>
                <a:gd name="connsiteX184" fmla="*/ 182099 w 566656"/>
                <a:gd name="connsiteY184" fmla="*/ 318614 h 569707"/>
                <a:gd name="connsiteX185" fmla="*/ 174182 w 566656"/>
                <a:gd name="connsiteY185" fmla="*/ 359332 h 569707"/>
                <a:gd name="connsiteX186" fmla="*/ 95574 w 566656"/>
                <a:gd name="connsiteY186" fmla="*/ 218516 h 569707"/>
                <a:gd name="connsiteX187" fmla="*/ 87091 w 566656"/>
                <a:gd name="connsiteY187" fmla="*/ 213426 h 569707"/>
                <a:gd name="connsiteX188" fmla="*/ 46939 w 566656"/>
                <a:gd name="connsiteY188" fmla="*/ 187977 h 569707"/>
                <a:gd name="connsiteX189" fmla="*/ 172485 w 566656"/>
                <a:gd name="connsiteY189" fmla="*/ 366684 h 569707"/>
                <a:gd name="connsiteX190" fmla="*/ 172485 w 566656"/>
                <a:gd name="connsiteY190" fmla="*/ 366684 h 569707"/>
                <a:gd name="connsiteX191" fmla="*/ 172485 w 566656"/>
                <a:gd name="connsiteY191" fmla="*/ 366684 h 569707"/>
                <a:gd name="connsiteX192" fmla="*/ 172485 w 566656"/>
                <a:gd name="connsiteY192" fmla="*/ 366684 h 569707"/>
                <a:gd name="connsiteX193" fmla="*/ 155520 w 566656"/>
                <a:gd name="connsiteY193" fmla="*/ 367249 h 569707"/>
                <a:gd name="connsiteX194" fmla="*/ 65035 w 566656"/>
                <a:gd name="connsiteY194" fmla="*/ 367249 h 569707"/>
                <a:gd name="connsiteX195" fmla="*/ 65035 w 566656"/>
                <a:gd name="connsiteY195" fmla="*/ 229826 h 569707"/>
                <a:gd name="connsiteX196" fmla="*/ 80870 w 566656"/>
                <a:gd name="connsiteY196" fmla="*/ 233219 h 569707"/>
                <a:gd name="connsiteX197" fmla="*/ 155520 w 566656"/>
                <a:gd name="connsiteY197" fmla="*/ 367249 h 569707"/>
                <a:gd name="connsiteX198" fmla="*/ 501056 w 566656"/>
                <a:gd name="connsiteY198" fmla="*/ 530686 h 569707"/>
                <a:gd name="connsiteX199" fmla="*/ 462035 w 566656"/>
                <a:gd name="connsiteY199" fmla="*/ 530686 h 569707"/>
                <a:gd name="connsiteX200" fmla="*/ 442241 w 566656"/>
                <a:gd name="connsiteY200" fmla="*/ 530686 h 569707"/>
                <a:gd name="connsiteX201" fmla="*/ 347798 w 566656"/>
                <a:gd name="connsiteY201" fmla="*/ 530686 h 569707"/>
                <a:gd name="connsiteX202" fmla="*/ 339316 w 566656"/>
                <a:gd name="connsiteY202" fmla="*/ 530686 h 569707"/>
                <a:gd name="connsiteX203" fmla="*/ 65035 w 566656"/>
                <a:gd name="connsiteY203" fmla="*/ 530686 h 569707"/>
                <a:gd name="connsiteX204" fmla="*/ 65035 w 566656"/>
                <a:gd name="connsiteY204" fmla="*/ 387043 h 569707"/>
                <a:gd name="connsiteX205" fmla="*/ 385123 w 566656"/>
                <a:gd name="connsiteY205" fmla="*/ 387043 h 569707"/>
                <a:gd name="connsiteX206" fmla="*/ 501622 w 566656"/>
                <a:gd name="connsiteY206" fmla="*/ 387043 h 569707"/>
                <a:gd name="connsiteX207" fmla="*/ 501622 w 566656"/>
                <a:gd name="connsiteY207" fmla="*/ 530686 h 569707"/>
                <a:gd name="connsiteX208" fmla="*/ 501056 w 566656"/>
                <a:gd name="connsiteY208" fmla="*/ 367249 h 569707"/>
                <a:gd name="connsiteX209" fmla="*/ 475042 w 566656"/>
                <a:gd name="connsiteY209" fmla="*/ 367249 h 569707"/>
                <a:gd name="connsiteX210" fmla="*/ 494835 w 566656"/>
                <a:gd name="connsiteY210" fmla="*/ 302779 h 569707"/>
                <a:gd name="connsiteX211" fmla="*/ 494835 w 566656"/>
                <a:gd name="connsiteY211" fmla="*/ 291469 h 569707"/>
                <a:gd name="connsiteX212" fmla="*/ 485221 w 566656"/>
                <a:gd name="connsiteY212" fmla="*/ 282420 h 569707"/>
                <a:gd name="connsiteX213" fmla="*/ 480697 w 566656"/>
                <a:gd name="connsiteY213" fmla="*/ 280724 h 569707"/>
                <a:gd name="connsiteX214" fmla="*/ 501056 w 566656"/>
                <a:gd name="connsiteY214" fmla="*/ 220778 h 569707"/>
                <a:gd name="connsiteX215" fmla="*/ 501056 w 566656"/>
                <a:gd name="connsiteY215" fmla="*/ 367249 h 569707"/>
                <a:gd name="connsiteX216" fmla="*/ 513498 w 566656"/>
                <a:gd name="connsiteY216" fmla="*/ 170446 h 569707"/>
                <a:gd name="connsiteX217" fmla="*/ 494835 w 566656"/>
                <a:gd name="connsiteY217" fmla="*/ 179495 h 569707"/>
                <a:gd name="connsiteX218" fmla="*/ 462035 w 566656"/>
                <a:gd name="connsiteY218" fmla="*/ 274503 h 569707"/>
                <a:gd name="connsiteX219" fmla="*/ 454117 w 566656"/>
                <a:gd name="connsiteY219" fmla="*/ 271675 h 569707"/>
                <a:gd name="connsiteX220" fmla="*/ 486918 w 566656"/>
                <a:gd name="connsiteY220" fmla="*/ 176667 h 569707"/>
                <a:gd name="connsiteX221" fmla="*/ 477869 w 566656"/>
                <a:gd name="connsiteY221" fmla="*/ 158005 h 569707"/>
                <a:gd name="connsiteX222" fmla="*/ 511235 w 566656"/>
                <a:gd name="connsiteY222" fmla="*/ 111066 h 569707"/>
                <a:gd name="connsiteX223" fmla="*/ 515760 w 566656"/>
                <a:gd name="connsiteY223" fmla="*/ 112762 h 569707"/>
                <a:gd name="connsiteX224" fmla="*/ 513498 w 566656"/>
                <a:gd name="connsiteY224" fmla="*/ 170446 h 569707"/>
                <a:gd name="connsiteX225" fmla="*/ 546864 w 566656"/>
                <a:gd name="connsiteY225" fmla="*/ 549349 h 569707"/>
                <a:gd name="connsiteX226" fmla="*/ 521415 w 566656"/>
                <a:gd name="connsiteY226" fmla="*/ 549349 h 569707"/>
                <a:gd name="connsiteX227" fmla="*/ 521415 w 566656"/>
                <a:gd name="connsiteY227" fmla="*/ 387043 h 569707"/>
                <a:gd name="connsiteX228" fmla="*/ 546864 w 566656"/>
                <a:gd name="connsiteY228" fmla="*/ 387043 h 569707"/>
                <a:gd name="connsiteX229" fmla="*/ 546864 w 566656"/>
                <a:gd name="connsiteY229" fmla="*/ 549349 h 569707"/>
                <a:gd name="connsiteX230" fmla="*/ 546864 w 566656"/>
                <a:gd name="connsiteY230" fmla="*/ 367249 h 569707"/>
                <a:gd name="connsiteX231" fmla="*/ 521415 w 566656"/>
                <a:gd name="connsiteY231" fmla="*/ 367249 h 569707"/>
                <a:gd name="connsiteX232" fmla="*/ 521415 w 566656"/>
                <a:gd name="connsiteY232" fmla="*/ 190240 h 569707"/>
                <a:gd name="connsiteX233" fmla="*/ 533291 w 566656"/>
                <a:gd name="connsiteY233" fmla="*/ 178363 h 569707"/>
                <a:gd name="connsiteX234" fmla="*/ 534988 w 566656"/>
                <a:gd name="connsiteY234" fmla="*/ 141604 h 569707"/>
                <a:gd name="connsiteX235" fmla="*/ 547429 w 566656"/>
                <a:gd name="connsiteY235" fmla="*/ 141604 h 569707"/>
                <a:gd name="connsiteX236" fmla="*/ 547429 w 566656"/>
                <a:gd name="connsiteY236" fmla="*/ 367249 h 56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566656" h="569707">
                  <a:moveTo>
                    <a:pt x="556478" y="121811"/>
                  </a:moveTo>
                  <a:lnTo>
                    <a:pt x="534988" y="121811"/>
                  </a:lnTo>
                  <a:lnTo>
                    <a:pt x="535553" y="112762"/>
                  </a:lnTo>
                  <a:cubicBezTo>
                    <a:pt x="536684" y="104845"/>
                    <a:pt x="532160" y="96928"/>
                    <a:pt x="525374" y="95231"/>
                  </a:cubicBezTo>
                  <a:lnTo>
                    <a:pt x="514063" y="91272"/>
                  </a:lnTo>
                  <a:cubicBezTo>
                    <a:pt x="506711" y="89010"/>
                    <a:pt x="499359" y="92404"/>
                    <a:pt x="495966" y="99190"/>
                  </a:cubicBezTo>
                  <a:lnTo>
                    <a:pt x="459207" y="151218"/>
                  </a:lnTo>
                  <a:lnTo>
                    <a:pt x="458642" y="152349"/>
                  </a:lnTo>
                  <a:lnTo>
                    <a:pt x="370985" y="152349"/>
                  </a:lnTo>
                  <a:lnTo>
                    <a:pt x="370420" y="148956"/>
                  </a:lnTo>
                  <a:cubicBezTo>
                    <a:pt x="369854" y="143301"/>
                    <a:pt x="364764" y="139342"/>
                    <a:pt x="359675" y="139908"/>
                  </a:cubicBezTo>
                  <a:lnTo>
                    <a:pt x="298032" y="146694"/>
                  </a:lnTo>
                  <a:cubicBezTo>
                    <a:pt x="295205" y="146694"/>
                    <a:pt x="292942" y="148391"/>
                    <a:pt x="291246" y="150087"/>
                  </a:cubicBezTo>
                  <a:cubicBezTo>
                    <a:pt x="290680" y="150653"/>
                    <a:pt x="290115" y="151218"/>
                    <a:pt x="290115" y="152349"/>
                  </a:cubicBezTo>
                  <a:lnTo>
                    <a:pt x="286156" y="152349"/>
                  </a:lnTo>
                  <a:lnTo>
                    <a:pt x="293508" y="118983"/>
                  </a:lnTo>
                  <a:lnTo>
                    <a:pt x="315563" y="83355"/>
                  </a:lnTo>
                  <a:cubicBezTo>
                    <a:pt x="319522" y="81659"/>
                    <a:pt x="324046" y="81093"/>
                    <a:pt x="328571" y="82224"/>
                  </a:cubicBezTo>
                  <a:cubicBezTo>
                    <a:pt x="330833" y="82790"/>
                    <a:pt x="333095" y="83355"/>
                    <a:pt x="334791" y="84486"/>
                  </a:cubicBezTo>
                  <a:cubicBezTo>
                    <a:pt x="335357" y="86748"/>
                    <a:pt x="336488" y="88445"/>
                    <a:pt x="337619" y="90707"/>
                  </a:cubicBezTo>
                  <a:cubicBezTo>
                    <a:pt x="341012" y="95797"/>
                    <a:pt x="346102" y="99755"/>
                    <a:pt x="352323" y="100886"/>
                  </a:cubicBezTo>
                  <a:lnTo>
                    <a:pt x="385123" y="107673"/>
                  </a:lnTo>
                  <a:lnTo>
                    <a:pt x="400958" y="34720"/>
                  </a:lnTo>
                  <a:lnTo>
                    <a:pt x="368157" y="27934"/>
                  </a:lnTo>
                  <a:cubicBezTo>
                    <a:pt x="360806" y="26237"/>
                    <a:pt x="353454" y="28499"/>
                    <a:pt x="347798" y="33023"/>
                  </a:cubicBezTo>
                  <a:cubicBezTo>
                    <a:pt x="344971" y="33023"/>
                    <a:pt x="342709" y="33023"/>
                    <a:pt x="339881" y="32458"/>
                  </a:cubicBezTo>
                  <a:cubicBezTo>
                    <a:pt x="335357" y="31327"/>
                    <a:pt x="331398" y="29065"/>
                    <a:pt x="328005" y="26237"/>
                  </a:cubicBezTo>
                  <a:lnTo>
                    <a:pt x="329136" y="18320"/>
                  </a:lnTo>
                  <a:lnTo>
                    <a:pt x="251659" y="1354"/>
                  </a:lnTo>
                  <a:cubicBezTo>
                    <a:pt x="185493" y="-12784"/>
                    <a:pt x="123850" y="88445"/>
                    <a:pt x="123285" y="89576"/>
                  </a:cubicBezTo>
                  <a:lnTo>
                    <a:pt x="119326" y="96928"/>
                  </a:lnTo>
                  <a:lnTo>
                    <a:pt x="140250" y="116721"/>
                  </a:lnTo>
                  <a:lnTo>
                    <a:pt x="147037" y="109369"/>
                  </a:lnTo>
                  <a:cubicBezTo>
                    <a:pt x="182099" y="70914"/>
                    <a:pt x="213203" y="57341"/>
                    <a:pt x="222252" y="62431"/>
                  </a:cubicBezTo>
                  <a:cubicBezTo>
                    <a:pt x="225645" y="64693"/>
                    <a:pt x="227907" y="81093"/>
                    <a:pt x="225645" y="98624"/>
                  </a:cubicBezTo>
                  <a:lnTo>
                    <a:pt x="225645" y="98624"/>
                  </a:lnTo>
                  <a:lnTo>
                    <a:pt x="214900" y="152349"/>
                  </a:lnTo>
                  <a:lnTo>
                    <a:pt x="150430" y="152349"/>
                  </a:lnTo>
                  <a:cubicBezTo>
                    <a:pt x="149299" y="148391"/>
                    <a:pt x="148168" y="144997"/>
                    <a:pt x="146471" y="141039"/>
                  </a:cubicBezTo>
                  <a:cubicBezTo>
                    <a:pt x="134595" y="115590"/>
                    <a:pt x="108015" y="100886"/>
                    <a:pt x="80305" y="104280"/>
                  </a:cubicBezTo>
                  <a:cubicBezTo>
                    <a:pt x="76912" y="104845"/>
                    <a:pt x="74649" y="106542"/>
                    <a:pt x="72953" y="109369"/>
                  </a:cubicBezTo>
                  <a:cubicBezTo>
                    <a:pt x="71256" y="112197"/>
                    <a:pt x="71256" y="115590"/>
                    <a:pt x="72953" y="118418"/>
                  </a:cubicBezTo>
                  <a:lnTo>
                    <a:pt x="88222" y="150087"/>
                  </a:lnTo>
                  <a:lnTo>
                    <a:pt x="74084" y="156873"/>
                  </a:lnTo>
                  <a:lnTo>
                    <a:pt x="58815" y="125204"/>
                  </a:lnTo>
                  <a:cubicBezTo>
                    <a:pt x="57684" y="122376"/>
                    <a:pt x="54856" y="120114"/>
                    <a:pt x="51463" y="119549"/>
                  </a:cubicBezTo>
                  <a:cubicBezTo>
                    <a:pt x="48635" y="118983"/>
                    <a:pt x="45808" y="119549"/>
                    <a:pt x="43545" y="121245"/>
                  </a:cubicBezTo>
                  <a:lnTo>
                    <a:pt x="10179" y="121245"/>
                  </a:lnTo>
                  <a:cubicBezTo>
                    <a:pt x="4524" y="121245"/>
                    <a:pt x="0" y="125770"/>
                    <a:pt x="0" y="131425"/>
                  </a:cubicBezTo>
                  <a:lnTo>
                    <a:pt x="0" y="431154"/>
                  </a:lnTo>
                  <a:lnTo>
                    <a:pt x="0" y="518810"/>
                  </a:lnTo>
                  <a:lnTo>
                    <a:pt x="0" y="559528"/>
                  </a:lnTo>
                  <a:cubicBezTo>
                    <a:pt x="0" y="565183"/>
                    <a:pt x="4524" y="569707"/>
                    <a:pt x="10179" y="569707"/>
                  </a:cubicBezTo>
                  <a:lnTo>
                    <a:pt x="55422" y="569707"/>
                  </a:lnTo>
                  <a:cubicBezTo>
                    <a:pt x="61077" y="569707"/>
                    <a:pt x="65601" y="565183"/>
                    <a:pt x="65601" y="559528"/>
                  </a:cubicBezTo>
                  <a:lnTo>
                    <a:pt x="65601" y="551045"/>
                  </a:lnTo>
                  <a:lnTo>
                    <a:pt x="339881" y="551045"/>
                  </a:lnTo>
                  <a:lnTo>
                    <a:pt x="348364" y="551045"/>
                  </a:lnTo>
                  <a:lnTo>
                    <a:pt x="442241" y="551045"/>
                  </a:lnTo>
                  <a:lnTo>
                    <a:pt x="462035" y="551045"/>
                  </a:lnTo>
                  <a:lnTo>
                    <a:pt x="501056" y="551045"/>
                  </a:lnTo>
                  <a:lnTo>
                    <a:pt x="501056" y="559528"/>
                  </a:lnTo>
                  <a:cubicBezTo>
                    <a:pt x="501056" y="565183"/>
                    <a:pt x="505580" y="569707"/>
                    <a:pt x="511235" y="569707"/>
                  </a:cubicBezTo>
                  <a:lnTo>
                    <a:pt x="556478" y="569707"/>
                  </a:lnTo>
                  <a:cubicBezTo>
                    <a:pt x="562133" y="569707"/>
                    <a:pt x="566657" y="565183"/>
                    <a:pt x="566657" y="559528"/>
                  </a:cubicBezTo>
                  <a:lnTo>
                    <a:pt x="566657" y="131425"/>
                  </a:lnTo>
                  <a:cubicBezTo>
                    <a:pt x="566657" y="126335"/>
                    <a:pt x="562133" y="121811"/>
                    <a:pt x="556478" y="121811"/>
                  </a:cubicBezTo>
                  <a:close/>
                  <a:moveTo>
                    <a:pt x="353454" y="74307"/>
                  </a:moveTo>
                  <a:lnTo>
                    <a:pt x="358543" y="50555"/>
                  </a:lnTo>
                  <a:cubicBezTo>
                    <a:pt x="360806" y="49989"/>
                    <a:pt x="362502" y="49424"/>
                    <a:pt x="364764" y="48293"/>
                  </a:cubicBezTo>
                  <a:lnTo>
                    <a:pt x="364199" y="47161"/>
                  </a:lnTo>
                  <a:lnTo>
                    <a:pt x="377206" y="49989"/>
                  </a:lnTo>
                  <a:lnTo>
                    <a:pt x="369854" y="84486"/>
                  </a:lnTo>
                  <a:lnTo>
                    <a:pt x="356281" y="81659"/>
                  </a:lnTo>
                  <a:cubicBezTo>
                    <a:pt x="355150" y="81659"/>
                    <a:pt x="354019" y="80527"/>
                    <a:pt x="353454" y="79962"/>
                  </a:cubicBezTo>
                  <a:cubicBezTo>
                    <a:pt x="353454" y="79962"/>
                    <a:pt x="353454" y="79396"/>
                    <a:pt x="353454" y="79396"/>
                  </a:cubicBezTo>
                  <a:lnTo>
                    <a:pt x="355716" y="77700"/>
                  </a:lnTo>
                  <a:cubicBezTo>
                    <a:pt x="355150" y="76003"/>
                    <a:pt x="354019" y="75438"/>
                    <a:pt x="353454" y="74307"/>
                  </a:cubicBezTo>
                  <a:close/>
                  <a:moveTo>
                    <a:pt x="322915" y="46596"/>
                  </a:moveTo>
                  <a:cubicBezTo>
                    <a:pt x="326874" y="48858"/>
                    <a:pt x="330833" y="50555"/>
                    <a:pt x="335357" y="51120"/>
                  </a:cubicBezTo>
                  <a:cubicBezTo>
                    <a:pt x="336488" y="51120"/>
                    <a:pt x="337053" y="51120"/>
                    <a:pt x="338185" y="51686"/>
                  </a:cubicBezTo>
                  <a:lnTo>
                    <a:pt x="335922" y="62996"/>
                  </a:lnTo>
                  <a:cubicBezTo>
                    <a:pt x="334791" y="62431"/>
                    <a:pt x="333660" y="62431"/>
                    <a:pt x="332529" y="61865"/>
                  </a:cubicBezTo>
                  <a:cubicBezTo>
                    <a:pt x="328571" y="60734"/>
                    <a:pt x="324046" y="60734"/>
                    <a:pt x="320088" y="61300"/>
                  </a:cubicBezTo>
                  <a:lnTo>
                    <a:pt x="322915" y="46596"/>
                  </a:lnTo>
                  <a:close/>
                  <a:moveTo>
                    <a:pt x="462600" y="172143"/>
                  </a:moveTo>
                  <a:cubicBezTo>
                    <a:pt x="463166" y="172708"/>
                    <a:pt x="463731" y="172708"/>
                    <a:pt x="464297" y="173274"/>
                  </a:cubicBezTo>
                  <a:cubicBezTo>
                    <a:pt x="464862" y="173839"/>
                    <a:pt x="465993" y="174405"/>
                    <a:pt x="466559" y="174970"/>
                  </a:cubicBezTo>
                  <a:lnTo>
                    <a:pt x="462035" y="188543"/>
                  </a:lnTo>
                  <a:lnTo>
                    <a:pt x="374944" y="188543"/>
                  </a:lnTo>
                  <a:lnTo>
                    <a:pt x="373247" y="172143"/>
                  </a:lnTo>
                  <a:lnTo>
                    <a:pt x="462600" y="172143"/>
                  </a:lnTo>
                  <a:close/>
                  <a:moveTo>
                    <a:pt x="430931" y="264323"/>
                  </a:moveTo>
                  <a:cubicBezTo>
                    <a:pt x="423013" y="262061"/>
                    <a:pt x="414531" y="266020"/>
                    <a:pt x="411703" y="273937"/>
                  </a:cubicBezTo>
                  <a:lnTo>
                    <a:pt x="390213" y="332752"/>
                  </a:lnTo>
                  <a:lnTo>
                    <a:pt x="376640" y="207771"/>
                  </a:lnTo>
                  <a:lnTo>
                    <a:pt x="455248" y="207771"/>
                  </a:lnTo>
                  <a:lnTo>
                    <a:pt x="435455" y="265454"/>
                  </a:lnTo>
                  <a:lnTo>
                    <a:pt x="430931" y="264323"/>
                  </a:lnTo>
                  <a:close/>
                  <a:moveTo>
                    <a:pt x="475607" y="299952"/>
                  </a:moveTo>
                  <a:lnTo>
                    <a:pt x="454683" y="366684"/>
                  </a:lnTo>
                  <a:lnTo>
                    <a:pt x="399261" y="366684"/>
                  </a:lnTo>
                  <a:lnTo>
                    <a:pt x="429234" y="284117"/>
                  </a:lnTo>
                  <a:lnTo>
                    <a:pt x="475607" y="299952"/>
                  </a:lnTo>
                  <a:close/>
                  <a:moveTo>
                    <a:pt x="351757" y="160832"/>
                  </a:moveTo>
                  <a:lnTo>
                    <a:pt x="373813" y="367249"/>
                  </a:lnTo>
                  <a:lnTo>
                    <a:pt x="331398" y="367249"/>
                  </a:lnTo>
                  <a:lnTo>
                    <a:pt x="327440" y="331055"/>
                  </a:lnTo>
                  <a:lnTo>
                    <a:pt x="343274" y="329359"/>
                  </a:lnTo>
                  <a:lnTo>
                    <a:pt x="341012" y="309565"/>
                  </a:lnTo>
                  <a:lnTo>
                    <a:pt x="325177" y="311262"/>
                  </a:lnTo>
                  <a:lnTo>
                    <a:pt x="323481" y="292034"/>
                  </a:lnTo>
                  <a:lnTo>
                    <a:pt x="339316" y="290338"/>
                  </a:lnTo>
                  <a:lnTo>
                    <a:pt x="337053" y="270544"/>
                  </a:lnTo>
                  <a:lnTo>
                    <a:pt x="321219" y="272241"/>
                  </a:lnTo>
                  <a:lnTo>
                    <a:pt x="318957" y="253013"/>
                  </a:lnTo>
                  <a:lnTo>
                    <a:pt x="334791" y="251316"/>
                  </a:lnTo>
                  <a:lnTo>
                    <a:pt x="332529" y="231523"/>
                  </a:lnTo>
                  <a:lnTo>
                    <a:pt x="317260" y="233219"/>
                  </a:lnTo>
                  <a:lnTo>
                    <a:pt x="314998" y="213992"/>
                  </a:lnTo>
                  <a:lnTo>
                    <a:pt x="330267" y="212295"/>
                  </a:lnTo>
                  <a:lnTo>
                    <a:pt x="328005" y="192502"/>
                  </a:lnTo>
                  <a:lnTo>
                    <a:pt x="312736" y="194198"/>
                  </a:lnTo>
                  <a:lnTo>
                    <a:pt x="309908" y="165356"/>
                  </a:lnTo>
                  <a:lnTo>
                    <a:pt x="351757" y="160832"/>
                  </a:lnTo>
                  <a:close/>
                  <a:moveTo>
                    <a:pt x="294639" y="208336"/>
                  </a:moveTo>
                  <a:lnTo>
                    <a:pt x="311605" y="367249"/>
                  </a:lnTo>
                  <a:lnTo>
                    <a:pt x="239217" y="367249"/>
                  </a:lnTo>
                  <a:lnTo>
                    <a:pt x="273715" y="208336"/>
                  </a:lnTo>
                  <a:lnTo>
                    <a:pt x="294639" y="208336"/>
                  </a:lnTo>
                  <a:close/>
                  <a:moveTo>
                    <a:pt x="290680" y="172143"/>
                  </a:moveTo>
                  <a:lnTo>
                    <a:pt x="292377" y="188543"/>
                  </a:lnTo>
                  <a:lnTo>
                    <a:pt x="278239" y="188543"/>
                  </a:lnTo>
                  <a:lnTo>
                    <a:pt x="281632" y="172143"/>
                  </a:lnTo>
                  <a:lnTo>
                    <a:pt x="290680" y="172143"/>
                  </a:lnTo>
                  <a:close/>
                  <a:moveTo>
                    <a:pt x="166265" y="64693"/>
                  </a:moveTo>
                  <a:cubicBezTo>
                    <a:pt x="187755" y="40941"/>
                    <a:pt x="218859" y="14926"/>
                    <a:pt x="247135" y="21147"/>
                  </a:cubicBezTo>
                  <a:lnTo>
                    <a:pt x="305384" y="34154"/>
                  </a:lnTo>
                  <a:lnTo>
                    <a:pt x="296901" y="74872"/>
                  </a:lnTo>
                  <a:lnTo>
                    <a:pt x="279935" y="102017"/>
                  </a:lnTo>
                  <a:lnTo>
                    <a:pt x="246004" y="94666"/>
                  </a:lnTo>
                  <a:cubicBezTo>
                    <a:pt x="247135" y="79396"/>
                    <a:pt x="246569" y="53382"/>
                    <a:pt x="232431" y="44899"/>
                  </a:cubicBezTo>
                  <a:cubicBezTo>
                    <a:pt x="216031" y="35851"/>
                    <a:pt x="190582" y="46030"/>
                    <a:pt x="166265" y="64693"/>
                  </a:cubicBezTo>
                  <a:close/>
                  <a:moveTo>
                    <a:pt x="242611" y="113894"/>
                  </a:moveTo>
                  <a:lnTo>
                    <a:pt x="272018" y="120114"/>
                  </a:lnTo>
                  <a:lnTo>
                    <a:pt x="218859" y="366684"/>
                  </a:lnTo>
                  <a:lnTo>
                    <a:pt x="192279" y="366684"/>
                  </a:lnTo>
                  <a:lnTo>
                    <a:pt x="242611" y="113894"/>
                  </a:lnTo>
                  <a:close/>
                  <a:moveTo>
                    <a:pt x="152692" y="172143"/>
                  </a:moveTo>
                  <a:lnTo>
                    <a:pt x="211507" y="172143"/>
                  </a:lnTo>
                  <a:lnTo>
                    <a:pt x="208114" y="188543"/>
                  </a:lnTo>
                  <a:lnTo>
                    <a:pt x="149864" y="188543"/>
                  </a:lnTo>
                  <a:cubicBezTo>
                    <a:pt x="151561" y="182888"/>
                    <a:pt x="152126" y="177798"/>
                    <a:pt x="152692" y="172143"/>
                  </a:cubicBezTo>
                  <a:close/>
                  <a:moveTo>
                    <a:pt x="204155" y="208336"/>
                  </a:moveTo>
                  <a:lnTo>
                    <a:pt x="188320" y="287510"/>
                  </a:lnTo>
                  <a:lnTo>
                    <a:pt x="145340" y="208336"/>
                  </a:lnTo>
                  <a:lnTo>
                    <a:pt x="204155" y="208336"/>
                  </a:lnTo>
                  <a:close/>
                  <a:moveTo>
                    <a:pt x="45242" y="549349"/>
                  </a:moveTo>
                  <a:lnTo>
                    <a:pt x="19793" y="549349"/>
                  </a:lnTo>
                  <a:lnTo>
                    <a:pt x="19793" y="518245"/>
                  </a:lnTo>
                  <a:lnTo>
                    <a:pt x="19793" y="431154"/>
                  </a:lnTo>
                  <a:lnTo>
                    <a:pt x="19793" y="387043"/>
                  </a:lnTo>
                  <a:lnTo>
                    <a:pt x="45242" y="387043"/>
                  </a:lnTo>
                  <a:lnTo>
                    <a:pt x="45242" y="549349"/>
                  </a:lnTo>
                  <a:close/>
                  <a:moveTo>
                    <a:pt x="45242" y="367249"/>
                  </a:moveTo>
                  <a:lnTo>
                    <a:pt x="19793" y="367249"/>
                  </a:lnTo>
                  <a:lnTo>
                    <a:pt x="19793" y="141604"/>
                  </a:lnTo>
                  <a:lnTo>
                    <a:pt x="28842" y="141604"/>
                  </a:lnTo>
                  <a:cubicBezTo>
                    <a:pt x="20924" y="158570"/>
                    <a:pt x="20359" y="178929"/>
                    <a:pt x="28842" y="197026"/>
                  </a:cubicBezTo>
                  <a:lnTo>
                    <a:pt x="28842" y="197026"/>
                  </a:lnTo>
                  <a:cubicBezTo>
                    <a:pt x="32801" y="205509"/>
                    <a:pt x="38456" y="212295"/>
                    <a:pt x="45242" y="217950"/>
                  </a:cubicBezTo>
                  <a:lnTo>
                    <a:pt x="45242" y="367249"/>
                  </a:lnTo>
                  <a:close/>
                  <a:moveTo>
                    <a:pt x="46939" y="187977"/>
                  </a:moveTo>
                  <a:lnTo>
                    <a:pt x="46939" y="187977"/>
                  </a:lnTo>
                  <a:cubicBezTo>
                    <a:pt x="40718" y="174970"/>
                    <a:pt x="41283" y="160832"/>
                    <a:pt x="47504" y="148391"/>
                  </a:cubicBezTo>
                  <a:lnTo>
                    <a:pt x="59946" y="173839"/>
                  </a:lnTo>
                  <a:cubicBezTo>
                    <a:pt x="62208" y="178929"/>
                    <a:pt x="68429" y="180626"/>
                    <a:pt x="72953" y="178363"/>
                  </a:cubicBezTo>
                  <a:lnTo>
                    <a:pt x="105188" y="163094"/>
                  </a:lnTo>
                  <a:cubicBezTo>
                    <a:pt x="107450" y="161963"/>
                    <a:pt x="109147" y="159701"/>
                    <a:pt x="110278" y="157439"/>
                  </a:cubicBezTo>
                  <a:cubicBezTo>
                    <a:pt x="111409" y="155177"/>
                    <a:pt x="110843" y="152349"/>
                    <a:pt x="109712" y="150087"/>
                  </a:cubicBezTo>
                  <a:lnTo>
                    <a:pt x="97270" y="124639"/>
                  </a:lnTo>
                  <a:cubicBezTo>
                    <a:pt x="110843" y="127466"/>
                    <a:pt x="122154" y="136515"/>
                    <a:pt x="128374" y="149522"/>
                  </a:cubicBezTo>
                  <a:cubicBezTo>
                    <a:pt x="135726" y="164791"/>
                    <a:pt x="134030" y="183453"/>
                    <a:pt x="123285" y="197026"/>
                  </a:cubicBezTo>
                  <a:cubicBezTo>
                    <a:pt x="121023" y="199853"/>
                    <a:pt x="120457" y="204378"/>
                    <a:pt x="122154" y="207771"/>
                  </a:cubicBezTo>
                  <a:lnTo>
                    <a:pt x="182099" y="318614"/>
                  </a:lnTo>
                  <a:lnTo>
                    <a:pt x="174182" y="359332"/>
                  </a:lnTo>
                  <a:lnTo>
                    <a:pt x="95574" y="218516"/>
                  </a:lnTo>
                  <a:cubicBezTo>
                    <a:pt x="93877" y="215123"/>
                    <a:pt x="90484" y="213426"/>
                    <a:pt x="87091" y="213426"/>
                  </a:cubicBezTo>
                  <a:cubicBezTo>
                    <a:pt x="70125" y="213426"/>
                    <a:pt x="54290" y="203812"/>
                    <a:pt x="46939" y="187977"/>
                  </a:cubicBezTo>
                  <a:close/>
                  <a:moveTo>
                    <a:pt x="172485" y="366684"/>
                  </a:moveTo>
                  <a:lnTo>
                    <a:pt x="172485" y="366684"/>
                  </a:lnTo>
                  <a:lnTo>
                    <a:pt x="172485" y="366684"/>
                  </a:lnTo>
                  <a:lnTo>
                    <a:pt x="172485" y="366684"/>
                  </a:lnTo>
                  <a:close/>
                  <a:moveTo>
                    <a:pt x="155520" y="367249"/>
                  </a:moveTo>
                  <a:lnTo>
                    <a:pt x="65035" y="367249"/>
                  </a:lnTo>
                  <a:lnTo>
                    <a:pt x="65035" y="229826"/>
                  </a:lnTo>
                  <a:cubicBezTo>
                    <a:pt x="70125" y="231523"/>
                    <a:pt x="75215" y="232654"/>
                    <a:pt x="80870" y="233219"/>
                  </a:cubicBezTo>
                  <a:lnTo>
                    <a:pt x="155520" y="367249"/>
                  </a:lnTo>
                  <a:close/>
                  <a:moveTo>
                    <a:pt x="501056" y="530686"/>
                  </a:moveTo>
                  <a:lnTo>
                    <a:pt x="462035" y="530686"/>
                  </a:lnTo>
                  <a:lnTo>
                    <a:pt x="442241" y="530686"/>
                  </a:lnTo>
                  <a:lnTo>
                    <a:pt x="347798" y="530686"/>
                  </a:lnTo>
                  <a:lnTo>
                    <a:pt x="339316" y="530686"/>
                  </a:lnTo>
                  <a:lnTo>
                    <a:pt x="65035" y="530686"/>
                  </a:lnTo>
                  <a:lnTo>
                    <a:pt x="65035" y="387043"/>
                  </a:lnTo>
                  <a:lnTo>
                    <a:pt x="385123" y="387043"/>
                  </a:lnTo>
                  <a:lnTo>
                    <a:pt x="501622" y="387043"/>
                  </a:lnTo>
                  <a:lnTo>
                    <a:pt x="501622" y="530686"/>
                  </a:lnTo>
                  <a:close/>
                  <a:moveTo>
                    <a:pt x="501056" y="367249"/>
                  </a:moveTo>
                  <a:lnTo>
                    <a:pt x="475042" y="367249"/>
                  </a:lnTo>
                  <a:lnTo>
                    <a:pt x="494835" y="302779"/>
                  </a:lnTo>
                  <a:cubicBezTo>
                    <a:pt x="495966" y="299386"/>
                    <a:pt x="495966" y="295427"/>
                    <a:pt x="494835" y="291469"/>
                  </a:cubicBezTo>
                  <a:cubicBezTo>
                    <a:pt x="493139" y="287510"/>
                    <a:pt x="489745" y="284117"/>
                    <a:pt x="485221" y="282420"/>
                  </a:cubicBezTo>
                  <a:lnTo>
                    <a:pt x="480697" y="280724"/>
                  </a:lnTo>
                  <a:lnTo>
                    <a:pt x="501056" y="220778"/>
                  </a:lnTo>
                  <a:lnTo>
                    <a:pt x="501056" y="367249"/>
                  </a:lnTo>
                  <a:close/>
                  <a:moveTo>
                    <a:pt x="513498" y="170446"/>
                  </a:moveTo>
                  <a:cubicBezTo>
                    <a:pt x="507277" y="169881"/>
                    <a:pt x="497663" y="170446"/>
                    <a:pt x="494835" y="179495"/>
                  </a:cubicBezTo>
                  <a:lnTo>
                    <a:pt x="462035" y="274503"/>
                  </a:lnTo>
                  <a:lnTo>
                    <a:pt x="454117" y="271675"/>
                  </a:lnTo>
                  <a:lnTo>
                    <a:pt x="486918" y="176667"/>
                  </a:lnTo>
                  <a:cubicBezTo>
                    <a:pt x="490311" y="168184"/>
                    <a:pt x="482959" y="161963"/>
                    <a:pt x="477869" y="158005"/>
                  </a:cubicBezTo>
                  <a:lnTo>
                    <a:pt x="511235" y="111066"/>
                  </a:lnTo>
                  <a:lnTo>
                    <a:pt x="515760" y="112762"/>
                  </a:lnTo>
                  <a:lnTo>
                    <a:pt x="513498" y="170446"/>
                  </a:lnTo>
                  <a:close/>
                  <a:moveTo>
                    <a:pt x="546864" y="549349"/>
                  </a:moveTo>
                  <a:lnTo>
                    <a:pt x="521415" y="549349"/>
                  </a:lnTo>
                  <a:lnTo>
                    <a:pt x="521415" y="387043"/>
                  </a:lnTo>
                  <a:lnTo>
                    <a:pt x="546864" y="387043"/>
                  </a:lnTo>
                  <a:lnTo>
                    <a:pt x="546864" y="549349"/>
                  </a:lnTo>
                  <a:close/>
                  <a:moveTo>
                    <a:pt x="546864" y="367249"/>
                  </a:moveTo>
                  <a:lnTo>
                    <a:pt x="521415" y="367249"/>
                  </a:lnTo>
                  <a:lnTo>
                    <a:pt x="521415" y="190240"/>
                  </a:lnTo>
                  <a:cubicBezTo>
                    <a:pt x="526505" y="189108"/>
                    <a:pt x="531594" y="185150"/>
                    <a:pt x="533291" y="178363"/>
                  </a:cubicBezTo>
                  <a:lnTo>
                    <a:pt x="534988" y="141604"/>
                  </a:lnTo>
                  <a:lnTo>
                    <a:pt x="547429" y="141604"/>
                  </a:lnTo>
                  <a:lnTo>
                    <a:pt x="547429" y="367249"/>
                  </a:lnTo>
                  <a:close/>
                </a:path>
              </a:pathLst>
            </a:custGeom>
            <a:gradFill>
              <a:gsLst>
                <a:gs pos="3000">
                  <a:schemeClr val="accent4">
                    <a:lumMod val="75000"/>
                  </a:schemeClr>
                </a:gs>
                <a:gs pos="93000">
                  <a:schemeClr val="accent4">
                    <a:lumMod val="20000"/>
                    <a:lumOff val="80000"/>
                  </a:schemeClr>
                </a:gs>
              </a:gsLst>
              <a:lin ang="16200000" scaled="1"/>
            </a:gradFill>
            <a:ln w="5644"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nvGrpSpPr>
            <p:cNvPr id="478" name="Graphic 458">
              <a:extLst>
                <a:ext uri="{FF2B5EF4-FFF2-40B4-BE49-F238E27FC236}">
                  <a16:creationId xmlns:a16="http://schemas.microsoft.com/office/drawing/2014/main" id="{B467B2D7-806A-1148-81DB-FB9EC0615886}"/>
                </a:ext>
              </a:extLst>
            </p:cNvPr>
            <p:cNvGrpSpPr/>
            <p:nvPr/>
          </p:nvGrpSpPr>
          <p:grpSpPr>
            <a:xfrm>
              <a:off x="10602120" y="5123530"/>
              <a:ext cx="774607" cy="664712"/>
              <a:chOff x="10630364" y="4602795"/>
              <a:chExt cx="966787" cy="829627"/>
            </a:xfrm>
            <a:gradFill>
              <a:gsLst>
                <a:gs pos="3000">
                  <a:schemeClr val="accent4">
                    <a:lumMod val="75000"/>
                  </a:schemeClr>
                </a:gs>
                <a:gs pos="93000">
                  <a:schemeClr val="accent4">
                    <a:lumMod val="20000"/>
                    <a:lumOff val="80000"/>
                  </a:schemeClr>
                </a:gs>
              </a:gsLst>
              <a:lin ang="16200000" scaled="1"/>
            </a:gradFill>
          </p:grpSpPr>
          <p:sp>
            <p:nvSpPr>
              <p:cNvPr id="479" name="Freeform 478">
                <a:extLst>
                  <a:ext uri="{FF2B5EF4-FFF2-40B4-BE49-F238E27FC236}">
                    <a16:creationId xmlns:a16="http://schemas.microsoft.com/office/drawing/2014/main" id="{FFCBAF40-C750-A844-9052-59898765CA8D}"/>
                  </a:ext>
                </a:extLst>
              </p:cNvPr>
              <p:cNvSpPr/>
              <p:nvPr/>
            </p:nvSpPr>
            <p:spPr>
              <a:xfrm>
                <a:off x="10731329" y="4890450"/>
                <a:ext cx="120015" cy="33337"/>
              </a:xfrm>
              <a:custGeom>
                <a:avLst/>
                <a:gdLst>
                  <a:gd name="connsiteX0" fmla="*/ 0 w 120015"/>
                  <a:gd name="connsiteY0" fmla="*/ 0 h 33337"/>
                  <a:gd name="connsiteX1" fmla="*/ 120015 w 120015"/>
                  <a:gd name="connsiteY1" fmla="*/ 0 h 33337"/>
                  <a:gd name="connsiteX2" fmla="*/ 120015 w 120015"/>
                  <a:gd name="connsiteY2" fmla="*/ 33338 h 33337"/>
                  <a:gd name="connsiteX3" fmla="*/ 0 w 120015"/>
                  <a:gd name="connsiteY3" fmla="*/ 33338 h 33337"/>
                </a:gdLst>
                <a:ahLst/>
                <a:cxnLst>
                  <a:cxn ang="0">
                    <a:pos x="connsiteX0" y="connsiteY0"/>
                  </a:cxn>
                  <a:cxn ang="0">
                    <a:pos x="connsiteX1" y="connsiteY1"/>
                  </a:cxn>
                  <a:cxn ang="0">
                    <a:pos x="connsiteX2" y="connsiteY2"/>
                  </a:cxn>
                  <a:cxn ang="0">
                    <a:pos x="connsiteX3" y="connsiteY3"/>
                  </a:cxn>
                </a:cxnLst>
                <a:rect l="l" t="t" r="r" b="b"/>
                <a:pathLst>
                  <a:path w="120015" h="33337">
                    <a:moveTo>
                      <a:pt x="0" y="0"/>
                    </a:moveTo>
                    <a:lnTo>
                      <a:pt x="120015" y="0"/>
                    </a:lnTo>
                    <a:lnTo>
                      <a:pt x="120015"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80" name="Freeform 479">
                <a:extLst>
                  <a:ext uri="{FF2B5EF4-FFF2-40B4-BE49-F238E27FC236}">
                    <a16:creationId xmlns:a16="http://schemas.microsoft.com/office/drawing/2014/main" id="{7990D0B4-7F5C-784E-9B92-7233B47EBB83}"/>
                  </a:ext>
                </a:extLst>
              </p:cNvPr>
              <p:cNvSpPr/>
              <p:nvPr/>
            </p:nvSpPr>
            <p:spPr>
              <a:xfrm>
                <a:off x="10887539" y="4890450"/>
                <a:ext cx="120015" cy="33337"/>
              </a:xfrm>
              <a:custGeom>
                <a:avLst/>
                <a:gdLst>
                  <a:gd name="connsiteX0" fmla="*/ 0 w 120015"/>
                  <a:gd name="connsiteY0" fmla="*/ 0 h 33337"/>
                  <a:gd name="connsiteX1" fmla="*/ 120015 w 120015"/>
                  <a:gd name="connsiteY1" fmla="*/ 0 h 33337"/>
                  <a:gd name="connsiteX2" fmla="*/ 120015 w 120015"/>
                  <a:gd name="connsiteY2" fmla="*/ 33338 h 33337"/>
                  <a:gd name="connsiteX3" fmla="*/ 0 w 120015"/>
                  <a:gd name="connsiteY3" fmla="*/ 33338 h 33337"/>
                </a:gdLst>
                <a:ahLst/>
                <a:cxnLst>
                  <a:cxn ang="0">
                    <a:pos x="connsiteX0" y="connsiteY0"/>
                  </a:cxn>
                  <a:cxn ang="0">
                    <a:pos x="connsiteX1" y="connsiteY1"/>
                  </a:cxn>
                  <a:cxn ang="0">
                    <a:pos x="connsiteX2" y="connsiteY2"/>
                  </a:cxn>
                  <a:cxn ang="0">
                    <a:pos x="connsiteX3" y="connsiteY3"/>
                  </a:cxn>
                </a:cxnLst>
                <a:rect l="l" t="t" r="r" b="b"/>
                <a:pathLst>
                  <a:path w="120015" h="33337">
                    <a:moveTo>
                      <a:pt x="0" y="0"/>
                    </a:moveTo>
                    <a:lnTo>
                      <a:pt x="120015" y="0"/>
                    </a:lnTo>
                    <a:lnTo>
                      <a:pt x="120015"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81" name="Freeform 480">
                <a:extLst>
                  <a:ext uri="{FF2B5EF4-FFF2-40B4-BE49-F238E27FC236}">
                    <a16:creationId xmlns:a16="http://schemas.microsoft.com/office/drawing/2014/main" id="{B7F73412-C61D-8347-B720-751BAE2CF158}"/>
                  </a:ext>
                </a:extLst>
              </p:cNvPr>
              <p:cNvSpPr/>
              <p:nvPr/>
            </p:nvSpPr>
            <p:spPr>
              <a:xfrm>
                <a:off x="11044702" y="4890450"/>
                <a:ext cx="120015" cy="33337"/>
              </a:xfrm>
              <a:custGeom>
                <a:avLst/>
                <a:gdLst>
                  <a:gd name="connsiteX0" fmla="*/ 0 w 120015"/>
                  <a:gd name="connsiteY0" fmla="*/ 0 h 33337"/>
                  <a:gd name="connsiteX1" fmla="*/ 120015 w 120015"/>
                  <a:gd name="connsiteY1" fmla="*/ 0 h 33337"/>
                  <a:gd name="connsiteX2" fmla="*/ 120015 w 120015"/>
                  <a:gd name="connsiteY2" fmla="*/ 33338 h 33337"/>
                  <a:gd name="connsiteX3" fmla="*/ 0 w 120015"/>
                  <a:gd name="connsiteY3" fmla="*/ 33338 h 33337"/>
                </a:gdLst>
                <a:ahLst/>
                <a:cxnLst>
                  <a:cxn ang="0">
                    <a:pos x="connsiteX0" y="connsiteY0"/>
                  </a:cxn>
                  <a:cxn ang="0">
                    <a:pos x="connsiteX1" y="connsiteY1"/>
                  </a:cxn>
                  <a:cxn ang="0">
                    <a:pos x="connsiteX2" y="connsiteY2"/>
                  </a:cxn>
                  <a:cxn ang="0">
                    <a:pos x="connsiteX3" y="connsiteY3"/>
                  </a:cxn>
                </a:cxnLst>
                <a:rect l="l" t="t" r="r" b="b"/>
                <a:pathLst>
                  <a:path w="120015" h="33337">
                    <a:moveTo>
                      <a:pt x="0" y="0"/>
                    </a:moveTo>
                    <a:lnTo>
                      <a:pt x="120015" y="0"/>
                    </a:lnTo>
                    <a:lnTo>
                      <a:pt x="120015"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82" name="Freeform 481">
                <a:extLst>
                  <a:ext uri="{FF2B5EF4-FFF2-40B4-BE49-F238E27FC236}">
                    <a16:creationId xmlns:a16="http://schemas.microsoft.com/office/drawing/2014/main" id="{07048CAD-3A2B-2346-8813-230906CA0C3F}"/>
                  </a:ext>
                </a:extLst>
              </p:cNvPr>
              <p:cNvSpPr/>
              <p:nvPr/>
            </p:nvSpPr>
            <p:spPr>
              <a:xfrm>
                <a:off x="11201864" y="4890450"/>
                <a:ext cx="120014" cy="33337"/>
              </a:xfrm>
              <a:custGeom>
                <a:avLst/>
                <a:gdLst>
                  <a:gd name="connsiteX0" fmla="*/ 0 w 120014"/>
                  <a:gd name="connsiteY0" fmla="*/ 0 h 33337"/>
                  <a:gd name="connsiteX1" fmla="*/ 120015 w 120014"/>
                  <a:gd name="connsiteY1" fmla="*/ 0 h 33337"/>
                  <a:gd name="connsiteX2" fmla="*/ 120015 w 120014"/>
                  <a:gd name="connsiteY2" fmla="*/ 33338 h 33337"/>
                  <a:gd name="connsiteX3" fmla="*/ 0 w 120014"/>
                  <a:gd name="connsiteY3" fmla="*/ 33338 h 33337"/>
                </a:gdLst>
                <a:ahLst/>
                <a:cxnLst>
                  <a:cxn ang="0">
                    <a:pos x="connsiteX0" y="connsiteY0"/>
                  </a:cxn>
                  <a:cxn ang="0">
                    <a:pos x="connsiteX1" y="connsiteY1"/>
                  </a:cxn>
                  <a:cxn ang="0">
                    <a:pos x="connsiteX2" y="connsiteY2"/>
                  </a:cxn>
                  <a:cxn ang="0">
                    <a:pos x="connsiteX3" y="connsiteY3"/>
                  </a:cxn>
                </a:cxnLst>
                <a:rect l="l" t="t" r="r" b="b"/>
                <a:pathLst>
                  <a:path w="120014" h="33337">
                    <a:moveTo>
                      <a:pt x="0" y="0"/>
                    </a:moveTo>
                    <a:lnTo>
                      <a:pt x="120015" y="0"/>
                    </a:lnTo>
                    <a:lnTo>
                      <a:pt x="120015"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83" name="Freeform 482">
                <a:extLst>
                  <a:ext uri="{FF2B5EF4-FFF2-40B4-BE49-F238E27FC236}">
                    <a16:creationId xmlns:a16="http://schemas.microsoft.com/office/drawing/2014/main" id="{B3F2B2FC-25A2-A748-8A72-BC061D3FE460}"/>
                  </a:ext>
                </a:extLst>
              </p:cNvPr>
              <p:cNvSpPr/>
              <p:nvPr/>
            </p:nvSpPr>
            <p:spPr>
              <a:xfrm>
                <a:off x="10731329" y="4968555"/>
                <a:ext cx="120015" cy="33337"/>
              </a:xfrm>
              <a:custGeom>
                <a:avLst/>
                <a:gdLst>
                  <a:gd name="connsiteX0" fmla="*/ 0 w 120015"/>
                  <a:gd name="connsiteY0" fmla="*/ 0 h 33337"/>
                  <a:gd name="connsiteX1" fmla="*/ 120015 w 120015"/>
                  <a:gd name="connsiteY1" fmla="*/ 0 h 33337"/>
                  <a:gd name="connsiteX2" fmla="*/ 120015 w 120015"/>
                  <a:gd name="connsiteY2" fmla="*/ 33337 h 33337"/>
                  <a:gd name="connsiteX3" fmla="*/ 0 w 120015"/>
                  <a:gd name="connsiteY3" fmla="*/ 33337 h 33337"/>
                </a:gdLst>
                <a:ahLst/>
                <a:cxnLst>
                  <a:cxn ang="0">
                    <a:pos x="connsiteX0" y="connsiteY0"/>
                  </a:cxn>
                  <a:cxn ang="0">
                    <a:pos x="connsiteX1" y="connsiteY1"/>
                  </a:cxn>
                  <a:cxn ang="0">
                    <a:pos x="connsiteX2" y="connsiteY2"/>
                  </a:cxn>
                  <a:cxn ang="0">
                    <a:pos x="connsiteX3" y="connsiteY3"/>
                  </a:cxn>
                </a:cxnLst>
                <a:rect l="l" t="t" r="r" b="b"/>
                <a:pathLst>
                  <a:path w="120015" h="33337">
                    <a:moveTo>
                      <a:pt x="0" y="0"/>
                    </a:moveTo>
                    <a:lnTo>
                      <a:pt x="120015" y="0"/>
                    </a:lnTo>
                    <a:lnTo>
                      <a:pt x="120015"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84" name="Freeform 483">
                <a:extLst>
                  <a:ext uri="{FF2B5EF4-FFF2-40B4-BE49-F238E27FC236}">
                    <a16:creationId xmlns:a16="http://schemas.microsoft.com/office/drawing/2014/main" id="{9CFEF01D-2DD5-5941-9818-B89131C183BC}"/>
                  </a:ext>
                </a:extLst>
              </p:cNvPr>
              <p:cNvSpPr/>
              <p:nvPr/>
            </p:nvSpPr>
            <p:spPr>
              <a:xfrm>
                <a:off x="10887539" y="4968555"/>
                <a:ext cx="120015" cy="33337"/>
              </a:xfrm>
              <a:custGeom>
                <a:avLst/>
                <a:gdLst>
                  <a:gd name="connsiteX0" fmla="*/ 0 w 120015"/>
                  <a:gd name="connsiteY0" fmla="*/ 0 h 33337"/>
                  <a:gd name="connsiteX1" fmla="*/ 120015 w 120015"/>
                  <a:gd name="connsiteY1" fmla="*/ 0 h 33337"/>
                  <a:gd name="connsiteX2" fmla="*/ 120015 w 120015"/>
                  <a:gd name="connsiteY2" fmla="*/ 33337 h 33337"/>
                  <a:gd name="connsiteX3" fmla="*/ 0 w 120015"/>
                  <a:gd name="connsiteY3" fmla="*/ 33337 h 33337"/>
                </a:gdLst>
                <a:ahLst/>
                <a:cxnLst>
                  <a:cxn ang="0">
                    <a:pos x="connsiteX0" y="connsiteY0"/>
                  </a:cxn>
                  <a:cxn ang="0">
                    <a:pos x="connsiteX1" y="connsiteY1"/>
                  </a:cxn>
                  <a:cxn ang="0">
                    <a:pos x="connsiteX2" y="connsiteY2"/>
                  </a:cxn>
                  <a:cxn ang="0">
                    <a:pos x="connsiteX3" y="connsiteY3"/>
                  </a:cxn>
                </a:cxnLst>
                <a:rect l="l" t="t" r="r" b="b"/>
                <a:pathLst>
                  <a:path w="120015" h="33337">
                    <a:moveTo>
                      <a:pt x="0" y="0"/>
                    </a:moveTo>
                    <a:lnTo>
                      <a:pt x="120015" y="0"/>
                    </a:lnTo>
                    <a:lnTo>
                      <a:pt x="120015"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85" name="Freeform 484">
                <a:extLst>
                  <a:ext uri="{FF2B5EF4-FFF2-40B4-BE49-F238E27FC236}">
                    <a16:creationId xmlns:a16="http://schemas.microsoft.com/office/drawing/2014/main" id="{6E853F13-F74E-0141-B1EE-84A9C1C900FC}"/>
                  </a:ext>
                </a:extLst>
              </p:cNvPr>
              <p:cNvSpPr/>
              <p:nvPr/>
            </p:nvSpPr>
            <p:spPr>
              <a:xfrm>
                <a:off x="11044702" y="4968555"/>
                <a:ext cx="104775" cy="33337"/>
              </a:xfrm>
              <a:custGeom>
                <a:avLst/>
                <a:gdLst>
                  <a:gd name="connsiteX0" fmla="*/ 0 w 104775"/>
                  <a:gd name="connsiteY0" fmla="*/ 0 h 33337"/>
                  <a:gd name="connsiteX1" fmla="*/ 104775 w 104775"/>
                  <a:gd name="connsiteY1" fmla="*/ 0 h 33337"/>
                  <a:gd name="connsiteX2" fmla="*/ 104775 w 104775"/>
                  <a:gd name="connsiteY2" fmla="*/ 33337 h 33337"/>
                  <a:gd name="connsiteX3" fmla="*/ 0 w 104775"/>
                  <a:gd name="connsiteY3" fmla="*/ 33337 h 33337"/>
                </a:gdLst>
                <a:ahLst/>
                <a:cxnLst>
                  <a:cxn ang="0">
                    <a:pos x="connsiteX0" y="connsiteY0"/>
                  </a:cxn>
                  <a:cxn ang="0">
                    <a:pos x="connsiteX1" y="connsiteY1"/>
                  </a:cxn>
                  <a:cxn ang="0">
                    <a:pos x="connsiteX2" y="connsiteY2"/>
                  </a:cxn>
                  <a:cxn ang="0">
                    <a:pos x="connsiteX3" y="connsiteY3"/>
                  </a:cxn>
                </a:cxnLst>
                <a:rect l="l" t="t" r="r" b="b"/>
                <a:pathLst>
                  <a:path w="104775" h="33337">
                    <a:moveTo>
                      <a:pt x="0" y="0"/>
                    </a:moveTo>
                    <a:lnTo>
                      <a:pt x="104775" y="0"/>
                    </a:lnTo>
                    <a:lnTo>
                      <a:pt x="104775"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86" name="Freeform 485">
                <a:extLst>
                  <a:ext uri="{FF2B5EF4-FFF2-40B4-BE49-F238E27FC236}">
                    <a16:creationId xmlns:a16="http://schemas.microsoft.com/office/drawing/2014/main" id="{23A143A4-95E1-D948-89B0-9CCAE0DEF1F5}"/>
                  </a:ext>
                </a:extLst>
              </p:cNvPr>
              <p:cNvSpPr/>
              <p:nvPr/>
            </p:nvSpPr>
            <p:spPr>
              <a:xfrm>
                <a:off x="10731329" y="5047613"/>
                <a:ext cx="120015" cy="33337"/>
              </a:xfrm>
              <a:custGeom>
                <a:avLst/>
                <a:gdLst>
                  <a:gd name="connsiteX0" fmla="*/ 0 w 120015"/>
                  <a:gd name="connsiteY0" fmla="*/ 0 h 33337"/>
                  <a:gd name="connsiteX1" fmla="*/ 120015 w 120015"/>
                  <a:gd name="connsiteY1" fmla="*/ 0 h 33337"/>
                  <a:gd name="connsiteX2" fmla="*/ 120015 w 120015"/>
                  <a:gd name="connsiteY2" fmla="*/ 33338 h 33337"/>
                  <a:gd name="connsiteX3" fmla="*/ 0 w 120015"/>
                  <a:gd name="connsiteY3" fmla="*/ 33338 h 33337"/>
                </a:gdLst>
                <a:ahLst/>
                <a:cxnLst>
                  <a:cxn ang="0">
                    <a:pos x="connsiteX0" y="connsiteY0"/>
                  </a:cxn>
                  <a:cxn ang="0">
                    <a:pos x="connsiteX1" y="connsiteY1"/>
                  </a:cxn>
                  <a:cxn ang="0">
                    <a:pos x="connsiteX2" y="connsiteY2"/>
                  </a:cxn>
                  <a:cxn ang="0">
                    <a:pos x="connsiteX3" y="connsiteY3"/>
                  </a:cxn>
                </a:cxnLst>
                <a:rect l="l" t="t" r="r" b="b"/>
                <a:pathLst>
                  <a:path w="120015" h="33337">
                    <a:moveTo>
                      <a:pt x="0" y="0"/>
                    </a:moveTo>
                    <a:lnTo>
                      <a:pt x="120015" y="0"/>
                    </a:lnTo>
                    <a:lnTo>
                      <a:pt x="120015"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87" name="Freeform 486">
                <a:extLst>
                  <a:ext uri="{FF2B5EF4-FFF2-40B4-BE49-F238E27FC236}">
                    <a16:creationId xmlns:a16="http://schemas.microsoft.com/office/drawing/2014/main" id="{C2091B89-E4D7-CC4C-A3F3-3BCE1451EA9E}"/>
                  </a:ext>
                </a:extLst>
              </p:cNvPr>
              <p:cNvSpPr/>
              <p:nvPr/>
            </p:nvSpPr>
            <p:spPr>
              <a:xfrm>
                <a:off x="10887539" y="5047613"/>
                <a:ext cx="120015" cy="33337"/>
              </a:xfrm>
              <a:custGeom>
                <a:avLst/>
                <a:gdLst>
                  <a:gd name="connsiteX0" fmla="*/ 0 w 120015"/>
                  <a:gd name="connsiteY0" fmla="*/ 0 h 33337"/>
                  <a:gd name="connsiteX1" fmla="*/ 120015 w 120015"/>
                  <a:gd name="connsiteY1" fmla="*/ 0 h 33337"/>
                  <a:gd name="connsiteX2" fmla="*/ 120015 w 120015"/>
                  <a:gd name="connsiteY2" fmla="*/ 33338 h 33337"/>
                  <a:gd name="connsiteX3" fmla="*/ 0 w 120015"/>
                  <a:gd name="connsiteY3" fmla="*/ 33338 h 33337"/>
                </a:gdLst>
                <a:ahLst/>
                <a:cxnLst>
                  <a:cxn ang="0">
                    <a:pos x="connsiteX0" y="connsiteY0"/>
                  </a:cxn>
                  <a:cxn ang="0">
                    <a:pos x="connsiteX1" y="connsiteY1"/>
                  </a:cxn>
                  <a:cxn ang="0">
                    <a:pos x="connsiteX2" y="connsiteY2"/>
                  </a:cxn>
                  <a:cxn ang="0">
                    <a:pos x="connsiteX3" y="connsiteY3"/>
                  </a:cxn>
                </a:cxnLst>
                <a:rect l="l" t="t" r="r" b="b"/>
                <a:pathLst>
                  <a:path w="120015" h="33337">
                    <a:moveTo>
                      <a:pt x="0" y="0"/>
                    </a:moveTo>
                    <a:lnTo>
                      <a:pt x="120015" y="0"/>
                    </a:lnTo>
                    <a:lnTo>
                      <a:pt x="120015"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88" name="Freeform 487">
                <a:extLst>
                  <a:ext uri="{FF2B5EF4-FFF2-40B4-BE49-F238E27FC236}">
                    <a16:creationId xmlns:a16="http://schemas.microsoft.com/office/drawing/2014/main" id="{CA11BCE5-E302-0A4C-B32A-D63111D66649}"/>
                  </a:ext>
                </a:extLst>
              </p:cNvPr>
              <p:cNvSpPr/>
              <p:nvPr/>
            </p:nvSpPr>
            <p:spPr>
              <a:xfrm>
                <a:off x="11044702" y="5047613"/>
                <a:ext cx="53340" cy="33337"/>
              </a:xfrm>
              <a:custGeom>
                <a:avLst/>
                <a:gdLst>
                  <a:gd name="connsiteX0" fmla="*/ 0 w 53340"/>
                  <a:gd name="connsiteY0" fmla="*/ 0 h 33337"/>
                  <a:gd name="connsiteX1" fmla="*/ 53340 w 53340"/>
                  <a:gd name="connsiteY1" fmla="*/ 0 h 33337"/>
                  <a:gd name="connsiteX2" fmla="*/ 53340 w 53340"/>
                  <a:gd name="connsiteY2" fmla="*/ 33338 h 33337"/>
                  <a:gd name="connsiteX3" fmla="*/ 0 w 53340"/>
                  <a:gd name="connsiteY3" fmla="*/ 33338 h 33337"/>
                </a:gdLst>
                <a:ahLst/>
                <a:cxnLst>
                  <a:cxn ang="0">
                    <a:pos x="connsiteX0" y="connsiteY0"/>
                  </a:cxn>
                  <a:cxn ang="0">
                    <a:pos x="connsiteX1" y="connsiteY1"/>
                  </a:cxn>
                  <a:cxn ang="0">
                    <a:pos x="connsiteX2" y="connsiteY2"/>
                  </a:cxn>
                  <a:cxn ang="0">
                    <a:pos x="connsiteX3" y="connsiteY3"/>
                  </a:cxn>
                </a:cxnLst>
                <a:rect l="l" t="t" r="r" b="b"/>
                <a:pathLst>
                  <a:path w="53340" h="33337">
                    <a:moveTo>
                      <a:pt x="0" y="0"/>
                    </a:moveTo>
                    <a:lnTo>
                      <a:pt x="53340" y="0"/>
                    </a:lnTo>
                    <a:lnTo>
                      <a:pt x="53340"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89" name="Freeform 488">
                <a:extLst>
                  <a:ext uri="{FF2B5EF4-FFF2-40B4-BE49-F238E27FC236}">
                    <a16:creationId xmlns:a16="http://schemas.microsoft.com/office/drawing/2014/main" id="{863D06EB-91A0-A64D-A77D-3BF293E93AF7}"/>
                  </a:ext>
                </a:extLst>
              </p:cNvPr>
              <p:cNvSpPr/>
              <p:nvPr/>
            </p:nvSpPr>
            <p:spPr>
              <a:xfrm>
                <a:off x="10731329" y="5125718"/>
                <a:ext cx="120015" cy="33337"/>
              </a:xfrm>
              <a:custGeom>
                <a:avLst/>
                <a:gdLst>
                  <a:gd name="connsiteX0" fmla="*/ 0 w 120015"/>
                  <a:gd name="connsiteY0" fmla="*/ 0 h 33337"/>
                  <a:gd name="connsiteX1" fmla="*/ 120015 w 120015"/>
                  <a:gd name="connsiteY1" fmla="*/ 0 h 33337"/>
                  <a:gd name="connsiteX2" fmla="*/ 120015 w 120015"/>
                  <a:gd name="connsiteY2" fmla="*/ 33337 h 33337"/>
                  <a:gd name="connsiteX3" fmla="*/ 0 w 120015"/>
                  <a:gd name="connsiteY3" fmla="*/ 33337 h 33337"/>
                </a:gdLst>
                <a:ahLst/>
                <a:cxnLst>
                  <a:cxn ang="0">
                    <a:pos x="connsiteX0" y="connsiteY0"/>
                  </a:cxn>
                  <a:cxn ang="0">
                    <a:pos x="connsiteX1" y="connsiteY1"/>
                  </a:cxn>
                  <a:cxn ang="0">
                    <a:pos x="connsiteX2" y="connsiteY2"/>
                  </a:cxn>
                  <a:cxn ang="0">
                    <a:pos x="connsiteX3" y="connsiteY3"/>
                  </a:cxn>
                </a:cxnLst>
                <a:rect l="l" t="t" r="r" b="b"/>
                <a:pathLst>
                  <a:path w="120015" h="33337">
                    <a:moveTo>
                      <a:pt x="0" y="0"/>
                    </a:moveTo>
                    <a:lnTo>
                      <a:pt x="120015" y="0"/>
                    </a:lnTo>
                    <a:lnTo>
                      <a:pt x="120015"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90" name="Freeform 489">
                <a:extLst>
                  <a:ext uri="{FF2B5EF4-FFF2-40B4-BE49-F238E27FC236}">
                    <a16:creationId xmlns:a16="http://schemas.microsoft.com/office/drawing/2014/main" id="{B77C454A-8AAA-9E4A-A9D0-E2CB2BB6854D}"/>
                  </a:ext>
                </a:extLst>
              </p:cNvPr>
              <p:cNvSpPr/>
              <p:nvPr/>
            </p:nvSpPr>
            <p:spPr>
              <a:xfrm>
                <a:off x="10887539" y="5125718"/>
                <a:ext cx="120015" cy="33337"/>
              </a:xfrm>
              <a:custGeom>
                <a:avLst/>
                <a:gdLst>
                  <a:gd name="connsiteX0" fmla="*/ 0 w 120015"/>
                  <a:gd name="connsiteY0" fmla="*/ 0 h 33337"/>
                  <a:gd name="connsiteX1" fmla="*/ 120015 w 120015"/>
                  <a:gd name="connsiteY1" fmla="*/ 0 h 33337"/>
                  <a:gd name="connsiteX2" fmla="*/ 120015 w 120015"/>
                  <a:gd name="connsiteY2" fmla="*/ 33337 h 33337"/>
                  <a:gd name="connsiteX3" fmla="*/ 0 w 120015"/>
                  <a:gd name="connsiteY3" fmla="*/ 33337 h 33337"/>
                </a:gdLst>
                <a:ahLst/>
                <a:cxnLst>
                  <a:cxn ang="0">
                    <a:pos x="connsiteX0" y="connsiteY0"/>
                  </a:cxn>
                  <a:cxn ang="0">
                    <a:pos x="connsiteX1" y="connsiteY1"/>
                  </a:cxn>
                  <a:cxn ang="0">
                    <a:pos x="connsiteX2" y="connsiteY2"/>
                  </a:cxn>
                  <a:cxn ang="0">
                    <a:pos x="connsiteX3" y="connsiteY3"/>
                  </a:cxn>
                </a:cxnLst>
                <a:rect l="l" t="t" r="r" b="b"/>
                <a:pathLst>
                  <a:path w="120015" h="33337">
                    <a:moveTo>
                      <a:pt x="0" y="0"/>
                    </a:moveTo>
                    <a:lnTo>
                      <a:pt x="120015" y="0"/>
                    </a:lnTo>
                    <a:lnTo>
                      <a:pt x="120015"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91" name="Freeform 490">
                <a:extLst>
                  <a:ext uri="{FF2B5EF4-FFF2-40B4-BE49-F238E27FC236}">
                    <a16:creationId xmlns:a16="http://schemas.microsoft.com/office/drawing/2014/main" id="{1416F4BA-A4C9-594D-BDC3-576D78A53742}"/>
                  </a:ext>
                </a:extLst>
              </p:cNvPr>
              <p:cNvSpPr/>
              <p:nvPr/>
            </p:nvSpPr>
            <p:spPr>
              <a:xfrm>
                <a:off x="11044702" y="5125718"/>
                <a:ext cx="26669" cy="33337"/>
              </a:xfrm>
              <a:custGeom>
                <a:avLst/>
                <a:gdLst>
                  <a:gd name="connsiteX0" fmla="*/ 0 w 26669"/>
                  <a:gd name="connsiteY0" fmla="*/ 0 h 33337"/>
                  <a:gd name="connsiteX1" fmla="*/ 26670 w 26669"/>
                  <a:gd name="connsiteY1" fmla="*/ 0 h 33337"/>
                  <a:gd name="connsiteX2" fmla="*/ 26670 w 26669"/>
                  <a:gd name="connsiteY2" fmla="*/ 33337 h 33337"/>
                  <a:gd name="connsiteX3" fmla="*/ 0 w 26669"/>
                  <a:gd name="connsiteY3" fmla="*/ 33337 h 33337"/>
                </a:gdLst>
                <a:ahLst/>
                <a:cxnLst>
                  <a:cxn ang="0">
                    <a:pos x="connsiteX0" y="connsiteY0"/>
                  </a:cxn>
                  <a:cxn ang="0">
                    <a:pos x="connsiteX1" y="connsiteY1"/>
                  </a:cxn>
                  <a:cxn ang="0">
                    <a:pos x="connsiteX2" y="connsiteY2"/>
                  </a:cxn>
                  <a:cxn ang="0">
                    <a:pos x="connsiteX3" y="connsiteY3"/>
                  </a:cxn>
                </a:cxnLst>
                <a:rect l="l" t="t" r="r" b="b"/>
                <a:pathLst>
                  <a:path w="26669" h="33337">
                    <a:moveTo>
                      <a:pt x="0" y="0"/>
                    </a:moveTo>
                    <a:lnTo>
                      <a:pt x="26670" y="0"/>
                    </a:lnTo>
                    <a:lnTo>
                      <a:pt x="26670"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92" name="Freeform 491">
                <a:extLst>
                  <a:ext uri="{FF2B5EF4-FFF2-40B4-BE49-F238E27FC236}">
                    <a16:creationId xmlns:a16="http://schemas.microsoft.com/office/drawing/2014/main" id="{70CEAD69-B351-5F43-80B8-2611E28FE8BB}"/>
                  </a:ext>
                </a:extLst>
              </p:cNvPr>
              <p:cNvSpPr/>
              <p:nvPr/>
            </p:nvSpPr>
            <p:spPr>
              <a:xfrm>
                <a:off x="11239012" y="5079045"/>
                <a:ext cx="245744" cy="175259"/>
              </a:xfrm>
              <a:custGeom>
                <a:avLst/>
                <a:gdLst>
                  <a:gd name="connsiteX0" fmla="*/ 164782 w 245744"/>
                  <a:gd name="connsiteY0" fmla="*/ 111443 h 175259"/>
                  <a:gd name="connsiteX1" fmla="*/ 121920 w 245744"/>
                  <a:gd name="connsiteY1" fmla="*/ 82868 h 175259"/>
                  <a:gd name="connsiteX2" fmla="*/ 108585 w 245744"/>
                  <a:gd name="connsiteY2" fmla="*/ 84772 h 175259"/>
                  <a:gd name="connsiteX3" fmla="*/ 23813 w 245744"/>
                  <a:gd name="connsiteY3" fmla="*/ 0 h 175259"/>
                  <a:gd name="connsiteX4" fmla="*/ 0 w 245744"/>
                  <a:gd name="connsiteY4" fmla="*/ 23812 h 175259"/>
                  <a:gd name="connsiteX5" fmla="*/ 82867 w 245744"/>
                  <a:gd name="connsiteY5" fmla="*/ 106680 h 175259"/>
                  <a:gd name="connsiteX6" fmla="*/ 77152 w 245744"/>
                  <a:gd name="connsiteY6" fmla="*/ 129540 h 175259"/>
                  <a:gd name="connsiteX7" fmla="*/ 123825 w 245744"/>
                  <a:gd name="connsiteY7" fmla="*/ 175260 h 175259"/>
                  <a:gd name="connsiteX8" fmla="*/ 123825 w 245744"/>
                  <a:gd name="connsiteY8" fmla="*/ 175260 h 175259"/>
                  <a:gd name="connsiteX9" fmla="*/ 165735 w 245744"/>
                  <a:gd name="connsiteY9" fmla="*/ 146685 h 175259"/>
                  <a:gd name="connsiteX10" fmla="*/ 171450 w 245744"/>
                  <a:gd name="connsiteY10" fmla="*/ 146685 h 175259"/>
                  <a:gd name="connsiteX11" fmla="*/ 245745 w 245744"/>
                  <a:gd name="connsiteY11" fmla="*/ 146685 h 175259"/>
                  <a:gd name="connsiteX12" fmla="*/ 245745 w 245744"/>
                  <a:gd name="connsiteY12" fmla="*/ 113347 h 175259"/>
                  <a:gd name="connsiteX13" fmla="*/ 171450 w 245744"/>
                  <a:gd name="connsiteY13" fmla="*/ 113347 h 175259"/>
                  <a:gd name="connsiteX14" fmla="*/ 164782 w 245744"/>
                  <a:gd name="connsiteY14" fmla="*/ 113347 h 175259"/>
                  <a:gd name="connsiteX15" fmla="*/ 121920 w 245744"/>
                  <a:gd name="connsiteY15" fmla="*/ 140970 h 175259"/>
                  <a:gd name="connsiteX16" fmla="*/ 109538 w 245744"/>
                  <a:gd name="connsiteY16" fmla="*/ 128587 h 175259"/>
                  <a:gd name="connsiteX17" fmla="*/ 121920 w 245744"/>
                  <a:gd name="connsiteY17" fmla="*/ 116205 h 175259"/>
                  <a:gd name="connsiteX18" fmla="*/ 134302 w 245744"/>
                  <a:gd name="connsiteY18" fmla="*/ 128587 h 175259"/>
                  <a:gd name="connsiteX19" fmla="*/ 121920 w 245744"/>
                  <a:gd name="connsiteY19" fmla="*/ 140970 h 1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5744" h="175259">
                    <a:moveTo>
                      <a:pt x="164782" y="111443"/>
                    </a:moveTo>
                    <a:cubicBezTo>
                      <a:pt x="158115" y="94297"/>
                      <a:pt x="141923" y="82868"/>
                      <a:pt x="121920" y="82868"/>
                    </a:cubicBezTo>
                    <a:cubicBezTo>
                      <a:pt x="117157" y="82868"/>
                      <a:pt x="112395" y="83820"/>
                      <a:pt x="108585" y="84772"/>
                    </a:cubicBezTo>
                    <a:lnTo>
                      <a:pt x="23813" y="0"/>
                    </a:lnTo>
                    <a:lnTo>
                      <a:pt x="0" y="23812"/>
                    </a:lnTo>
                    <a:lnTo>
                      <a:pt x="82867" y="106680"/>
                    </a:lnTo>
                    <a:cubicBezTo>
                      <a:pt x="79057" y="113347"/>
                      <a:pt x="77152" y="120968"/>
                      <a:pt x="77152" y="129540"/>
                    </a:cubicBezTo>
                    <a:cubicBezTo>
                      <a:pt x="77152" y="154305"/>
                      <a:pt x="97155" y="175260"/>
                      <a:pt x="123825" y="175260"/>
                    </a:cubicBezTo>
                    <a:cubicBezTo>
                      <a:pt x="123825" y="175260"/>
                      <a:pt x="123825" y="175260"/>
                      <a:pt x="123825" y="175260"/>
                    </a:cubicBezTo>
                    <a:cubicBezTo>
                      <a:pt x="142875" y="174308"/>
                      <a:pt x="159067" y="162878"/>
                      <a:pt x="165735" y="146685"/>
                    </a:cubicBezTo>
                    <a:lnTo>
                      <a:pt x="171450" y="146685"/>
                    </a:lnTo>
                    <a:lnTo>
                      <a:pt x="245745" y="146685"/>
                    </a:lnTo>
                    <a:lnTo>
                      <a:pt x="245745" y="113347"/>
                    </a:lnTo>
                    <a:lnTo>
                      <a:pt x="171450" y="113347"/>
                    </a:lnTo>
                    <a:lnTo>
                      <a:pt x="164782" y="113347"/>
                    </a:lnTo>
                    <a:close/>
                    <a:moveTo>
                      <a:pt x="121920" y="140970"/>
                    </a:moveTo>
                    <a:cubicBezTo>
                      <a:pt x="115252" y="140970"/>
                      <a:pt x="109538" y="135255"/>
                      <a:pt x="109538" y="128587"/>
                    </a:cubicBezTo>
                    <a:cubicBezTo>
                      <a:pt x="109538" y="121920"/>
                      <a:pt x="115252" y="116205"/>
                      <a:pt x="121920" y="116205"/>
                    </a:cubicBezTo>
                    <a:cubicBezTo>
                      <a:pt x="128588" y="116205"/>
                      <a:pt x="134302" y="121920"/>
                      <a:pt x="134302" y="128587"/>
                    </a:cubicBezTo>
                    <a:cubicBezTo>
                      <a:pt x="134302" y="134303"/>
                      <a:pt x="128588" y="140018"/>
                      <a:pt x="121920" y="14097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93" name="Freeform 492">
                <a:extLst>
                  <a:ext uri="{FF2B5EF4-FFF2-40B4-BE49-F238E27FC236}">
                    <a16:creationId xmlns:a16="http://schemas.microsoft.com/office/drawing/2014/main" id="{08E04B82-01FB-C34C-BB62-253B5DC69033}"/>
                  </a:ext>
                </a:extLst>
              </p:cNvPr>
              <p:cNvSpPr/>
              <p:nvPr/>
            </p:nvSpPr>
            <p:spPr>
              <a:xfrm>
                <a:off x="10630364" y="4602795"/>
                <a:ext cx="966787" cy="829627"/>
              </a:xfrm>
              <a:custGeom>
                <a:avLst/>
                <a:gdLst>
                  <a:gd name="connsiteX0" fmla="*/ 962025 w 966787"/>
                  <a:gd name="connsiteY0" fmla="*/ 553403 h 829627"/>
                  <a:gd name="connsiteX1" fmla="*/ 962025 w 966787"/>
                  <a:gd name="connsiteY1" fmla="*/ 553403 h 829627"/>
                  <a:gd name="connsiteX2" fmla="*/ 961073 w 966787"/>
                  <a:gd name="connsiteY2" fmla="*/ 549593 h 829627"/>
                  <a:gd name="connsiteX3" fmla="*/ 961073 w 966787"/>
                  <a:gd name="connsiteY3" fmla="*/ 549593 h 829627"/>
                  <a:gd name="connsiteX4" fmla="*/ 961073 w 966787"/>
                  <a:gd name="connsiteY4" fmla="*/ 548640 h 829627"/>
                  <a:gd name="connsiteX5" fmla="*/ 961073 w 966787"/>
                  <a:gd name="connsiteY5" fmla="*/ 547688 h 829627"/>
                  <a:gd name="connsiteX6" fmla="*/ 961073 w 966787"/>
                  <a:gd name="connsiteY6" fmla="*/ 547688 h 829627"/>
                  <a:gd name="connsiteX7" fmla="*/ 792480 w 966787"/>
                  <a:gd name="connsiteY7" fmla="*/ 373380 h 829627"/>
                  <a:gd name="connsiteX8" fmla="*/ 792480 w 966787"/>
                  <a:gd name="connsiteY8" fmla="*/ 133350 h 829627"/>
                  <a:gd name="connsiteX9" fmla="*/ 792480 w 966787"/>
                  <a:gd name="connsiteY9" fmla="*/ 64770 h 829627"/>
                  <a:gd name="connsiteX10" fmla="*/ 760095 w 966787"/>
                  <a:gd name="connsiteY10" fmla="*/ 32385 h 829627"/>
                  <a:gd name="connsiteX11" fmla="*/ 710565 w 966787"/>
                  <a:gd name="connsiteY11" fmla="*/ 32385 h 829627"/>
                  <a:gd name="connsiteX12" fmla="*/ 710565 w 966787"/>
                  <a:gd name="connsiteY12" fmla="*/ 953 h 829627"/>
                  <a:gd name="connsiteX13" fmla="*/ 677228 w 966787"/>
                  <a:gd name="connsiteY13" fmla="*/ 953 h 829627"/>
                  <a:gd name="connsiteX14" fmla="*/ 677228 w 966787"/>
                  <a:gd name="connsiteY14" fmla="*/ 31433 h 829627"/>
                  <a:gd name="connsiteX15" fmla="*/ 503873 w 966787"/>
                  <a:gd name="connsiteY15" fmla="*/ 31433 h 829627"/>
                  <a:gd name="connsiteX16" fmla="*/ 503873 w 966787"/>
                  <a:gd name="connsiteY16" fmla="*/ 0 h 829627"/>
                  <a:gd name="connsiteX17" fmla="*/ 470535 w 966787"/>
                  <a:gd name="connsiteY17" fmla="*/ 0 h 829627"/>
                  <a:gd name="connsiteX18" fmla="*/ 470535 w 966787"/>
                  <a:gd name="connsiteY18" fmla="*/ 31433 h 829627"/>
                  <a:gd name="connsiteX19" fmla="*/ 296228 w 966787"/>
                  <a:gd name="connsiteY19" fmla="*/ 31433 h 829627"/>
                  <a:gd name="connsiteX20" fmla="*/ 296228 w 966787"/>
                  <a:gd name="connsiteY20" fmla="*/ 0 h 829627"/>
                  <a:gd name="connsiteX21" fmla="*/ 262890 w 966787"/>
                  <a:gd name="connsiteY21" fmla="*/ 0 h 829627"/>
                  <a:gd name="connsiteX22" fmla="*/ 262890 w 966787"/>
                  <a:gd name="connsiteY22" fmla="*/ 31433 h 829627"/>
                  <a:gd name="connsiteX23" fmla="*/ 89535 w 966787"/>
                  <a:gd name="connsiteY23" fmla="*/ 31433 h 829627"/>
                  <a:gd name="connsiteX24" fmla="*/ 89535 w 966787"/>
                  <a:gd name="connsiteY24" fmla="*/ 0 h 829627"/>
                  <a:gd name="connsiteX25" fmla="*/ 56197 w 966787"/>
                  <a:gd name="connsiteY25" fmla="*/ 0 h 829627"/>
                  <a:gd name="connsiteX26" fmla="*/ 56197 w 966787"/>
                  <a:gd name="connsiteY26" fmla="*/ 31433 h 829627"/>
                  <a:gd name="connsiteX27" fmla="*/ 32385 w 966787"/>
                  <a:gd name="connsiteY27" fmla="*/ 31433 h 829627"/>
                  <a:gd name="connsiteX28" fmla="*/ 0 w 966787"/>
                  <a:gd name="connsiteY28" fmla="*/ 63818 h 829627"/>
                  <a:gd name="connsiteX29" fmla="*/ 0 w 966787"/>
                  <a:gd name="connsiteY29" fmla="*/ 93345 h 829627"/>
                  <a:gd name="connsiteX30" fmla="*/ 0 w 966787"/>
                  <a:gd name="connsiteY30" fmla="*/ 132398 h 829627"/>
                  <a:gd name="connsiteX31" fmla="*/ 0 w 966787"/>
                  <a:gd name="connsiteY31" fmla="*/ 227647 h 829627"/>
                  <a:gd name="connsiteX32" fmla="*/ 0 w 966787"/>
                  <a:gd name="connsiteY32" fmla="*/ 622935 h 829627"/>
                  <a:gd name="connsiteX33" fmla="*/ 32385 w 966787"/>
                  <a:gd name="connsiteY33" fmla="*/ 655320 h 829627"/>
                  <a:gd name="connsiteX34" fmla="*/ 508635 w 966787"/>
                  <a:gd name="connsiteY34" fmla="*/ 655320 h 829627"/>
                  <a:gd name="connsiteX35" fmla="*/ 684848 w 966787"/>
                  <a:gd name="connsiteY35" fmla="*/ 824865 h 829627"/>
                  <a:gd name="connsiteX36" fmla="*/ 730568 w 966787"/>
                  <a:gd name="connsiteY36" fmla="*/ 829628 h 829627"/>
                  <a:gd name="connsiteX37" fmla="*/ 734378 w 966787"/>
                  <a:gd name="connsiteY37" fmla="*/ 829628 h 829627"/>
                  <a:gd name="connsiteX38" fmla="*/ 782955 w 966787"/>
                  <a:gd name="connsiteY38" fmla="*/ 824865 h 829627"/>
                  <a:gd name="connsiteX39" fmla="*/ 962025 w 966787"/>
                  <a:gd name="connsiteY39" fmla="*/ 645795 h 829627"/>
                  <a:gd name="connsiteX40" fmla="*/ 962025 w 966787"/>
                  <a:gd name="connsiteY40" fmla="*/ 645795 h 829627"/>
                  <a:gd name="connsiteX41" fmla="*/ 966788 w 966787"/>
                  <a:gd name="connsiteY41" fmla="*/ 597218 h 829627"/>
                  <a:gd name="connsiteX42" fmla="*/ 962025 w 966787"/>
                  <a:gd name="connsiteY42" fmla="*/ 553403 h 829627"/>
                  <a:gd name="connsiteX43" fmla="*/ 33338 w 966787"/>
                  <a:gd name="connsiteY43" fmla="*/ 94298 h 829627"/>
                  <a:gd name="connsiteX44" fmla="*/ 33338 w 966787"/>
                  <a:gd name="connsiteY44" fmla="*/ 65723 h 829627"/>
                  <a:gd name="connsiteX45" fmla="*/ 57150 w 966787"/>
                  <a:gd name="connsiteY45" fmla="*/ 65723 h 829627"/>
                  <a:gd name="connsiteX46" fmla="*/ 57150 w 966787"/>
                  <a:gd name="connsiteY46" fmla="*/ 94298 h 829627"/>
                  <a:gd name="connsiteX47" fmla="*/ 90488 w 966787"/>
                  <a:gd name="connsiteY47" fmla="*/ 94298 h 829627"/>
                  <a:gd name="connsiteX48" fmla="*/ 90488 w 966787"/>
                  <a:gd name="connsiteY48" fmla="*/ 65723 h 829627"/>
                  <a:gd name="connsiteX49" fmla="*/ 263843 w 966787"/>
                  <a:gd name="connsiteY49" fmla="*/ 65723 h 829627"/>
                  <a:gd name="connsiteX50" fmla="*/ 263843 w 966787"/>
                  <a:gd name="connsiteY50" fmla="*/ 94298 h 829627"/>
                  <a:gd name="connsiteX51" fmla="*/ 297180 w 966787"/>
                  <a:gd name="connsiteY51" fmla="*/ 94298 h 829627"/>
                  <a:gd name="connsiteX52" fmla="*/ 297180 w 966787"/>
                  <a:gd name="connsiteY52" fmla="*/ 65723 h 829627"/>
                  <a:gd name="connsiteX53" fmla="*/ 470535 w 966787"/>
                  <a:gd name="connsiteY53" fmla="*/ 65723 h 829627"/>
                  <a:gd name="connsiteX54" fmla="*/ 470535 w 966787"/>
                  <a:gd name="connsiteY54" fmla="*/ 94298 h 829627"/>
                  <a:gd name="connsiteX55" fmla="*/ 503873 w 966787"/>
                  <a:gd name="connsiteY55" fmla="*/ 94298 h 829627"/>
                  <a:gd name="connsiteX56" fmla="*/ 503873 w 966787"/>
                  <a:gd name="connsiteY56" fmla="*/ 65723 h 829627"/>
                  <a:gd name="connsiteX57" fmla="*/ 677228 w 966787"/>
                  <a:gd name="connsiteY57" fmla="*/ 65723 h 829627"/>
                  <a:gd name="connsiteX58" fmla="*/ 677228 w 966787"/>
                  <a:gd name="connsiteY58" fmla="*/ 94298 h 829627"/>
                  <a:gd name="connsiteX59" fmla="*/ 710565 w 966787"/>
                  <a:gd name="connsiteY59" fmla="*/ 94298 h 829627"/>
                  <a:gd name="connsiteX60" fmla="*/ 710565 w 966787"/>
                  <a:gd name="connsiteY60" fmla="*/ 65723 h 829627"/>
                  <a:gd name="connsiteX61" fmla="*/ 759143 w 966787"/>
                  <a:gd name="connsiteY61" fmla="*/ 65723 h 829627"/>
                  <a:gd name="connsiteX62" fmla="*/ 759143 w 966787"/>
                  <a:gd name="connsiteY62" fmla="*/ 117158 h 829627"/>
                  <a:gd name="connsiteX63" fmla="*/ 33338 w 966787"/>
                  <a:gd name="connsiteY63" fmla="*/ 117158 h 829627"/>
                  <a:gd name="connsiteX64" fmla="*/ 33338 w 966787"/>
                  <a:gd name="connsiteY64" fmla="*/ 94298 h 829627"/>
                  <a:gd name="connsiteX65" fmla="*/ 33338 w 966787"/>
                  <a:gd name="connsiteY65" fmla="*/ 149543 h 829627"/>
                  <a:gd name="connsiteX66" fmla="*/ 759143 w 966787"/>
                  <a:gd name="connsiteY66" fmla="*/ 149543 h 829627"/>
                  <a:gd name="connsiteX67" fmla="*/ 759143 w 966787"/>
                  <a:gd name="connsiteY67" fmla="*/ 196215 h 829627"/>
                  <a:gd name="connsiteX68" fmla="*/ 33338 w 966787"/>
                  <a:gd name="connsiteY68" fmla="*/ 196215 h 829627"/>
                  <a:gd name="connsiteX69" fmla="*/ 33338 w 966787"/>
                  <a:gd name="connsiteY69" fmla="*/ 149543 h 829627"/>
                  <a:gd name="connsiteX70" fmla="*/ 506730 w 966787"/>
                  <a:gd name="connsiteY70" fmla="*/ 549593 h 829627"/>
                  <a:gd name="connsiteX71" fmla="*/ 506730 w 966787"/>
                  <a:gd name="connsiteY71" fmla="*/ 549593 h 829627"/>
                  <a:gd name="connsiteX72" fmla="*/ 501968 w 966787"/>
                  <a:gd name="connsiteY72" fmla="*/ 598170 h 829627"/>
                  <a:gd name="connsiteX73" fmla="*/ 503873 w 966787"/>
                  <a:gd name="connsiteY73" fmla="*/ 623888 h 829627"/>
                  <a:gd name="connsiteX74" fmla="*/ 33338 w 966787"/>
                  <a:gd name="connsiteY74" fmla="*/ 623888 h 829627"/>
                  <a:gd name="connsiteX75" fmla="*/ 33338 w 966787"/>
                  <a:gd name="connsiteY75" fmla="*/ 229553 h 829627"/>
                  <a:gd name="connsiteX76" fmla="*/ 759143 w 966787"/>
                  <a:gd name="connsiteY76" fmla="*/ 229553 h 829627"/>
                  <a:gd name="connsiteX77" fmla="*/ 759143 w 966787"/>
                  <a:gd name="connsiteY77" fmla="*/ 366713 h 829627"/>
                  <a:gd name="connsiteX78" fmla="*/ 734378 w 966787"/>
                  <a:gd name="connsiteY78" fmla="*/ 365760 h 829627"/>
                  <a:gd name="connsiteX79" fmla="*/ 688658 w 966787"/>
                  <a:gd name="connsiteY79" fmla="*/ 370523 h 829627"/>
                  <a:gd name="connsiteX80" fmla="*/ 687705 w 966787"/>
                  <a:gd name="connsiteY80" fmla="*/ 370523 h 829627"/>
                  <a:gd name="connsiteX81" fmla="*/ 686753 w 966787"/>
                  <a:gd name="connsiteY81" fmla="*/ 370523 h 829627"/>
                  <a:gd name="connsiteX82" fmla="*/ 686753 w 966787"/>
                  <a:gd name="connsiteY82" fmla="*/ 370523 h 829627"/>
                  <a:gd name="connsiteX83" fmla="*/ 685800 w 966787"/>
                  <a:gd name="connsiteY83" fmla="*/ 370523 h 829627"/>
                  <a:gd name="connsiteX84" fmla="*/ 685800 w 966787"/>
                  <a:gd name="connsiteY84" fmla="*/ 370523 h 829627"/>
                  <a:gd name="connsiteX85" fmla="*/ 684848 w 966787"/>
                  <a:gd name="connsiteY85" fmla="*/ 370523 h 829627"/>
                  <a:gd name="connsiteX86" fmla="*/ 506730 w 966787"/>
                  <a:gd name="connsiteY86" fmla="*/ 549593 h 829627"/>
                  <a:gd name="connsiteX87" fmla="*/ 931545 w 966787"/>
                  <a:gd name="connsiteY87" fmla="*/ 621030 h 829627"/>
                  <a:gd name="connsiteX88" fmla="*/ 928688 w 966787"/>
                  <a:gd name="connsiteY88" fmla="*/ 640080 h 829627"/>
                  <a:gd name="connsiteX89" fmla="*/ 775335 w 966787"/>
                  <a:gd name="connsiteY89" fmla="*/ 793433 h 829627"/>
                  <a:gd name="connsiteX90" fmla="*/ 779145 w 966787"/>
                  <a:gd name="connsiteY90" fmla="*/ 809625 h 829627"/>
                  <a:gd name="connsiteX91" fmla="*/ 775335 w 966787"/>
                  <a:gd name="connsiteY91" fmla="*/ 793433 h 829627"/>
                  <a:gd name="connsiteX92" fmla="*/ 746760 w 966787"/>
                  <a:gd name="connsiteY92" fmla="*/ 797243 h 829627"/>
                  <a:gd name="connsiteX93" fmla="*/ 746760 w 966787"/>
                  <a:gd name="connsiteY93" fmla="*/ 759143 h 829627"/>
                  <a:gd name="connsiteX94" fmla="*/ 713423 w 966787"/>
                  <a:gd name="connsiteY94" fmla="*/ 759143 h 829627"/>
                  <a:gd name="connsiteX95" fmla="*/ 713423 w 966787"/>
                  <a:gd name="connsiteY95" fmla="*/ 796290 h 829627"/>
                  <a:gd name="connsiteX96" fmla="*/ 691515 w 966787"/>
                  <a:gd name="connsiteY96" fmla="*/ 792480 h 829627"/>
                  <a:gd name="connsiteX97" fmla="*/ 687705 w 966787"/>
                  <a:gd name="connsiteY97" fmla="*/ 808673 h 829627"/>
                  <a:gd name="connsiteX98" fmla="*/ 691515 w 966787"/>
                  <a:gd name="connsiteY98" fmla="*/ 792480 h 829627"/>
                  <a:gd name="connsiteX99" fmla="*/ 538163 w 966787"/>
                  <a:gd name="connsiteY99" fmla="*/ 639128 h 829627"/>
                  <a:gd name="connsiteX100" fmla="*/ 538163 w 966787"/>
                  <a:gd name="connsiteY100" fmla="*/ 638175 h 829627"/>
                  <a:gd name="connsiteX101" fmla="*/ 534353 w 966787"/>
                  <a:gd name="connsiteY101" fmla="*/ 614363 h 829627"/>
                  <a:gd name="connsiteX102" fmla="*/ 576263 w 966787"/>
                  <a:gd name="connsiteY102" fmla="*/ 614363 h 829627"/>
                  <a:gd name="connsiteX103" fmla="*/ 576263 w 966787"/>
                  <a:gd name="connsiteY103" fmla="*/ 581025 h 829627"/>
                  <a:gd name="connsiteX104" fmla="*/ 534353 w 966787"/>
                  <a:gd name="connsiteY104" fmla="*/ 581025 h 829627"/>
                  <a:gd name="connsiteX105" fmla="*/ 538163 w 966787"/>
                  <a:gd name="connsiteY105" fmla="*/ 555308 h 829627"/>
                  <a:gd name="connsiteX106" fmla="*/ 689610 w 966787"/>
                  <a:gd name="connsiteY106" fmla="*/ 402908 h 829627"/>
                  <a:gd name="connsiteX107" fmla="*/ 689610 w 966787"/>
                  <a:gd name="connsiteY107" fmla="*/ 402908 h 829627"/>
                  <a:gd name="connsiteX108" fmla="*/ 692468 w 966787"/>
                  <a:gd name="connsiteY108" fmla="*/ 401955 h 829627"/>
                  <a:gd name="connsiteX109" fmla="*/ 692468 w 966787"/>
                  <a:gd name="connsiteY109" fmla="*/ 401955 h 829627"/>
                  <a:gd name="connsiteX110" fmla="*/ 692468 w 966787"/>
                  <a:gd name="connsiteY110" fmla="*/ 401955 h 829627"/>
                  <a:gd name="connsiteX111" fmla="*/ 715328 w 966787"/>
                  <a:gd name="connsiteY111" fmla="*/ 398145 h 829627"/>
                  <a:gd name="connsiteX112" fmla="*/ 715328 w 966787"/>
                  <a:gd name="connsiteY112" fmla="*/ 441008 h 829627"/>
                  <a:gd name="connsiteX113" fmla="*/ 748665 w 966787"/>
                  <a:gd name="connsiteY113" fmla="*/ 441008 h 829627"/>
                  <a:gd name="connsiteX114" fmla="*/ 748665 w 966787"/>
                  <a:gd name="connsiteY114" fmla="*/ 399098 h 829627"/>
                  <a:gd name="connsiteX115" fmla="*/ 774383 w 966787"/>
                  <a:gd name="connsiteY115" fmla="*/ 402908 h 829627"/>
                  <a:gd name="connsiteX116" fmla="*/ 926783 w 966787"/>
                  <a:gd name="connsiteY116" fmla="*/ 554355 h 829627"/>
                  <a:gd name="connsiteX117" fmla="*/ 926783 w 966787"/>
                  <a:gd name="connsiteY117" fmla="*/ 556260 h 829627"/>
                  <a:gd name="connsiteX118" fmla="*/ 926783 w 966787"/>
                  <a:gd name="connsiteY118" fmla="*/ 556260 h 829627"/>
                  <a:gd name="connsiteX119" fmla="*/ 930593 w 966787"/>
                  <a:gd name="connsiteY119" fmla="*/ 586740 h 829627"/>
                  <a:gd name="connsiteX120" fmla="*/ 891540 w 966787"/>
                  <a:gd name="connsiteY120" fmla="*/ 586740 h 829627"/>
                  <a:gd name="connsiteX121" fmla="*/ 891540 w 966787"/>
                  <a:gd name="connsiteY121" fmla="*/ 620078 h 829627"/>
                  <a:gd name="connsiteX122" fmla="*/ 931545 w 966787"/>
                  <a:gd name="connsiteY122" fmla="*/ 620078 h 82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66787" h="829627">
                    <a:moveTo>
                      <a:pt x="962025" y="553403"/>
                    </a:moveTo>
                    <a:lnTo>
                      <a:pt x="962025" y="553403"/>
                    </a:lnTo>
                    <a:lnTo>
                      <a:pt x="961073" y="549593"/>
                    </a:lnTo>
                    <a:lnTo>
                      <a:pt x="961073" y="549593"/>
                    </a:lnTo>
                    <a:cubicBezTo>
                      <a:pt x="961073" y="549593"/>
                      <a:pt x="961073" y="548640"/>
                      <a:pt x="961073" y="548640"/>
                    </a:cubicBezTo>
                    <a:lnTo>
                      <a:pt x="961073" y="547688"/>
                    </a:lnTo>
                    <a:lnTo>
                      <a:pt x="961073" y="547688"/>
                    </a:lnTo>
                    <a:cubicBezTo>
                      <a:pt x="942975" y="461963"/>
                      <a:pt x="877253" y="395288"/>
                      <a:pt x="792480" y="373380"/>
                    </a:cubicBezTo>
                    <a:lnTo>
                      <a:pt x="792480" y="133350"/>
                    </a:lnTo>
                    <a:lnTo>
                      <a:pt x="792480" y="64770"/>
                    </a:lnTo>
                    <a:cubicBezTo>
                      <a:pt x="792480" y="46673"/>
                      <a:pt x="778193" y="32385"/>
                      <a:pt x="760095" y="32385"/>
                    </a:cubicBezTo>
                    <a:lnTo>
                      <a:pt x="710565" y="32385"/>
                    </a:lnTo>
                    <a:lnTo>
                      <a:pt x="710565" y="953"/>
                    </a:lnTo>
                    <a:lnTo>
                      <a:pt x="677228" y="953"/>
                    </a:lnTo>
                    <a:lnTo>
                      <a:pt x="677228" y="31433"/>
                    </a:lnTo>
                    <a:lnTo>
                      <a:pt x="503873" y="31433"/>
                    </a:lnTo>
                    <a:lnTo>
                      <a:pt x="503873" y="0"/>
                    </a:lnTo>
                    <a:lnTo>
                      <a:pt x="470535" y="0"/>
                    </a:lnTo>
                    <a:lnTo>
                      <a:pt x="470535" y="31433"/>
                    </a:lnTo>
                    <a:lnTo>
                      <a:pt x="296228" y="31433"/>
                    </a:lnTo>
                    <a:lnTo>
                      <a:pt x="296228" y="0"/>
                    </a:lnTo>
                    <a:lnTo>
                      <a:pt x="262890" y="0"/>
                    </a:lnTo>
                    <a:lnTo>
                      <a:pt x="262890" y="31433"/>
                    </a:lnTo>
                    <a:lnTo>
                      <a:pt x="89535" y="31433"/>
                    </a:lnTo>
                    <a:lnTo>
                      <a:pt x="89535" y="0"/>
                    </a:lnTo>
                    <a:lnTo>
                      <a:pt x="56197" y="0"/>
                    </a:lnTo>
                    <a:lnTo>
                      <a:pt x="56197" y="31433"/>
                    </a:lnTo>
                    <a:lnTo>
                      <a:pt x="32385" y="31433"/>
                    </a:lnTo>
                    <a:cubicBezTo>
                      <a:pt x="14288" y="31433"/>
                      <a:pt x="0" y="45720"/>
                      <a:pt x="0" y="63818"/>
                    </a:cubicBezTo>
                    <a:lnTo>
                      <a:pt x="0" y="93345"/>
                    </a:lnTo>
                    <a:lnTo>
                      <a:pt x="0" y="132398"/>
                    </a:lnTo>
                    <a:lnTo>
                      <a:pt x="0" y="227647"/>
                    </a:lnTo>
                    <a:lnTo>
                      <a:pt x="0" y="622935"/>
                    </a:lnTo>
                    <a:cubicBezTo>
                      <a:pt x="0" y="641033"/>
                      <a:pt x="14288" y="655320"/>
                      <a:pt x="32385" y="655320"/>
                    </a:cubicBezTo>
                    <a:lnTo>
                      <a:pt x="508635" y="655320"/>
                    </a:lnTo>
                    <a:cubicBezTo>
                      <a:pt x="530543" y="741045"/>
                      <a:pt x="599123" y="806768"/>
                      <a:pt x="684848" y="824865"/>
                    </a:cubicBezTo>
                    <a:cubicBezTo>
                      <a:pt x="700088" y="828675"/>
                      <a:pt x="715328" y="829628"/>
                      <a:pt x="730568" y="829628"/>
                    </a:cubicBezTo>
                    <a:lnTo>
                      <a:pt x="734378" y="829628"/>
                    </a:lnTo>
                    <a:cubicBezTo>
                      <a:pt x="750570" y="829628"/>
                      <a:pt x="766763" y="827723"/>
                      <a:pt x="782955" y="824865"/>
                    </a:cubicBezTo>
                    <a:cubicBezTo>
                      <a:pt x="872490" y="806768"/>
                      <a:pt x="942975" y="736283"/>
                      <a:pt x="962025" y="645795"/>
                    </a:cubicBezTo>
                    <a:lnTo>
                      <a:pt x="962025" y="645795"/>
                    </a:lnTo>
                    <a:cubicBezTo>
                      <a:pt x="965835" y="628650"/>
                      <a:pt x="966788" y="613410"/>
                      <a:pt x="966788" y="597218"/>
                    </a:cubicBezTo>
                    <a:cubicBezTo>
                      <a:pt x="966788" y="583883"/>
                      <a:pt x="964883" y="568643"/>
                      <a:pt x="962025" y="553403"/>
                    </a:cubicBezTo>
                    <a:close/>
                    <a:moveTo>
                      <a:pt x="33338" y="94298"/>
                    </a:moveTo>
                    <a:lnTo>
                      <a:pt x="33338" y="65723"/>
                    </a:lnTo>
                    <a:lnTo>
                      <a:pt x="57150" y="65723"/>
                    </a:lnTo>
                    <a:lnTo>
                      <a:pt x="57150" y="94298"/>
                    </a:lnTo>
                    <a:lnTo>
                      <a:pt x="90488" y="94298"/>
                    </a:lnTo>
                    <a:lnTo>
                      <a:pt x="90488" y="65723"/>
                    </a:lnTo>
                    <a:lnTo>
                      <a:pt x="263843" y="65723"/>
                    </a:lnTo>
                    <a:lnTo>
                      <a:pt x="263843" y="94298"/>
                    </a:lnTo>
                    <a:lnTo>
                      <a:pt x="297180" y="94298"/>
                    </a:lnTo>
                    <a:lnTo>
                      <a:pt x="297180" y="65723"/>
                    </a:lnTo>
                    <a:lnTo>
                      <a:pt x="470535" y="65723"/>
                    </a:lnTo>
                    <a:lnTo>
                      <a:pt x="470535" y="94298"/>
                    </a:lnTo>
                    <a:lnTo>
                      <a:pt x="503873" y="94298"/>
                    </a:lnTo>
                    <a:lnTo>
                      <a:pt x="503873" y="65723"/>
                    </a:lnTo>
                    <a:lnTo>
                      <a:pt x="677228" y="65723"/>
                    </a:lnTo>
                    <a:lnTo>
                      <a:pt x="677228" y="94298"/>
                    </a:lnTo>
                    <a:lnTo>
                      <a:pt x="710565" y="94298"/>
                    </a:lnTo>
                    <a:lnTo>
                      <a:pt x="710565" y="65723"/>
                    </a:lnTo>
                    <a:lnTo>
                      <a:pt x="759143" y="65723"/>
                    </a:lnTo>
                    <a:lnTo>
                      <a:pt x="759143" y="117158"/>
                    </a:lnTo>
                    <a:lnTo>
                      <a:pt x="33338" y="117158"/>
                    </a:lnTo>
                    <a:lnTo>
                      <a:pt x="33338" y="94298"/>
                    </a:lnTo>
                    <a:close/>
                    <a:moveTo>
                      <a:pt x="33338" y="149543"/>
                    </a:moveTo>
                    <a:lnTo>
                      <a:pt x="759143" y="149543"/>
                    </a:lnTo>
                    <a:lnTo>
                      <a:pt x="759143" y="196215"/>
                    </a:lnTo>
                    <a:lnTo>
                      <a:pt x="33338" y="196215"/>
                    </a:lnTo>
                    <a:lnTo>
                      <a:pt x="33338" y="149543"/>
                    </a:lnTo>
                    <a:close/>
                    <a:moveTo>
                      <a:pt x="506730" y="549593"/>
                    </a:moveTo>
                    <a:lnTo>
                      <a:pt x="506730" y="549593"/>
                    </a:lnTo>
                    <a:cubicBezTo>
                      <a:pt x="502920" y="566738"/>
                      <a:pt x="501968" y="582930"/>
                      <a:pt x="501968" y="598170"/>
                    </a:cubicBezTo>
                    <a:cubicBezTo>
                      <a:pt x="501968" y="606743"/>
                      <a:pt x="502920" y="615315"/>
                      <a:pt x="503873" y="623888"/>
                    </a:cubicBezTo>
                    <a:lnTo>
                      <a:pt x="33338" y="623888"/>
                    </a:lnTo>
                    <a:lnTo>
                      <a:pt x="33338" y="229553"/>
                    </a:lnTo>
                    <a:lnTo>
                      <a:pt x="759143" y="229553"/>
                    </a:lnTo>
                    <a:lnTo>
                      <a:pt x="759143" y="366713"/>
                    </a:lnTo>
                    <a:cubicBezTo>
                      <a:pt x="750570" y="365760"/>
                      <a:pt x="742950" y="365760"/>
                      <a:pt x="734378" y="365760"/>
                    </a:cubicBezTo>
                    <a:cubicBezTo>
                      <a:pt x="719138" y="365760"/>
                      <a:pt x="703898" y="367665"/>
                      <a:pt x="688658" y="370523"/>
                    </a:cubicBezTo>
                    <a:cubicBezTo>
                      <a:pt x="688658" y="370523"/>
                      <a:pt x="687705" y="370523"/>
                      <a:pt x="687705" y="370523"/>
                    </a:cubicBezTo>
                    <a:cubicBezTo>
                      <a:pt x="687705" y="370523"/>
                      <a:pt x="686753" y="370523"/>
                      <a:pt x="686753" y="370523"/>
                    </a:cubicBezTo>
                    <a:lnTo>
                      <a:pt x="686753" y="370523"/>
                    </a:lnTo>
                    <a:lnTo>
                      <a:pt x="685800" y="370523"/>
                    </a:lnTo>
                    <a:lnTo>
                      <a:pt x="685800" y="370523"/>
                    </a:lnTo>
                    <a:cubicBezTo>
                      <a:pt x="685800" y="370523"/>
                      <a:pt x="684848" y="370523"/>
                      <a:pt x="684848" y="370523"/>
                    </a:cubicBezTo>
                    <a:cubicBezTo>
                      <a:pt x="595313" y="389573"/>
                      <a:pt x="525780" y="460058"/>
                      <a:pt x="506730" y="549593"/>
                    </a:cubicBezTo>
                    <a:close/>
                    <a:moveTo>
                      <a:pt x="931545" y="621030"/>
                    </a:moveTo>
                    <a:cubicBezTo>
                      <a:pt x="930593" y="626745"/>
                      <a:pt x="929640" y="633413"/>
                      <a:pt x="928688" y="640080"/>
                    </a:cubicBezTo>
                    <a:cubicBezTo>
                      <a:pt x="912495" y="717233"/>
                      <a:pt x="852488" y="777240"/>
                      <a:pt x="775335" y="793433"/>
                    </a:cubicBezTo>
                    <a:lnTo>
                      <a:pt x="779145" y="809625"/>
                    </a:lnTo>
                    <a:lnTo>
                      <a:pt x="775335" y="793433"/>
                    </a:lnTo>
                    <a:cubicBezTo>
                      <a:pt x="765810" y="795338"/>
                      <a:pt x="756285" y="796290"/>
                      <a:pt x="746760" y="797243"/>
                    </a:cubicBezTo>
                    <a:lnTo>
                      <a:pt x="746760" y="759143"/>
                    </a:lnTo>
                    <a:lnTo>
                      <a:pt x="713423" y="759143"/>
                    </a:lnTo>
                    <a:lnTo>
                      <a:pt x="713423" y="796290"/>
                    </a:lnTo>
                    <a:cubicBezTo>
                      <a:pt x="706755" y="795338"/>
                      <a:pt x="699135" y="794385"/>
                      <a:pt x="691515" y="792480"/>
                    </a:cubicBezTo>
                    <a:lnTo>
                      <a:pt x="687705" y="808673"/>
                    </a:lnTo>
                    <a:lnTo>
                      <a:pt x="691515" y="792480"/>
                    </a:lnTo>
                    <a:cubicBezTo>
                      <a:pt x="615315" y="776288"/>
                      <a:pt x="555308" y="716280"/>
                      <a:pt x="538163" y="639128"/>
                    </a:cubicBezTo>
                    <a:lnTo>
                      <a:pt x="538163" y="638175"/>
                    </a:lnTo>
                    <a:cubicBezTo>
                      <a:pt x="536258" y="630555"/>
                      <a:pt x="535305" y="621983"/>
                      <a:pt x="534353" y="614363"/>
                    </a:cubicBezTo>
                    <a:lnTo>
                      <a:pt x="576263" y="614363"/>
                    </a:lnTo>
                    <a:lnTo>
                      <a:pt x="576263" y="581025"/>
                    </a:lnTo>
                    <a:lnTo>
                      <a:pt x="534353" y="581025"/>
                    </a:lnTo>
                    <a:cubicBezTo>
                      <a:pt x="535305" y="572453"/>
                      <a:pt x="536258" y="564833"/>
                      <a:pt x="538163" y="555308"/>
                    </a:cubicBezTo>
                    <a:cubicBezTo>
                      <a:pt x="554355" y="478155"/>
                      <a:pt x="614363" y="419100"/>
                      <a:pt x="689610" y="402908"/>
                    </a:cubicBezTo>
                    <a:lnTo>
                      <a:pt x="689610" y="402908"/>
                    </a:lnTo>
                    <a:lnTo>
                      <a:pt x="692468" y="401955"/>
                    </a:lnTo>
                    <a:lnTo>
                      <a:pt x="692468" y="401955"/>
                    </a:lnTo>
                    <a:cubicBezTo>
                      <a:pt x="692468" y="401955"/>
                      <a:pt x="692468" y="401955"/>
                      <a:pt x="692468" y="401955"/>
                    </a:cubicBezTo>
                    <a:cubicBezTo>
                      <a:pt x="700088" y="400050"/>
                      <a:pt x="707708" y="399098"/>
                      <a:pt x="715328" y="398145"/>
                    </a:cubicBezTo>
                    <a:lnTo>
                      <a:pt x="715328" y="441008"/>
                    </a:lnTo>
                    <a:lnTo>
                      <a:pt x="748665" y="441008"/>
                    </a:lnTo>
                    <a:lnTo>
                      <a:pt x="748665" y="399098"/>
                    </a:lnTo>
                    <a:cubicBezTo>
                      <a:pt x="757238" y="400050"/>
                      <a:pt x="764858" y="401003"/>
                      <a:pt x="774383" y="402908"/>
                    </a:cubicBezTo>
                    <a:cubicBezTo>
                      <a:pt x="851535" y="419100"/>
                      <a:pt x="910590" y="479108"/>
                      <a:pt x="926783" y="554355"/>
                    </a:cubicBezTo>
                    <a:lnTo>
                      <a:pt x="926783" y="556260"/>
                    </a:lnTo>
                    <a:lnTo>
                      <a:pt x="926783" y="556260"/>
                    </a:lnTo>
                    <a:cubicBezTo>
                      <a:pt x="928688" y="566738"/>
                      <a:pt x="930593" y="577215"/>
                      <a:pt x="930593" y="586740"/>
                    </a:cubicBezTo>
                    <a:lnTo>
                      <a:pt x="891540" y="586740"/>
                    </a:lnTo>
                    <a:lnTo>
                      <a:pt x="891540" y="620078"/>
                    </a:lnTo>
                    <a:lnTo>
                      <a:pt x="931545" y="62007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grpSp>
        <p:nvGrpSpPr>
          <p:cNvPr id="5" name="Graphic 2">
            <a:extLst>
              <a:ext uri="{FF2B5EF4-FFF2-40B4-BE49-F238E27FC236}">
                <a16:creationId xmlns:a16="http://schemas.microsoft.com/office/drawing/2014/main" id="{01890CB7-7E36-2340-B95A-23A9A02AD9F4}"/>
              </a:ext>
            </a:extLst>
          </p:cNvPr>
          <p:cNvGrpSpPr/>
          <p:nvPr/>
        </p:nvGrpSpPr>
        <p:grpSpPr>
          <a:xfrm>
            <a:off x="32764004" y="42062252"/>
            <a:ext cx="1257820" cy="1835806"/>
            <a:chOff x="27303337" y="35051877"/>
            <a:chExt cx="1048183" cy="1529838"/>
          </a:xfrm>
          <a:noFill/>
        </p:grpSpPr>
        <p:grpSp>
          <p:nvGrpSpPr>
            <p:cNvPr id="6" name="Graphic 2">
              <a:extLst>
                <a:ext uri="{FF2B5EF4-FFF2-40B4-BE49-F238E27FC236}">
                  <a16:creationId xmlns:a16="http://schemas.microsoft.com/office/drawing/2014/main" id="{E0F364E2-C823-6F42-BAF8-E07B57BE5204}"/>
                </a:ext>
              </a:extLst>
            </p:cNvPr>
            <p:cNvGrpSpPr/>
            <p:nvPr/>
          </p:nvGrpSpPr>
          <p:grpSpPr>
            <a:xfrm>
              <a:off x="27303337" y="35051877"/>
              <a:ext cx="1048183" cy="1529838"/>
              <a:chOff x="27303337" y="35051877"/>
              <a:chExt cx="1048183" cy="1529838"/>
            </a:xfrm>
            <a:noFill/>
          </p:grpSpPr>
          <p:grpSp>
            <p:nvGrpSpPr>
              <p:cNvPr id="7" name="Graphic 2">
                <a:extLst>
                  <a:ext uri="{FF2B5EF4-FFF2-40B4-BE49-F238E27FC236}">
                    <a16:creationId xmlns:a16="http://schemas.microsoft.com/office/drawing/2014/main" id="{9A934D8F-0E58-EE4E-BBB8-A667204832A6}"/>
                  </a:ext>
                </a:extLst>
              </p:cNvPr>
              <p:cNvGrpSpPr/>
              <p:nvPr/>
            </p:nvGrpSpPr>
            <p:grpSpPr>
              <a:xfrm>
                <a:off x="27303337" y="35051877"/>
                <a:ext cx="1048183" cy="1529838"/>
                <a:chOff x="27303337" y="35051877"/>
                <a:chExt cx="1048183" cy="1529838"/>
              </a:xfrm>
              <a:noFill/>
            </p:grpSpPr>
            <p:sp>
              <p:nvSpPr>
                <p:cNvPr id="8" name="Freeform 7">
                  <a:extLst>
                    <a:ext uri="{FF2B5EF4-FFF2-40B4-BE49-F238E27FC236}">
                      <a16:creationId xmlns:a16="http://schemas.microsoft.com/office/drawing/2014/main" id="{4D667D44-6BD5-BF44-BA23-8FE0ABCAFED2}"/>
                    </a:ext>
                  </a:extLst>
                </p:cNvPr>
                <p:cNvSpPr/>
                <p:nvPr/>
              </p:nvSpPr>
              <p:spPr>
                <a:xfrm>
                  <a:off x="27578684" y="35739704"/>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0000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9" name="Freeform 8">
                  <a:extLst>
                    <a:ext uri="{FF2B5EF4-FFF2-40B4-BE49-F238E27FC236}">
                      <a16:creationId xmlns:a16="http://schemas.microsoft.com/office/drawing/2014/main" id="{07B9A492-B745-A64A-94E8-3889676E5260}"/>
                    </a:ext>
                  </a:extLst>
                </p:cNvPr>
                <p:cNvSpPr/>
                <p:nvPr/>
              </p:nvSpPr>
              <p:spPr>
                <a:xfrm>
                  <a:off x="27499864" y="35272975"/>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0000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0" name="Freeform 9">
                  <a:extLst>
                    <a:ext uri="{FF2B5EF4-FFF2-40B4-BE49-F238E27FC236}">
                      <a16:creationId xmlns:a16="http://schemas.microsoft.com/office/drawing/2014/main" id="{8C8AEA48-403F-2441-BB30-8F7AB96BD06D}"/>
                    </a:ext>
                  </a:extLst>
                </p:cNvPr>
                <p:cNvSpPr/>
                <p:nvPr/>
              </p:nvSpPr>
              <p:spPr>
                <a:xfrm>
                  <a:off x="27591504" y="35051877"/>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0000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 name="Freeform 10">
                  <a:extLst>
                    <a:ext uri="{FF2B5EF4-FFF2-40B4-BE49-F238E27FC236}">
                      <a16:creationId xmlns:a16="http://schemas.microsoft.com/office/drawing/2014/main" id="{6B066FC0-01FB-064D-A5D1-1FDB893513C3}"/>
                    </a:ext>
                  </a:extLst>
                </p:cNvPr>
                <p:cNvSpPr/>
                <p:nvPr/>
              </p:nvSpPr>
              <p:spPr>
                <a:xfrm>
                  <a:off x="27679650" y="36004500"/>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0000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2" name="Freeform 11">
                  <a:extLst>
                    <a:ext uri="{FF2B5EF4-FFF2-40B4-BE49-F238E27FC236}">
                      <a16:creationId xmlns:a16="http://schemas.microsoft.com/office/drawing/2014/main" id="{F85CEC03-0338-6E44-B7D9-4B17C3120ED2}"/>
                    </a:ext>
                  </a:extLst>
                </p:cNvPr>
                <p:cNvSpPr/>
                <p:nvPr/>
              </p:nvSpPr>
              <p:spPr>
                <a:xfrm>
                  <a:off x="27303337" y="36084509"/>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0000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3" name="Freeform 12">
                  <a:extLst>
                    <a:ext uri="{FF2B5EF4-FFF2-40B4-BE49-F238E27FC236}">
                      <a16:creationId xmlns:a16="http://schemas.microsoft.com/office/drawing/2014/main" id="{1A4CA9A0-90D1-BA4C-915F-06DAF9D9D341}"/>
                    </a:ext>
                  </a:extLst>
                </p:cNvPr>
                <p:cNvSpPr/>
                <p:nvPr/>
              </p:nvSpPr>
              <p:spPr>
                <a:xfrm>
                  <a:off x="27521535"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0000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4" name="Freeform 13">
                  <a:extLst>
                    <a:ext uri="{FF2B5EF4-FFF2-40B4-BE49-F238E27FC236}">
                      <a16:creationId xmlns:a16="http://schemas.microsoft.com/office/drawing/2014/main" id="{52362DFC-EFDB-7947-BF35-3C3363211786}"/>
                    </a:ext>
                  </a:extLst>
                </p:cNvPr>
                <p:cNvSpPr/>
                <p:nvPr/>
              </p:nvSpPr>
              <p:spPr>
                <a:xfrm>
                  <a:off x="28118752"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0000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5" name="Freeform 14">
                  <a:extLst>
                    <a:ext uri="{FF2B5EF4-FFF2-40B4-BE49-F238E27FC236}">
                      <a16:creationId xmlns:a16="http://schemas.microsoft.com/office/drawing/2014/main" id="{E3DD3F28-162F-394A-80F2-4E292574F59C}"/>
                    </a:ext>
                  </a:extLst>
                </p:cNvPr>
                <p:cNvSpPr/>
                <p:nvPr/>
              </p:nvSpPr>
              <p:spPr>
                <a:xfrm>
                  <a:off x="27913012" y="36147375"/>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0000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6" name="Freeform 15">
                  <a:extLst>
                    <a:ext uri="{FF2B5EF4-FFF2-40B4-BE49-F238E27FC236}">
                      <a16:creationId xmlns:a16="http://schemas.microsoft.com/office/drawing/2014/main" id="{C0B3F764-B365-4C4D-A358-8328C845380D}"/>
                    </a:ext>
                  </a:extLst>
                </p:cNvPr>
                <p:cNvSpPr/>
                <p:nvPr/>
              </p:nvSpPr>
              <p:spPr>
                <a:xfrm>
                  <a:off x="27550681" y="36147375"/>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0000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7" name="Freeform 16">
                  <a:extLst>
                    <a:ext uri="{FF2B5EF4-FFF2-40B4-BE49-F238E27FC236}">
                      <a16:creationId xmlns:a16="http://schemas.microsoft.com/office/drawing/2014/main" id="{6C70E588-4D12-214B-8909-FBED928E7248}"/>
                    </a:ext>
                  </a:extLst>
                </p:cNvPr>
                <p:cNvSpPr/>
                <p:nvPr/>
              </p:nvSpPr>
              <p:spPr>
                <a:xfrm>
                  <a:off x="27785377" y="36415980"/>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0000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18" name="Graphic 2">
                <a:extLst>
                  <a:ext uri="{FF2B5EF4-FFF2-40B4-BE49-F238E27FC236}">
                    <a16:creationId xmlns:a16="http://schemas.microsoft.com/office/drawing/2014/main" id="{49FD8497-7675-BB4D-B2A1-C8729546B6CD}"/>
                  </a:ext>
                </a:extLst>
              </p:cNvPr>
              <p:cNvGrpSpPr/>
              <p:nvPr/>
            </p:nvGrpSpPr>
            <p:grpSpPr>
              <a:xfrm>
                <a:off x="27695842" y="35679697"/>
                <a:ext cx="243840" cy="72390"/>
                <a:chOff x="27695842" y="35679697"/>
                <a:chExt cx="243840" cy="72390"/>
              </a:xfrm>
              <a:noFill/>
            </p:grpSpPr>
            <p:sp>
              <p:nvSpPr>
                <p:cNvPr id="19" name="Freeform 18">
                  <a:extLst>
                    <a:ext uri="{FF2B5EF4-FFF2-40B4-BE49-F238E27FC236}">
                      <a16:creationId xmlns:a16="http://schemas.microsoft.com/office/drawing/2014/main" id="{DB5E1562-C525-B34B-9132-91C841165FD5}"/>
                    </a:ext>
                  </a:extLst>
                </p:cNvPr>
                <p:cNvSpPr/>
                <p:nvPr/>
              </p:nvSpPr>
              <p:spPr>
                <a:xfrm>
                  <a:off x="2769584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000000"/>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20" name="Freeform 19">
                  <a:extLst>
                    <a:ext uri="{FF2B5EF4-FFF2-40B4-BE49-F238E27FC236}">
                      <a16:creationId xmlns:a16="http://schemas.microsoft.com/office/drawing/2014/main" id="{CF6474E0-3D66-D64A-A835-89CCA8BB208E}"/>
                    </a:ext>
                  </a:extLst>
                </p:cNvPr>
                <p:cNvSpPr/>
                <p:nvPr/>
              </p:nvSpPr>
              <p:spPr>
                <a:xfrm>
                  <a:off x="2786729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000000"/>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21" name="Freeform 20">
              <a:extLst>
                <a:ext uri="{FF2B5EF4-FFF2-40B4-BE49-F238E27FC236}">
                  <a16:creationId xmlns:a16="http://schemas.microsoft.com/office/drawing/2014/main" id="{AAB784F0-9E10-FD42-A540-217C741F6C90}"/>
                </a:ext>
              </a:extLst>
            </p:cNvPr>
            <p:cNvSpPr/>
            <p:nvPr/>
          </p:nvSpPr>
          <p:spPr>
            <a:xfrm>
              <a:off x="27613928" y="35530154"/>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0000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45" name="Graphic 42">
            <a:extLst>
              <a:ext uri="{FF2B5EF4-FFF2-40B4-BE49-F238E27FC236}">
                <a16:creationId xmlns:a16="http://schemas.microsoft.com/office/drawing/2014/main" id="{858DD4FD-E375-7F4C-8579-7FF069AB5256}"/>
              </a:ext>
            </a:extLst>
          </p:cNvPr>
          <p:cNvGrpSpPr/>
          <p:nvPr/>
        </p:nvGrpSpPr>
        <p:grpSpPr>
          <a:xfrm>
            <a:off x="25237050" y="44502798"/>
            <a:ext cx="1257820" cy="1835806"/>
            <a:chOff x="21030875" y="37085665"/>
            <a:chExt cx="1048183" cy="1529838"/>
          </a:xfrm>
          <a:noFill/>
        </p:grpSpPr>
        <p:grpSp>
          <p:nvGrpSpPr>
            <p:cNvPr id="48" name="Graphic 42">
              <a:extLst>
                <a:ext uri="{FF2B5EF4-FFF2-40B4-BE49-F238E27FC236}">
                  <a16:creationId xmlns:a16="http://schemas.microsoft.com/office/drawing/2014/main" id="{F26A1CAF-1565-9944-9DAF-82487DA8DC58}"/>
                </a:ext>
              </a:extLst>
            </p:cNvPr>
            <p:cNvGrpSpPr/>
            <p:nvPr/>
          </p:nvGrpSpPr>
          <p:grpSpPr>
            <a:xfrm>
              <a:off x="21030875" y="37085665"/>
              <a:ext cx="1048183" cy="1529838"/>
              <a:chOff x="21030875" y="37085665"/>
              <a:chExt cx="1048183" cy="1529838"/>
            </a:xfrm>
            <a:noFill/>
          </p:grpSpPr>
          <p:grpSp>
            <p:nvGrpSpPr>
              <p:cNvPr id="49" name="Graphic 42">
                <a:extLst>
                  <a:ext uri="{FF2B5EF4-FFF2-40B4-BE49-F238E27FC236}">
                    <a16:creationId xmlns:a16="http://schemas.microsoft.com/office/drawing/2014/main" id="{C001341E-B442-EA4F-8415-4F4BD9011695}"/>
                  </a:ext>
                </a:extLst>
              </p:cNvPr>
              <p:cNvGrpSpPr/>
              <p:nvPr/>
            </p:nvGrpSpPr>
            <p:grpSpPr>
              <a:xfrm>
                <a:off x="21030875" y="37085665"/>
                <a:ext cx="1048183" cy="1529838"/>
                <a:chOff x="21030875" y="37085665"/>
                <a:chExt cx="1048183" cy="1529838"/>
              </a:xfrm>
              <a:noFill/>
            </p:grpSpPr>
            <p:sp>
              <p:nvSpPr>
                <p:cNvPr id="50" name="Freeform 49">
                  <a:extLst>
                    <a:ext uri="{FF2B5EF4-FFF2-40B4-BE49-F238E27FC236}">
                      <a16:creationId xmlns:a16="http://schemas.microsoft.com/office/drawing/2014/main" id="{4D538B93-59BE-C141-BB89-42EBFF9E3AD9}"/>
                    </a:ext>
                  </a:extLst>
                </p:cNvPr>
                <p:cNvSpPr/>
                <p:nvPr/>
              </p:nvSpPr>
              <p:spPr>
                <a:xfrm>
                  <a:off x="21306222" y="37773492"/>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1" name="Freeform 50">
                  <a:extLst>
                    <a:ext uri="{FF2B5EF4-FFF2-40B4-BE49-F238E27FC236}">
                      <a16:creationId xmlns:a16="http://schemas.microsoft.com/office/drawing/2014/main" id="{68489D55-507D-7E4C-A74B-1F9AE72A444D}"/>
                    </a:ext>
                  </a:extLst>
                </p:cNvPr>
                <p:cNvSpPr/>
                <p:nvPr/>
              </p:nvSpPr>
              <p:spPr>
                <a:xfrm>
                  <a:off x="21227402" y="37306763"/>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2" name="Freeform 51">
                  <a:extLst>
                    <a:ext uri="{FF2B5EF4-FFF2-40B4-BE49-F238E27FC236}">
                      <a16:creationId xmlns:a16="http://schemas.microsoft.com/office/drawing/2014/main" id="{23FE47A2-0737-7C4E-A3B7-4C0F59DDFBF7}"/>
                    </a:ext>
                  </a:extLst>
                </p:cNvPr>
                <p:cNvSpPr/>
                <p:nvPr/>
              </p:nvSpPr>
              <p:spPr>
                <a:xfrm>
                  <a:off x="21319042" y="37085665"/>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6" name="Freeform 55">
                  <a:extLst>
                    <a:ext uri="{FF2B5EF4-FFF2-40B4-BE49-F238E27FC236}">
                      <a16:creationId xmlns:a16="http://schemas.microsoft.com/office/drawing/2014/main" id="{8CBF6EDD-BA05-D147-AD90-8641DAFE8C1A}"/>
                    </a:ext>
                  </a:extLst>
                </p:cNvPr>
                <p:cNvSpPr/>
                <p:nvPr/>
              </p:nvSpPr>
              <p:spPr>
                <a:xfrm>
                  <a:off x="21407188" y="38038288"/>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7" name="Freeform 56">
                  <a:extLst>
                    <a:ext uri="{FF2B5EF4-FFF2-40B4-BE49-F238E27FC236}">
                      <a16:creationId xmlns:a16="http://schemas.microsoft.com/office/drawing/2014/main" id="{608CE87B-5B24-B348-91AF-CD0C832A446E}"/>
                    </a:ext>
                  </a:extLst>
                </p:cNvPr>
                <p:cNvSpPr/>
                <p:nvPr/>
              </p:nvSpPr>
              <p:spPr>
                <a:xfrm>
                  <a:off x="21030875" y="38118297"/>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8" name="Freeform 57">
                  <a:extLst>
                    <a:ext uri="{FF2B5EF4-FFF2-40B4-BE49-F238E27FC236}">
                      <a16:creationId xmlns:a16="http://schemas.microsoft.com/office/drawing/2014/main" id="{BB83D088-DA1C-984E-99F3-A2DCFAABBEE6}"/>
                    </a:ext>
                  </a:extLst>
                </p:cNvPr>
                <p:cNvSpPr/>
                <p:nvPr/>
              </p:nvSpPr>
              <p:spPr>
                <a:xfrm>
                  <a:off x="21249073" y="38398333"/>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9" name="Freeform 58">
                  <a:extLst>
                    <a:ext uri="{FF2B5EF4-FFF2-40B4-BE49-F238E27FC236}">
                      <a16:creationId xmlns:a16="http://schemas.microsoft.com/office/drawing/2014/main" id="{7164A50B-47E5-CF4F-9605-1EF41481084B}"/>
                    </a:ext>
                  </a:extLst>
                </p:cNvPr>
                <p:cNvSpPr/>
                <p:nvPr/>
              </p:nvSpPr>
              <p:spPr>
                <a:xfrm>
                  <a:off x="21846290" y="38398333"/>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0" name="Freeform 59">
                  <a:extLst>
                    <a:ext uri="{FF2B5EF4-FFF2-40B4-BE49-F238E27FC236}">
                      <a16:creationId xmlns:a16="http://schemas.microsoft.com/office/drawing/2014/main" id="{C08DF415-5B11-454A-B015-2500FAD2701C}"/>
                    </a:ext>
                  </a:extLst>
                </p:cNvPr>
                <p:cNvSpPr/>
                <p:nvPr/>
              </p:nvSpPr>
              <p:spPr>
                <a:xfrm>
                  <a:off x="21640550" y="38181163"/>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1" name="Freeform 60">
                  <a:extLst>
                    <a:ext uri="{FF2B5EF4-FFF2-40B4-BE49-F238E27FC236}">
                      <a16:creationId xmlns:a16="http://schemas.microsoft.com/office/drawing/2014/main" id="{23D96B2B-47D4-AC4B-B9CF-066138B0F058}"/>
                    </a:ext>
                  </a:extLst>
                </p:cNvPr>
                <p:cNvSpPr/>
                <p:nvPr/>
              </p:nvSpPr>
              <p:spPr>
                <a:xfrm>
                  <a:off x="21278219" y="38181163"/>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62" name="Freeform 61">
                  <a:extLst>
                    <a:ext uri="{FF2B5EF4-FFF2-40B4-BE49-F238E27FC236}">
                      <a16:creationId xmlns:a16="http://schemas.microsoft.com/office/drawing/2014/main" id="{9CEBEC87-7DB0-974B-9E43-5C7C0B6EC677}"/>
                    </a:ext>
                  </a:extLst>
                </p:cNvPr>
                <p:cNvSpPr/>
                <p:nvPr/>
              </p:nvSpPr>
              <p:spPr>
                <a:xfrm>
                  <a:off x="21512915" y="38449768"/>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63" name="Graphic 42">
                <a:extLst>
                  <a:ext uri="{FF2B5EF4-FFF2-40B4-BE49-F238E27FC236}">
                    <a16:creationId xmlns:a16="http://schemas.microsoft.com/office/drawing/2014/main" id="{3F2A600A-F8CC-A94F-BF9E-6A20271AFBCE}"/>
                  </a:ext>
                </a:extLst>
              </p:cNvPr>
              <p:cNvGrpSpPr/>
              <p:nvPr/>
            </p:nvGrpSpPr>
            <p:grpSpPr>
              <a:xfrm>
                <a:off x="21423380" y="37713485"/>
                <a:ext cx="243840" cy="72390"/>
                <a:chOff x="21423380" y="37713485"/>
                <a:chExt cx="243840" cy="72390"/>
              </a:xfrm>
              <a:noFill/>
            </p:grpSpPr>
            <p:sp>
              <p:nvSpPr>
                <p:cNvPr id="458" name="Freeform 457">
                  <a:extLst>
                    <a:ext uri="{FF2B5EF4-FFF2-40B4-BE49-F238E27FC236}">
                      <a16:creationId xmlns:a16="http://schemas.microsoft.com/office/drawing/2014/main" id="{899AE57F-CE49-134C-AE67-F2B16A1848A5}"/>
                    </a:ext>
                  </a:extLst>
                </p:cNvPr>
                <p:cNvSpPr/>
                <p:nvPr/>
              </p:nvSpPr>
              <p:spPr>
                <a:xfrm>
                  <a:off x="21423380" y="37713485"/>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59" name="Freeform 458">
                  <a:extLst>
                    <a:ext uri="{FF2B5EF4-FFF2-40B4-BE49-F238E27FC236}">
                      <a16:creationId xmlns:a16="http://schemas.microsoft.com/office/drawing/2014/main" id="{76F25C34-CE96-4242-A0AB-31FEABC411A8}"/>
                    </a:ext>
                  </a:extLst>
                </p:cNvPr>
                <p:cNvSpPr/>
                <p:nvPr/>
              </p:nvSpPr>
              <p:spPr>
                <a:xfrm>
                  <a:off x="21594830" y="37713485"/>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460" name="Freeform 459">
              <a:extLst>
                <a:ext uri="{FF2B5EF4-FFF2-40B4-BE49-F238E27FC236}">
                  <a16:creationId xmlns:a16="http://schemas.microsoft.com/office/drawing/2014/main" id="{4D5F6439-E4A4-5A4B-BDEE-26EC75C6870A}"/>
                </a:ext>
              </a:extLst>
            </p:cNvPr>
            <p:cNvSpPr/>
            <p:nvPr/>
          </p:nvSpPr>
          <p:spPr>
            <a:xfrm>
              <a:off x="21341466" y="37563942"/>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23" name="Group 22">
            <a:extLst>
              <a:ext uri="{FF2B5EF4-FFF2-40B4-BE49-F238E27FC236}">
                <a16:creationId xmlns:a16="http://schemas.microsoft.com/office/drawing/2014/main" id="{4D22E8D7-5A2B-6242-8EDA-61EEF1A36753}"/>
              </a:ext>
            </a:extLst>
          </p:cNvPr>
          <p:cNvGrpSpPr/>
          <p:nvPr/>
        </p:nvGrpSpPr>
        <p:grpSpPr>
          <a:xfrm>
            <a:off x="7375181" y="1987197"/>
            <a:ext cx="3350853" cy="5510884"/>
            <a:chOff x="6145982" y="1655998"/>
            <a:chExt cx="2792377" cy="4592405"/>
          </a:xfrm>
        </p:grpSpPr>
        <p:sp>
          <p:nvSpPr>
            <p:cNvPr id="736" name="Rectangle 735">
              <a:extLst>
                <a:ext uri="{FF2B5EF4-FFF2-40B4-BE49-F238E27FC236}">
                  <a16:creationId xmlns:a16="http://schemas.microsoft.com/office/drawing/2014/main" id="{1B3878BE-5DEB-6344-A9FE-A1056EB369DC}"/>
                </a:ext>
              </a:extLst>
            </p:cNvPr>
            <p:cNvSpPr/>
            <p:nvPr/>
          </p:nvSpPr>
          <p:spPr>
            <a:xfrm>
              <a:off x="6145982" y="1662983"/>
              <a:ext cx="2785468" cy="4585420"/>
            </a:xfrm>
            <a:prstGeom prst="rect">
              <a:avLst/>
            </a:prstGeom>
            <a:solidFill>
              <a:srgbClr val="FAFAFA">
                <a:alpha val="7752"/>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tIns="87782" rtlCol="0" anchor="t"/>
            <a:lstStyle/>
            <a:p>
              <a:pPr algn="ctr" defTabSz="1097280" eaLnBrk="1" fontAlgn="auto" hangingPunct="1">
                <a:spcBef>
                  <a:spcPts val="0"/>
                </a:spcBef>
                <a:spcAft>
                  <a:spcPts val="0"/>
                </a:spcAft>
                <a:defRPr/>
              </a:pPr>
              <a:endParaRPr lang="en-US" sz="1080" dirty="0">
                <a:solidFill>
                  <a:prstClr val="white"/>
                </a:solidFill>
                <a:latin typeface="Amazon Ember"/>
              </a:endParaRPr>
            </a:p>
          </p:txBody>
        </p:sp>
        <p:sp>
          <p:nvSpPr>
            <p:cNvPr id="737" name="Rectangle">
              <a:extLst>
                <a:ext uri="{FF2B5EF4-FFF2-40B4-BE49-F238E27FC236}">
                  <a16:creationId xmlns:a16="http://schemas.microsoft.com/office/drawing/2014/main" id="{9FAE71AE-152C-DA4F-B532-CF5F8A2AF6A8}"/>
                </a:ext>
              </a:extLst>
            </p:cNvPr>
            <p:cNvSpPr/>
            <p:nvPr/>
          </p:nvSpPr>
          <p:spPr>
            <a:xfrm>
              <a:off x="6145983" y="1655998"/>
              <a:ext cx="2785468" cy="89941"/>
            </a:xfrm>
            <a:prstGeom prst="rect">
              <a:avLst/>
            </a:prstGeom>
            <a:gradFill>
              <a:gsLst>
                <a:gs pos="99000">
                  <a:schemeClr val="accent3"/>
                </a:gs>
                <a:gs pos="8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793" eaLnBrk="1" fontAlgn="auto" hangingPunct="1">
                <a:spcBef>
                  <a:spcPts val="0"/>
                </a:spcBef>
                <a:spcAft>
                  <a:spcPts val="0"/>
                </a:spcAft>
                <a:defRPr/>
              </a:pPr>
              <a:endParaRPr sz="6750">
                <a:solidFill>
                  <a:prstClr val="white"/>
                </a:solidFill>
                <a:latin typeface="Amazon Ember Light"/>
              </a:endParaRPr>
            </a:p>
          </p:txBody>
        </p:sp>
        <p:sp>
          <p:nvSpPr>
            <p:cNvPr id="738" name="TextBox 737">
              <a:extLst>
                <a:ext uri="{FF2B5EF4-FFF2-40B4-BE49-F238E27FC236}">
                  <a16:creationId xmlns:a16="http://schemas.microsoft.com/office/drawing/2014/main" id="{077AAB85-2882-3749-912A-E502D6295773}"/>
                </a:ext>
              </a:extLst>
            </p:cNvPr>
            <p:cNvSpPr txBox="1"/>
            <p:nvPr/>
          </p:nvSpPr>
          <p:spPr>
            <a:xfrm>
              <a:off x="6151867" y="1829937"/>
              <a:ext cx="2779585" cy="426612"/>
            </a:xfrm>
            <a:prstGeom prst="rect">
              <a:avLst/>
            </a:prstGeom>
            <a:noFill/>
            <a:ln>
              <a:noFill/>
            </a:ln>
          </p:spPr>
          <p:txBody>
            <a:bodyPr wrap="square" lIns="0" tIns="0" rIns="0" bIns="0" rtlCol="0" anchor="t" anchorCtr="0">
              <a:spAutoFit/>
            </a:bodyPr>
            <a:lstStyle/>
            <a:p>
              <a:pPr algn="ctr" defTabSz="731368">
                <a:lnSpc>
                  <a:spcPct val="99000"/>
                </a:lnSpc>
                <a:spcAft>
                  <a:spcPts val="600"/>
                </a:spcAft>
                <a:tabLst>
                  <a:tab pos="806302" algn="l"/>
                </a:tabLst>
                <a:defRPr/>
              </a:pPr>
              <a:r>
                <a:rPr lang="en-US" sz="1680" dirty="0">
                  <a:solidFill>
                    <a:srgbClr val="FFFFFF"/>
                  </a:solidFill>
                  <a:latin typeface="Amazon Ember"/>
                  <a:ea typeface="Amazon Ember" panose="02000000000000000000" pitchFamily="2" charset="0"/>
                </a:rPr>
                <a:t>Connect and</a:t>
              </a:r>
              <a:br>
                <a:rPr lang="en-US" sz="1680" dirty="0">
                  <a:solidFill>
                    <a:srgbClr val="FFFFFF"/>
                  </a:solidFill>
                  <a:latin typeface="Amazon Ember"/>
                  <a:ea typeface="Amazon Ember" panose="02000000000000000000" pitchFamily="2" charset="0"/>
                </a:rPr>
              </a:br>
              <a:r>
                <a:rPr lang="en-US" sz="1680" dirty="0">
                  <a:solidFill>
                    <a:srgbClr val="FFFFFF"/>
                  </a:solidFill>
                  <a:latin typeface="Amazon Ember"/>
                  <a:ea typeface="Amazon Ember" panose="02000000000000000000" pitchFamily="2" charset="0"/>
                </a:rPr>
                <a:t>Ingest Data</a:t>
              </a:r>
            </a:p>
          </p:txBody>
        </p:sp>
        <p:sp>
          <p:nvSpPr>
            <p:cNvPr id="739" name="TextBox 738">
              <a:extLst>
                <a:ext uri="{FF2B5EF4-FFF2-40B4-BE49-F238E27FC236}">
                  <a16:creationId xmlns:a16="http://schemas.microsoft.com/office/drawing/2014/main" id="{DD73C543-E525-0A48-A062-C4152F2B0BDB}"/>
                </a:ext>
              </a:extLst>
            </p:cNvPr>
            <p:cNvSpPr txBox="1"/>
            <p:nvPr/>
          </p:nvSpPr>
          <p:spPr>
            <a:xfrm>
              <a:off x="6151867" y="3253951"/>
              <a:ext cx="2779585" cy="261610"/>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Glue connectors</a:t>
              </a:r>
            </a:p>
          </p:txBody>
        </p:sp>
        <p:sp>
          <p:nvSpPr>
            <p:cNvPr id="740" name="TextBox 739">
              <a:extLst>
                <a:ext uri="{FF2B5EF4-FFF2-40B4-BE49-F238E27FC236}">
                  <a16:creationId xmlns:a16="http://schemas.microsoft.com/office/drawing/2014/main" id="{8B574131-A32A-424D-A2A5-5011D11C3D70}"/>
                </a:ext>
              </a:extLst>
            </p:cNvPr>
            <p:cNvSpPr txBox="1"/>
            <p:nvPr/>
          </p:nvSpPr>
          <p:spPr>
            <a:xfrm>
              <a:off x="6151866" y="4528437"/>
              <a:ext cx="2779585" cy="261610"/>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Glue connector marketplace</a:t>
              </a:r>
            </a:p>
          </p:txBody>
        </p:sp>
        <p:sp>
          <p:nvSpPr>
            <p:cNvPr id="741" name="TextBox 740">
              <a:extLst>
                <a:ext uri="{FF2B5EF4-FFF2-40B4-BE49-F238E27FC236}">
                  <a16:creationId xmlns:a16="http://schemas.microsoft.com/office/drawing/2014/main" id="{34C1CEFD-9D69-7145-BFB5-2C3320B87DD8}"/>
                </a:ext>
              </a:extLst>
            </p:cNvPr>
            <p:cNvSpPr txBox="1"/>
            <p:nvPr/>
          </p:nvSpPr>
          <p:spPr>
            <a:xfrm>
              <a:off x="6151867" y="5802923"/>
              <a:ext cx="2786492" cy="261610"/>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Variety of interfaces</a:t>
              </a:r>
            </a:p>
          </p:txBody>
        </p:sp>
        <p:sp>
          <p:nvSpPr>
            <p:cNvPr id="742" name="Freeform: Shape 29">
              <a:extLst>
                <a:ext uri="{FF2B5EF4-FFF2-40B4-BE49-F238E27FC236}">
                  <a16:creationId xmlns:a16="http://schemas.microsoft.com/office/drawing/2014/main" id="{419AB545-46FA-C04B-9731-A909C193C54B}"/>
                </a:ext>
              </a:extLst>
            </p:cNvPr>
            <p:cNvSpPr/>
            <p:nvPr/>
          </p:nvSpPr>
          <p:spPr>
            <a:xfrm>
              <a:off x="7266301" y="3879632"/>
              <a:ext cx="604595" cy="606022"/>
            </a:xfrm>
            <a:custGeom>
              <a:avLst/>
              <a:gdLst>
                <a:gd name="connsiteX0" fmla="*/ 370497 w 604595"/>
                <a:gd name="connsiteY0" fmla="*/ 606023 h 606022"/>
                <a:gd name="connsiteX1" fmla="*/ 314669 w 604595"/>
                <a:gd name="connsiteY1" fmla="*/ 550194 h 606022"/>
                <a:gd name="connsiteX2" fmla="*/ 370497 w 604595"/>
                <a:gd name="connsiteY2" fmla="*/ 494366 h 606022"/>
                <a:gd name="connsiteX3" fmla="*/ 374938 w 604595"/>
                <a:gd name="connsiteY3" fmla="*/ 494366 h 606022"/>
                <a:gd name="connsiteX4" fmla="*/ 386992 w 604595"/>
                <a:gd name="connsiteY4" fmla="*/ 469624 h 606022"/>
                <a:gd name="connsiteX5" fmla="*/ 48850 w 604595"/>
                <a:gd name="connsiteY5" fmla="*/ 469624 h 606022"/>
                <a:gd name="connsiteX6" fmla="*/ 36796 w 604595"/>
                <a:gd name="connsiteY6" fmla="*/ 459473 h 606022"/>
                <a:gd name="connsiteX7" fmla="*/ 0 w 604595"/>
                <a:gd name="connsiteY7" fmla="*/ 274225 h 606022"/>
                <a:gd name="connsiteX8" fmla="*/ 24742 w 604595"/>
                <a:gd name="connsiteY8" fmla="*/ 269150 h 606022"/>
                <a:gd name="connsiteX9" fmla="*/ 59635 w 604595"/>
                <a:gd name="connsiteY9" fmla="*/ 444247 h 606022"/>
                <a:gd name="connsiteX10" fmla="*/ 428229 w 604595"/>
                <a:gd name="connsiteY10" fmla="*/ 444247 h 606022"/>
                <a:gd name="connsiteX11" fmla="*/ 481519 w 604595"/>
                <a:gd name="connsiteY11" fmla="*/ 182235 h 606022"/>
                <a:gd name="connsiteX12" fmla="*/ 493573 w 604595"/>
                <a:gd name="connsiteY12" fmla="*/ 172084 h 606022"/>
                <a:gd name="connsiteX13" fmla="*/ 604595 w 604595"/>
                <a:gd name="connsiteY13" fmla="*/ 172084 h 606022"/>
                <a:gd name="connsiteX14" fmla="*/ 604595 w 604595"/>
                <a:gd name="connsiteY14" fmla="*/ 196826 h 606022"/>
                <a:gd name="connsiteX15" fmla="*/ 503724 w 604595"/>
                <a:gd name="connsiteY15" fmla="*/ 196826 h 606022"/>
                <a:gd name="connsiteX16" fmla="*/ 450433 w 604595"/>
                <a:gd name="connsiteY16" fmla="*/ 458839 h 606022"/>
                <a:gd name="connsiteX17" fmla="*/ 438379 w 604595"/>
                <a:gd name="connsiteY17" fmla="*/ 468990 h 606022"/>
                <a:gd name="connsiteX18" fmla="*/ 414906 w 604595"/>
                <a:gd name="connsiteY18" fmla="*/ 468990 h 606022"/>
                <a:gd name="connsiteX19" fmla="*/ 398411 w 604595"/>
                <a:gd name="connsiteY19" fmla="*/ 501344 h 606022"/>
                <a:gd name="connsiteX20" fmla="*/ 418078 w 604595"/>
                <a:gd name="connsiteY20" fmla="*/ 577474 h 606022"/>
                <a:gd name="connsiteX21" fmla="*/ 370497 w 604595"/>
                <a:gd name="connsiteY21" fmla="*/ 606023 h 606022"/>
                <a:gd name="connsiteX22" fmla="*/ 370497 w 604595"/>
                <a:gd name="connsiteY22" fmla="*/ 606023 h 606022"/>
                <a:gd name="connsiteX23" fmla="*/ 370497 w 604595"/>
                <a:gd name="connsiteY23" fmla="*/ 519743 h 606022"/>
                <a:gd name="connsiteX24" fmla="*/ 339411 w 604595"/>
                <a:gd name="connsiteY24" fmla="*/ 550829 h 606022"/>
                <a:gd name="connsiteX25" fmla="*/ 370497 w 604595"/>
                <a:gd name="connsiteY25" fmla="*/ 581915 h 606022"/>
                <a:gd name="connsiteX26" fmla="*/ 401583 w 604595"/>
                <a:gd name="connsiteY26" fmla="*/ 550829 h 606022"/>
                <a:gd name="connsiteX27" fmla="*/ 370497 w 604595"/>
                <a:gd name="connsiteY27" fmla="*/ 519743 h 606022"/>
                <a:gd name="connsiteX28" fmla="*/ 370497 w 604595"/>
                <a:gd name="connsiteY28" fmla="*/ 519743 h 606022"/>
                <a:gd name="connsiteX29" fmla="*/ 123076 w 604595"/>
                <a:gd name="connsiteY29" fmla="*/ 606023 h 606022"/>
                <a:gd name="connsiteX30" fmla="*/ 67248 w 604595"/>
                <a:gd name="connsiteY30" fmla="*/ 550194 h 606022"/>
                <a:gd name="connsiteX31" fmla="*/ 123076 w 604595"/>
                <a:gd name="connsiteY31" fmla="*/ 494366 h 606022"/>
                <a:gd name="connsiteX32" fmla="*/ 178904 w 604595"/>
                <a:gd name="connsiteY32" fmla="*/ 550194 h 606022"/>
                <a:gd name="connsiteX33" fmla="*/ 123076 w 604595"/>
                <a:gd name="connsiteY33" fmla="*/ 606023 h 606022"/>
                <a:gd name="connsiteX34" fmla="*/ 123076 w 604595"/>
                <a:gd name="connsiteY34" fmla="*/ 606023 h 606022"/>
                <a:gd name="connsiteX35" fmla="*/ 123076 w 604595"/>
                <a:gd name="connsiteY35" fmla="*/ 519743 h 606022"/>
                <a:gd name="connsiteX36" fmla="*/ 91990 w 604595"/>
                <a:gd name="connsiteY36" fmla="*/ 550829 h 606022"/>
                <a:gd name="connsiteX37" fmla="*/ 123076 w 604595"/>
                <a:gd name="connsiteY37" fmla="*/ 581915 h 606022"/>
                <a:gd name="connsiteX38" fmla="*/ 154162 w 604595"/>
                <a:gd name="connsiteY38" fmla="*/ 550829 h 606022"/>
                <a:gd name="connsiteX39" fmla="*/ 123076 w 604595"/>
                <a:gd name="connsiteY39" fmla="*/ 519743 h 606022"/>
                <a:gd name="connsiteX40" fmla="*/ 123076 w 604595"/>
                <a:gd name="connsiteY40" fmla="*/ 519743 h 606022"/>
                <a:gd name="connsiteX41" fmla="*/ 234098 w 604595"/>
                <a:gd name="connsiteY41" fmla="*/ 425215 h 606022"/>
                <a:gd name="connsiteX42" fmla="*/ 227754 w 604595"/>
                <a:gd name="connsiteY42" fmla="*/ 423312 h 606022"/>
                <a:gd name="connsiteX43" fmla="*/ 128786 w 604595"/>
                <a:gd name="connsiteY43" fmla="*/ 366215 h 606022"/>
                <a:gd name="connsiteX44" fmla="*/ 122442 w 604595"/>
                <a:gd name="connsiteY44" fmla="*/ 355430 h 606022"/>
                <a:gd name="connsiteX45" fmla="*/ 122442 w 604595"/>
                <a:gd name="connsiteY45" fmla="*/ 247579 h 606022"/>
                <a:gd name="connsiteX46" fmla="*/ 29817 w 604595"/>
                <a:gd name="connsiteY46" fmla="*/ 194289 h 606022"/>
                <a:gd name="connsiteX47" fmla="*/ 23473 w 604595"/>
                <a:gd name="connsiteY47" fmla="*/ 183504 h 606022"/>
                <a:gd name="connsiteX48" fmla="*/ 23473 w 604595"/>
                <a:gd name="connsiteY48" fmla="*/ 69310 h 606022"/>
                <a:gd name="connsiteX49" fmla="*/ 29817 w 604595"/>
                <a:gd name="connsiteY49" fmla="*/ 58525 h 606022"/>
                <a:gd name="connsiteX50" fmla="*/ 128786 w 604595"/>
                <a:gd name="connsiteY50" fmla="*/ 1427 h 606022"/>
                <a:gd name="connsiteX51" fmla="*/ 140840 w 604595"/>
                <a:gd name="connsiteY51" fmla="*/ 1427 h 606022"/>
                <a:gd name="connsiteX52" fmla="*/ 233464 w 604595"/>
                <a:gd name="connsiteY52" fmla="*/ 54718 h 606022"/>
                <a:gd name="connsiteX53" fmla="*/ 326088 w 604595"/>
                <a:gd name="connsiteY53" fmla="*/ 1427 h 606022"/>
                <a:gd name="connsiteX54" fmla="*/ 338142 w 604595"/>
                <a:gd name="connsiteY54" fmla="*/ 1427 h 606022"/>
                <a:gd name="connsiteX55" fmla="*/ 437110 w 604595"/>
                <a:gd name="connsiteY55" fmla="*/ 58525 h 606022"/>
                <a:gd name="connsiteX56" fmla="*/ 443454 w 604595"/>
                <a:gd name="connsiteY56" fmla="*/ 69310 h 606022"/>
                <a:gd name="connsiteX57" fmla="*/ 443454 w 604595"/>
                <a:gd name="connsiteY57" fmla="*/ 183504 h 606022"/>
                <a:gd name="connsiteX58" fmla="*/ 437110 w 604595"/>
                <a:gd name="connsiteY58" fmla="*/ 194289 h 606022"/>
                <a:gd name="connsiteX59" fmla="*/ 345755 w 604595"/>
                <a:gd name="connsiteY59" fmla="*/ 247579 h 606022"/>
                <a:gd name="connsiteX60" fmla="*/ 345755 w 604595"/>
                <a:gd name="connsiteY60" fmla="*/ 355430 h 606022"/>
                <a:gd name="connsiteX61" fmla="*/ 339411 w 604595"/>
                <a:gd name="connsiteY61" fmla="*/ 366215 h 606022"/>
                <a:gd name="connsiteX62" fmla="*/ 240442 w 604595"/>
                <a:gd name="connsiteY62" fmla="*/ 423312 h 606022"/>
                <a:gd name="connsiteX63" fmla="*/ 234098 w 604595"/>
                <a:gd name="connsiteY63" fmla="*/ 425215 h 606022"/>
                <a:gd name="connsiteX64" fmla="*/ 234098 w 604595"/>
                <a:gd name="connsiteY64" fmla="*/ 425215 h 606022"/>
                <a:gd name="connsiteX65" fmla="*/ 246786 w 604595"/>
                <a:gd name="connsiteY65" fmla="*/ 305945 h 606022"/>
                <a:gd name="connsiteX66" fmla="*/ 246786 w 604595"/>
                <a:gd name="connsiteY66" fmla="*/ 391591 h 606022"/>
                <a:gd name="connsiteX67" fmla="*/ 321013 w 604595"/>
                <a:gd name="connsiteY67" fmla="*/ 349085 h 606022"/>
                <a:gd name="connsiteX68" fmla="*/ 321013 w 604595"/>
                <a:gd name="connsiteY68" fmla="*/ 263440 h 606022"/>
                <a:gd name="connsiteX69" fmla="*/ 246786 w 604595"/>
                <a:gd name="connsiteY69" fmla="*/ 305945 h 606022"/>
                <a:gd name="connsiteX70" fmla="*/ 246786 w 604595"/>
                <a:gd name="connsiteY70" fmla="*/ 305945 h 606022"/>
                <a:gd name="connsiteX71" fmla="*/ 147818 w 604595"/>
                <a:gd name="connsiteY71" fmla="*/ 348451 h 606022"/>
                <a:gd name="connsiteX72" fmla="*/ 222044 w 604595"/>
                <a:gd name="connsiteY72" fmla="*/ 390956 h 606022"/>
                <a:gd name="connsiteX73" fmla="*/ 222044 w 604595"/>
                <a:gd name="connsiteY73" fmla="*/ 305311 h 606022"/>
                <a:gd name="connsiteX74" fmla="*/ 147818 w 604595"/>
                <a:gd name="connsiteY74" fmla="*/ 262171 h 606022"/>
                <a:gd name="connsiteX75" fmla="*/ 147818 w 604595"/>
                <a:gd name="connsiteY75" fmla="*/ 348451 h 606022"/>
                <a:gd name="connsiteX76" fmla="*/ 147818 w 604595"/>
                <a:gd name="connsiteY76" fmla="*/ 348451 h 606022"/>
                <a:gd name="connsiteX77" fmla="*/ 160506 w 604595"/>
                <a:gd name="connsiteY77" fmla="*/ 241235 h 606022"/>
                <a:gd name="connsiteX78" fmla="*/ 234733 w 604595"/>
                <a:gd name="connsiteY78" fmla="*/ 284375 h 606022"/>
                <a:gd name="connsiteX79" fmla="*/ 308959 w 604595"/>
                <a:gd name="connsiteY79" fmla="*/ 241235 h 606022"/>
                <a:gd name="connsiteX80" fmla="*/ 234733 w 604595"/>
                <a:gd name="connsiteY80" fmla="*/ 197461 h 606022"/>
                <a:gd name="connsiteX81" fmla="*/ 160506 w 604595"/>
                <a:gd name="connsiteY81" fmla="*/ 241235 h 606022"/>
                <a:gd name="connsiteX82" fmla="*/ 160506 w 604595"/>
                <a:gd name="connsiteY82" fmla="*/ 241235 h 606022"/>
                <a:gd name="connsiteX83" fmla="*/ 345755 w 604595"/>
                <a:gd name="connsiteY83" fmla="*/ 134019 h 606022"/>
                <a:gd name="connsiteX84" fmla="*/ 345755 w 604595"/>
                <a:gd name="connsiteY84" fmla="*/ 219665 h 606022"/>
                <a:gd name="connsiteX85" fmla="*/ 419981 w 604595"/>
                <a:gd name="connsiteY85" fmla="*/ 177160 h 606022"/>
                <a:gd name="connsiteX86" fmla="*/ 419981 w 604595"/>
                <a:gd name="connsiteY86" fmla="*/ 91514 h 606022"/>
                <a:gd name="connsiteX87" fmla="*/ 345755 w 604595"/>
                <a:gd name="connsiteY87" fmla="*/ 134019 h 606022"/>
                <a:gd name="connsiteX88" fmla="*/ 345755 w 604595"/>
                <a:gd name="connsiteY88" fmla="*/ 134019 h 606022"/>
                <a:gd name="connsiteX89" fmla="*/ 246786 w 604595"/>
                <a:gd name="connsiteY89" fmla="*/ 176525 h 606022"/>
                <a:gd name="connsiteX90" fmla="*/ 321013 w 604595"/>
                <a:gd name="connsiteY90" fmla="*/ 219031 h 606022"/>
                <a:gd name="connsiteX91" fmla="*/ 321013 w 604595"/>
                <a:gd name="connsiteY91" fmla="*/ 133385 h 606022"/>
                <a:gd name="connsiteX92" fmla="*/ 246786 w 604595"/>
                <a:gd name="connsiteY92" fmla="*/ 90879 h 606022"/>
                <a:gd name="connsiteX93" fmla="*/ 246786 w 604595"/>
                <a:gd name="connsiteY93" fmla="*/ 176525 h 606022"/>
                <a:gd name="connsiteX94" fmla="*/ 246786 w 604595"/>
                <a:gd name="connsiteY94" fmla="*/ 176525 h 606022"/>
                <a:gd name="connsiteX95" fmla="*/ 147818 w 604595"/>
                <a:gd name="connsiteY95" fmla="*/ 134019 h 606022"/>
                <a:gd name="connsiteX96" fmla="*/ 147818 w 604595"/>
                <a:gd name="connsiteY96" fmla="*/ 219665 h 606022"/>
                <a:gd name="connsiteX97" fmla="*/ 222044 w 604595"/>
                <a:gd name="connsiteY97" fmla="*/ 177160 h 606022"/>
                <a:gd name="connsiteX98" fmla="*/ 222044 w 604595"/>
                <a:gd name="connsiteY98" fmla="*/ 91514 h 606022"/>
                <a:gd name="connsiteX99" fmla="*/ 147818 w 604595"/>
                <a:gd name="connsiteY99" fmla="*/ 134019 h 606022"/>
                <a:gd name="connsiteX100" fmla="*/ 147818 w 604595"/>
                <a:gd name="connsiteY100" fmla="*/ 134019 h 606022"/>
                <a:gd name="connsiteX101" fmla="*/ 48850 w 604595"/>
                <a:gd name="connsiteY101" fmla="*/ 176525 h 606022"/>
                <a:gd name="connsiteX102" fmla="*/ 123076 w 604595"/>
                <a:gd name="connsiteY102" fmla="*/ 219031 h 606022"/>
                <a:gd name="connsiteX103" fmla="*/ 123076 w 604595"/>
                <a:gd name="connsiteY103" fmla="*/ 133385 h 606022"/>
                <a:gd name="connsiteX104" fmla="*/ 48850 w 604595"/>
                <a:gd name="connsiteY104" fmla="*/ 90879 h 606022"/>
                <a:gd name="connsiteX105" fmla="*/ 48850 w 604595"/>
                <a:gd name="connsiteY105" fmla="*/ 176525 h 606022"/>
                <a:gd name="connsiteX106" fmla="*/ 48850 w 604595"/>
                <a:gd name="connsiteY106" fmla="*/ 176525 h 606022"/>
                <a:gd name="connsiteX107" fmla="*/ 258840 w 604595"/>
                <a:gd name="connsiteY107" fmla="*/ 69944 h 606022"/>
                <a:gd name="connsiteX108" fmla="*/ 333067 w 604595"/>
                <a:gd name="connsiteY108" fmla="*/ 112450 h 606022"/>
                <a:gd name="connsiteX109" fmla="*/ 407293 w 604595"/>
                <a:gd name="connsiteY109" fmla="*/ 69944 h 606022"/>
                <a:gd name="connsiteX110" fmla="*/ 333067 w 604595"/>
                <a:gd name="connsiteY110" fmla="*/ 26804 h 606022"/>
                <a:gd name="connsiteX111" fmla="*/ 258840 w 604595"/>
                <a:gd name="connsiteY111" fmla="*/ 69944 h 606022"/>
                <a:gd name="connsiteX112" fmla="*/ 258840 w 604595"/>
                <a:gd name="connsiteY112" fmla="*/ 69944 h 606022"/>
                <a:gd name="connsiteX113" fmla="*/ 61538 w 604595"/>
                <a:gd name="connsiteY113" fmla="*/ 69944 h 606022"/>
                <a:gd name="connsiteX114" fmla="*/ 135764 w 604595"/>
                <a:gd name="connsiteY114" fmla="*/ 112450 h 606022"/>
                <a:gd name="connsiteX115" fmla="*/ 209991 w 604595"/>
                <a:gd name="connsiteY115" fmla="*/ 69944 h 606022"/>
                <a:gd name="connsiteX116" fmla="*/ 135764 w 604595"/>
                <a:gd name="connsiteY116" fmla="*/ 26804 h 606022"/>
                <a:gd name="connsiteX117" fmla="*/ 61538 w 604595"/>
                <a:gd name="connsiteY117" fmla="*/ 69944 h 606022"/>
                <a:gd name="connsiteX118" fmla="*/ 61538 w 604595"/>
                <a:gd name="connsiteY118" fmla="*/ 69944 h 6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4595" h="606022">
                  <a:moveTo>
                    <a:pt x="370497" y="606023"/>
                  </a:moveTo>
                  <a:cubicBezTo>
                    <a:pt x="340045" y="606023"/>
                    <a:pt x="314669" y="581280"/>
                    <a:pt x="314669" y="550194"/>
                  </a:cubicBezTo>
                  <a:cubicBezTo>
                    <a:pt x="314669" y="519743"/>
                    <a:pt x="339411" y="494366"/>
                    <a:pt x="370497" y="494366"/>
                  </a:cubicBezTo>
                  <a:lnTo>
                    <a:pt x="374938" y="494366"/>
                  </a:lnTo>
                  <a:lnTo>
                    <a:pt x="386992" y="469624"/>
                  </a:lnTo>
                  <a:lnTo>
                    <a:pt x="48850" y="469624"/>
                  </a:lnTo>
                  <a:cubicBezTo>
                    <a:pt x="43140" y="469624"/>
                    <a:pt x="37430" y="465817"/>
                    <a:pt x="36796" y="459473"/>
                  </a:cubicBezTo>
                  <a:lnTo>
                    <a:pt x="0" y="274225"/>
                  </a:lnTo>
                  <a:lnTo>
                    <a:pt x="24742" y="269150"/>
                  </a:lnTo>
                  <a:lnTo>
                    <a:pt x="59635" y="444247"/>
                  </a:lnTo>
                  <a:lnTo>
                    <a:pt x="428229" y="444247"/>
                  </a:lnTo>
                  <a:lnTo>
                    <a:pt x="481519" y="182235"/>
                  </a:lnTo>
                  <a:cubicBezTo>
                    <a:pt x="482788" y="176525"/>
                    <a:pt x="487863" y="172084"/>
                    <a:pt x="493573" y="172084"/>
                  </a:cubicBezTo>
                  <a:lnTo>
                    <a:pt x="604595" y="172084"/>
                  </a:lnTo>
                  <a:lnTo>
                    <a:pt x="604595" y="196826"/>
                  </a:lnTo>
                  <a:lnTo>
                    <a:pt x="503724" y="196826"/>
                  </a:lnTo>
                  <a:lnTo>
                    <a:pt x="450433" y="458839"/>
                  </a:lnTo>
                  <a:cubicBezTo>
                    <a:pt x="449164" y="464549"/>
                    <a:pt x="444089" y="468990"/>
                    <a:pt x="438379" y="468990"/>
                  </a:cubicBezTo>
                  <a:lnTo>
                    <a:pt x="414906" y="468990"/>
                  </a:lnTo>
                  <a:lnTo>
                    <a:pt x="398411" y="501344"/>
                  </a:lnTo>
                  <a:cubicBezTo>
                    <a:pt x="425056" y="517205"/>
                    <a:pt x="433304" y="550829"/>
                    <a:pt x="418078" y="577474"/>
                  </a:cubicBezTo>
                  <a:cubicBezTo>
                    <a:pt x="407927" y="595872"/>
                    <a:pt x="390164" y="606023"/>
                    <a:pt x="370497" y="606023"/>
                  </a:cubicBezTo>
                  <a:lnTo>
                    <a:pt x="370497" y="606023"/>
                  </a:lnTo>
                  <a:close/>
                  <a:moveTo>
                    <a:pt x="370497" y="519743"/>
                  </a:moveTo>
                  <a:cubicBezTo>
                    <a:pt x="353368" y="519743"/>
                    <a:pt x="339411" y="533699"/>
                    <a:pt x="339411" y="550829"/>
                  </a:cubicBezTo>
                  <a:cubicBezTo>
                    <a:pt x="339411" y="567958"/>
                    <a:pt x="353368" y="581915"/>
                    <a:pt x="370497" y="581915"/>
                  </a:cubicBezTo>
                  <a:cubicBezTo>
                    <a:pt x="387626" y="581915"/>
                    <a:pt x="401583" y="567958"/>
                    <a:pt x="401583" y="550829"/>
                  </a:cubicBezTo>
                  <a:cubicBezTo>
                    <a:pt x="400949" y="533065"/>
                    <a:pt x="386992" y="519743"/>
                    <a:pt x="370497" y="519743"/>
                  </a:cubicBezTo>
                  <a:lnTo>
                    <a:pt x="370497" y="519743"/>
                  </a:lnTo>
                  <a:close/>
                  <a:moveTo>
                    <a:pt x="123076" y="606023"/>
                  </a:moveTo>
                  <a:cubicBezTo>
                    <a:pt x="92624" y="606023"/>
                    <a:pt x="67248" y="581280"/>
                    <a:pt x="67248" y="550194"/>
                  </a:cubicBezTo>
                  <a:cubicBezTo>
                    <a:pt x="67248" y="519743"/>
                    <a:pt x="91990" y="494366"/>
                    <a:pt x="123076" y="494366"/>
                  </a:cubicBezTo>
                  <a:cubicBezTo>
                    <a:pt x="153528" y="494366"/>
                    <a:pt x="178904" y="519108"/>
                    <a:pt x="178904" y="550194"/>
                  </a:cubicBezTo>
                  <a:cubicBezTo>
                    <a:pt x="178904" y="581280"/>
                    <a:pt x="154162" y="606023"/>
                    <a:pt x="123076" y="606023"/>
                  </a:cubicBezTo>
                  <a:lnTo>
                    <a:pt x="123076" y="606023"/>
                  </a:lnTo>
                  <a:close/>
                  <a:moveTo>
                    <a:pt x="123076" y="519743"/>
                  </a:moveTo>
                  <a:cubicBezTo>
                    <a:pt x="105947" y="519743"/>
                    <a:pt x="91990" y="533699"/>
                    <a:pt x="91990" y="550829"/>
                  </a:cubicBezTo>
                  <a:cubicBezTo>
                    <a:pt x="91990" y="567958"/>
                    <a:pt x="105947" y="581915"/>
                    <a:pt x="123076" y="581915"/>
                  </a:cubicBezTo>
                  <a:cubicBezTo>
                    <a:pt x="140205" y="581915"/>
                    <a:pt x="154162" y="567958"/>
                    <a:pt x="154162" y="550829"/>
                  </a:cubicBezTo>
                  <a:cubicBezTo>
                    <a:pt x="154162" y="533065"/>
                    <a:pt x="140205" y="519743"/>
                    <a:pt x="123076" y="519743"/>
                  </a:cubicBezTo>
                  <a:lnTo>
                    <a:pt x="123076" y="519743"/>
                  </a:lnTo>
                  <a:close/>
                  <a:moveTo>
                    <a:pt x="234098" y="425215"/>
                  </a:moveTo>
                  <a:cubicBezTo>
                    <a:pt x="232195" y="425215"/>
                    <a:pt x="229657" y="424581"/>
                    <a:pt x="227754" y="423312"/>
                  </a:cubicBezTo>
                  <a:lnTo>
                    <a:pt x="128786" y="366215"/>
                  </a:lnTo>
                  <a:cubicBezTo>
                    <a:pt x="124979" y="364311"/>
                    <a:pt x="122442" y="359870"/>
                    <a:pt x="122442" y="355430"/>
                  </a:cubicBezTo>
                  <a:lnTo>
                    <a:pt x="122442" y="247579"/>
                  </a:lnTo>
                  <a:lnTo>
                    <a:pt x="29817" y="194289"/>
                  </a:lnTo>
                  <a:cubicBezTo>
                    <a:pt x="26011" y="192385"/>
                    <a:pt x="23473" y="187944"/>
                    <a:pt x="23473" y="183504"/>
                  </a:cubicBezTo>
                  <a:lnTo>
                    <a:pt x="23473" y="69310"/>
                  </a:lnTo>
                  <a:cubicBezTo>
                    <a:pt x="23473" y="64869"/>
                    <a:pt x="26011" y="61062"/>
                    <a:pt x="29817" y="58525"/>
                  </a:cubicBezTo>
                  <a:lnTo>
                    <a:pt x="128786" y="1427"/>
                  </a:lnTo>
                  <a:cubicBezTo>
                    <a:pt x="132592" y="-476"/>
                    <a:pt x="137033" y="-476"/>
                    <a:pt x="140840" y="1427"/>
                  </a:cubicBezTo>
                  <a:lnTo>
                    <a:pt x="233464" y="54718"/>
                  </a:lnTo>
                  <a:lnTo>
                    <a:pt x="326088" y="1427"/>
                  </a:lnTo>
                  <a:cubicBezTo>
                    <a:pt x="329895" y="-476"/>
                    <a:pt x="334335" y="-476"/>
                    <a:pt x="338142" y="1427"/>
                  </a:cubicBezTo>
                  <a:lnTo>
                    <a:pt x="437110" y="58525"/>
                  </a:lnTo>
                  <a:cubicBezTo>
                    <a:pt x="440917" y="60428"/>
                    <a:pt x="443454" y="64869"/>
                    <a:pt x="443454" y="69310"/>
                  </a:cubicBezTo>
                  <a:lnTo>
                    <a:pt x="443454" y="183504"/>
                  </a:lnTo>
                  <a:cubicBezTo>
                    <a:pt x="443454" y="187944"/>
                    <a:pt x="440917" y="191751"/>
                    <a:pt x="437110" y="194289"/>
                  </a:cubicBezTo>
                  <a:lnTo>
                    <a:pt x="345755" y="247579"/>
                  </a:lnTo>
                  <a:lnTo>
                    <a:pt x="345755" y="355430"/>
                  </a:lnTo>
                  <a:cubicBezTo>
                    <a:pt x="345755" y="359870"/>
                    <a:pt x="343217" y="363677"/>
                    <a:pt x="339411" y="366215"/>
                  </a:cubicBezTo>
                  <a:lnTo>
                    <a:pt x="240442" y="423312"/>
                  </a:lnTo>
                  <a:cubicBezTo>
                    <a:pt x="238539" y="424581"/>
                    <a:pt x="236636" y="425215"/>
                    <a:pt x="234098" y="425215"/>
                  </a:cubicBezTo>
                  <a:lnTo>
                    <a:pt x="234098" y="425215"/>
                  </a:lnTo>
                  <a:close/>
                  <a:moveTo>
                    <a:pt x="246786" y="305945"/>
                  </a:moveTo>
                  <a:lnTo>
                    <a:pt x="246786" y="391591"/>
                  </a:lnTo>
                  <a:lnTo>
                    <a:pt x="321013" y="349085"/>
                  </a:lnTo>
                  <a:lnTo>
                    <a:pt x="321013" y="263440"/>
                  </a:lnTo>
                  <a:lnTo>
                    <a:pt x="246786" y="305945"/>
                  </a:lnTo>
                  <a:lnTo>
                    <a:pt x="246786" y="305945"/>
                  </a:lnTo>
                  <a:close/>
                  <a:moveTo>
                    <a:pt x="147818" y="348451"/>
                  </a:moveTo>
                  <a:lnTo>
                    <a:pt x="222044" y="390956"/>
                  </a:lnTo>
                  <a:lnTo>
                    <a:pt x="222044" y="305311"/>
                  </a:lnTo>
                  <a:lnTo>
                    <a:pt x="147818" y="262171"/>
                  </a:lnTo>
                  <a:lnTo>
                    <a:pt x="147818" y="348451"/>
                  </a:lnTo>
                  <a:lnTo>
                    <a:pt x="147818" y="348451"/>
                  </a:lnTo>
                  <a:close/>
                  <a:moveTo>
                    <a:pt x="160506" y="241235"/>
                  </a:moveTo>
                  <a:lnTo>
                    <a:pt x="234733" y="284375"/>
                  </a:lnTo>
                  <a:lnTo>
                    <a:pt x="308959" y="241235"/>
                  </a:lnTo>
                  <a:lnTo>
                    <a:pt x="234733" y="197461"/>
                  </a:lnTo>
                  <a:lnTo>
                    <a:pt x="160506" y="241235"/>
                  </a:lnTo>
                  <a:lnTo>
                    <a:pt x="160506" y="241235"/>
                  </a:lnTo>
                  <a:close/>
                  <a:moveTo>
                    <a:pt x="345755" y="134019"/>
                  </a:moveTo>
                  <a:lnTo>
                    <a:pt x="345755" y="219665"/>
                  </a:lnTo>
                  <a:lnTo>
                    <a:pt x="419981" y="177160"/>
                  </a:lnTo>
                  <a:lnTo>
                    <a:pt x="419981" y="91514"/>
                  </a:lnTo>
                  <a:lnTo>
                    <a:pt x="345755" y="134019"/>
                  </a:lnTo>
                  <a:lnTo>
                    <a:pt x="345755" y="134019"/>
                  </a:lnTo>
                  <a:close/>
                  <a:moveTo>
                    <a:pt x="246786" y="176525"/>
                  </a:moveTo>
                  <a:lnTo>
                    <a:pt x="321013" y="219031"/>
                  </a:lnTo>
                  <a:lnTo>
                    <a:pt x="321013" y="133385"/>
                  </a:lnTo>
                  <a:lnTo>
                    <a:pt x="246786" y="90879"/>
                  </a:lnTo>
                  <a:lnTo>
                    <a:pt x="246786" y="176525"/>
                  </a:lnTo>
                  <a:lnTo>
                    <a:pt x="246786" y="176525"/>
                  </a:lnTo>
                  <a:close/>
                  <a:moveTo>
                    <a:pt x="147818" y="134019"/>
                  </a:moveTo>
                  <a:lnTo>
                    <a:pt x="147818" y="219665"/>
                  </a:lnTo>
                  <a:lnTo>
                    <a:pt x="222044" y="177160"/>
                  </a:lnTo>
                  <a:lnTo>
                    <a:pt x="222044" y="91514"/>
                  </a:lnTo>
                  <a:lnTo>
                    <a:pt x="147818" y="134019"/>
                  </a:lnTo>
                  <a:lnTo>
                    <a:pt x="147818" y="134019"/>
                  </a:lnTo>
                  <a:close/>
                  <a:moveTo>
                    <a:pt x="48850" y="176525"/>
                  </a:moveTo>
                  <a:lnTo>
                    <a:pt x="123076" y="219031"/>
                  </a:lnTo>
                  <a:lnTo>
                    <a:pt x="123076" y="133385"/>
                  </a:lnTo>
                  <a:lnTo>
                    <a:pt x="48850" y="90879"/>
                  </a:lnTo>
                  <a:lnTo>
                    <a:pt x="48850" y="176525"/>
                  </a:lnTo>
                  <a:lnTo>
                    <a:pt x="48850" y="176525"/>
                  </a:lnTo>
                  <a:close/>
                  <a:moveTo>
                    <a:pt x="258840" y="69944"/>
                  </a:moveTo>
                  <a:lnTo>
                    <a:pt x="333067" y="112450"/>
                  </a:lnTo>
                  <a:lnTo>
                    <a:pt x="407293" y="69944"/>
                  </a:lnTo>
                  <a:lnTo>
                    <a:pt x="333067" y="26804"/>
                  </a:lnTo>
                  <a:lnTo>
                    <a:pt x="258840" y="69944"/>
                  </a:lnTo>
                  <a:lnTo>
                    <a:pt x="258840" y="69944"/>
                  </a:lnTo>
                  <a:close/>
                  <a:moveTo>
                    <a:pt x="61538" y="69944"/>
                  </a:moveTo>
                  <a:lnTo>
                    <a:pt x="135764" y="112450"/>
                  </a:lnTo>
                  <a:lnTo>
                    <a:pt x="209991" y="69944"/>
                  </a:lnTo>
                  <a:lnTo>
                    <a:pt x="135764" y="26804"/>
                  </a:lnTo>
                  <a:lnTo>
                    <a:pt x="61538" y="69944"/>
                  </a:lnTo>
                  <a:lnTo>
                    <a:pt x="61538" y="69944"/>
                  </a:lnTo>
                  <a:close/>
                </a:path>
              </a:pathLst>
            </a:custGeom>
            <a:gradFill>
              <a:gsLst>
                <a:gs pos="3000">
                  <a:schemeClr val="accent3">
                    <a:lumMod val="75000"/>
                  </a:schemeClr>
                </a:gs>
                <a:gs pos="93000">
                  <a:schemeClr val="accent3">
                    <a:lumMod val="20000"/>
                    <a:lumOff val="80000"/>
                  </a:schemeClr>
                </a:gs>
              </a:gsLst>
              <a:lin ang="16200000" scaled="1"/>
            </a:gradFill>
            <a:ln w="6342"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743" name="Freeform: Shape 1238">
              <a:extLst>
                <a:ext uri="{FF2B5EF4-FFF2-40B4-BE49-F238E27FC236}">
                  <a16:creationId xmlns:a16="http://schemas.microsoft.com/office/drawing/2014/main" id="{710C31D9-C84A-D740-BBFF-A3633F7A18E6}"/>
                </a:ext>
              </a:extLst>
            </p:cNvPr>
            <p:cNvSpPr/>
            <p:nvPr/>
          </p:nvSpPr>
          <p:spPr>
            <a:xfrm>
              <a:off x="6317354" y="5117797"/>
              <a:ext cx="727670" cy="670449"/>
            </a:xfrm>
            <a:custGeom>
              <a:avLst/>
              <a:gdLst>
                <a:gd name="connsiteX0" fmla="*/ 365422 w 727670"/>
                <a:gd name="connsiteY0" fmla="*/ 670448 h 670448"/>
                <a:gd name="connsiteX1" fmla="*/ 204915 w 727670"/>
                <a:gd name="connsiteY1" fmla="*/ 629211 h 670448"/>
                <a:gd name="connsiteX2" fmla="*/ 219507 w 727670"/>
                <a:gd name="connsiteY2" fmla="*/ 603200 h 670448"/>
                <a:gd name="connsiteX3" fmla="*/ 632509 w 727670"/>
                <a:gd name="connsiteY3" fmla="*/ 482028 h 670448"/>
                <a:gd name="connsiteX4" fmla="*/ 624896 w 727670"/>
                <a:gd name="connsiteY4" fmla="*/ 174972 h 670448"/>
                <a:gd name="connsiteX5" fmla="*/ 610305 w 727670"/>
                <a:gd name="connsiteY5" fmla="*/ 248564 h 670448"/>
                <a:gd name="connsiteX6" fmla="*/ 581122 w 727670"/>
                <a:gd name="connsiteY6" fmla="*/ 242854 h 670448"/>
                <a:gd name="connsiteX7" fmla="*/ 602692 w 727670"/>
                <a:gd name="connsiteY7" fmla="*/ 134370 h 670448"/>
                <a:gd name="connsiteX8" fmla="*/ 619821 w 727670"/>
                <a:gd name="connsiteY8" fmla="*/ 123585 h 670448"/>
                <a:gd name="connsiteX9" fmla="*/ 727671 w 727670"/>
                <a:gd name="connsiteY9" fmla="*/ 145155 h 670448"/>
                <a:gd name="connsiteX10" fmla="*/ 721961 w 727670"/>
                <a:gd name="connsiteY10" fmla="*/ 174972 h 670448"/>
                <a:gd name="connsiteX11" fmla="*/ 649638 w 727670"/>
                <a:gd name="connsiteY11" fmla="*/ 160380 h 670448"/>
                <a:gd name="connsiteX12" fmla="*/ 537981 w 727670"/>
                <a:gd name="connsiteY12" fmla="*/ 621599 h 670448"/>
                <a:gd name="connsiteX13" fmla="*/ 365422 w 727670"/>
                <a:gd name="connsiteY13" fmla="*/ 670448 h 670448"/>
                <a:gd name="connsiteX14" fmla="*/ 365422 w 727670"/>
                <a:gd name="connsiteY14" fmla="*/ 670448 h 670448"/>
                <a:gd name="connsiteX15" fmla="*/ 110387 w 727670"/>
                <a:gd name="connsiteY15" fmla="*/ 542297 h 670448"/>
                <a:gd name="connsiteX16" fmla="*/ 106581 w 727670"/>
                <a:gd name="connsiteY16" fmla="*/ 542297 h 670448"/>
                <a:gd name="connsiteX17" fmla="*/ 0 w 727670"/>
                <a:gd name="connsiteY17" fmla="*/ 515017 h 670448"/>
                <a:gd name="connsiteX18" fmla="*/ 6978 w 727670"/>
                <a:gd name="connsiteY18" fmla="*/ 486469 h 670448"/>
                <a:gd name="connsiteX19" fmla="*/ 75494 w 727670"/>
                <a:gd name="connsiteY19" fmla="*/ 503598 h 670448"/>
                <a:gd name="connsiteX20" fmla="*/ 196033 w 727670"/>
                <a:gd name="connsiteY20" fmla="*/ 45552 h 670448"/>
                <a:gd name="connsiteX21" fmla="*/ 524025 w 727670"/>
                <a:gd name="connsiteY21" fmla="*/ 41111 h 670448"/>
                <a:gd name="connsiteX22" fmla="*/ 510702 w 727670"/>
                <a:gd name="connsiteY22" fmla="*/ 67122 h 670448"/>
                <a:gd name="connsiteX23" fmla="*/ 97065 w 727670"/>
                <a:gd name="connsiteY23" fmla="*/ 187026 h 670448"/>
                <a:gd name="connsiteX24" fmla="*/ 103409 w 727670"/>
                <a:gd name="connsiteY24" fmla="*/ 493447 h 670448"/>
                <a:gd name="connsiteX25" fmla="*/ 122441 w 727670"/>
                <a:gd name="connsiteY25" fmla="*/ 417318 h 670448"/>
                <a:gd name="connsiteX26" fmla="*/ 150990 w 727670"/>
                <a:gd name="connsiteY26" fmla="*/ 424296 h 670448"/>
                <a:gd name="connsiteX27" fmla="*/ 124345 w 727670"/>
                <a:gd name="connsiteY27" fmla="*/ 530877 h 670448"/>
                <a:gd name="connsiteX28" fmla="*/ 110387 w 727670"/>
                <a:gd name="connsiteY28" fmla="*/ 542297 h 670448"/>
                <a:gd name="connsiteX29" fmla="*/ 110387 w 727670"/>
                <a:gd name="connsiteY29" fmla="*/ 542297 h 670448"/>
                <a:gd name="connsiteX30" fmla="*/ 481519 w 727670"/>
                <a:gd name="connsiteY30" fmla="*/ 478856 h 670448"/>
                <a:gd name="connsiteX31" fmla="*/ 424421 w 727670"/>
                <a:gd name="connsiteY31" fmla="*/ 434447 h 670448"/>
                <a:gd name="connsiteX32" fmla="*/ 303249 w 727670"/>
                <a:gd name="connsiteY32" fmla="*/ 434447 h 670448"/>
                <a:gd name="connsiteX33" fmla="*/ 231561 w 727670"/>
                <a:gd name="connsiteY33" fmla="*/ 476952 h 670448"/>
                <a:gd name="connsiteX34" fmla="*/ 189054 w 727670"/>
                <a:gd name="connsiteY34" fmla="*/ 405264 h 670448"/>
                <a:gd name="connsiteX35" fmla="*/ 245517 w 727670"/>
                <a:gd name="connsiteY35" fmla="*/ 360855 h 670448"/>
                <a:gd name="connsiteX36" fmla="*/ 261378 w 727670"/>
                <a:gd name="connsiteY36" fmla="*/ 362758 h 670448"/>
                <a:gd name="connsiteX37" fmla="*/ 322915 w 727670"/>
                <a:gd name="connsiteY37" fmla="*/ 255542 h 670448"/>
                <a:gd name="connsiteX38" fmla="*/ 320378 w 727670"/>
                <a:gd name="connsiteY38" fmla="*/ 171800 h 670448"/>
                <a:gd name="connsiteX39" fmla="*/ 403486 w 727670"/>
                <a:gd name="connsiteY39" fmla="*/ 169262 h 670448"/>
                <a:gd name="connsiteX40" fmla="*/ 406024 w 727670"/>
                <a:gd name="connsiteY40" fmla="*/ 253005 h 670448"/>
                <a:gd name="connsiteX41" fmla="*/ 403486 w 727670"/>
                <a:gd name="connsiteY41" fmla="*/ 255542 h 670448"/>
                <a:gd name="connsiteX42" fmla="*/ 466293 w 727670"/>
                <a:gd name="connsiteY42" fmla="*/ 362758 h 670448"/>
                <a:gd name="connsiteX43" fmla="*/ 480884 w 727670"/>
                <a:gd name="connsiteY43" fmla="*/ 360855 h 670448"/>
                <a:gd name="connsiteX44" fmla="*/ 539885 w 727670"/>
                <a:gd name="connsiteY44" fmla="*/ 419855 h 670448"/>
                <a:gd name="connsiteX45" fmla="*/ 481519 w 727670"/>
                <a:gd name="connsiteY45" fmla="*/ 478856 h 670448"/>
                <a:gd name="connsiteX46" fmla="*/ 481519 w 727670"/>
                <a:gd name="connsiteY46" fmla="*/ 478856 h 670448"/>
                <a:gd name="connsiteX47" fmla="*/ 481519 w 727670"/>
                <a:gd name="connsiteY47" fmla="*/ 390038 h 670448"/>
                <a:gd name="connsiteX48" fmla="*/ 452336 w 727670"/>
                <a:gd name="connsiteY48" fmla="*/ 419855 h 670448"/>
                <a:gd name="connsiteX49" fmla="*/ 481519 w 727670"/>
                <a:gd name="connsiteY49" fmla="*/ 449673 h 670448"/>
                <a:gd name="connsiteX50" fmla="*/ 510702 w 727670"/>
                <a:gd name="connsiteY50" fmla="*/ 419855 h 670448"/>
                <a:gd name="connsiteX51" fmla="*/ 481519 w 727670"/>
                <a:gd name="connsiteY51" fmla="*/ 390038 h 670448"/>
                <a:gd name="connsiteX52" fmla="*/ 481519 w 727670"/>
                <a:gd name="connsiteY52" fmla="*/ 390038 h 670448"/>
                <a:gd name="connsiteX53" fmla="*/ 246152 w 727670"/>
                <a:gd name="connsiteY53" fmla="*/ 390038 h 670448"/>
                <a:gd name="connsiteX54" fmla="*/ 216969 w 727670"/>
                <a:gd name="connsiteY54" fmla="*/ 419855 h 670448"/>
                <a:gd name="connsiteX55" fmla="*/ 246152 w 727670"/>
                <a:gd name="connsiteY55" fmla="*/ 449673 h 670448"/>
                <a:gd name="connsiteX56" fmla="*/ 275334 w 727670"/>
                <a:gd name="connsiteY56" fmla="*/ 419855 h 670448"/>
                <a:gd name="connsiteX57" fmla="*/ 246152 w 727670"/>
                <a:gd name="connsiteY57" fmla="*/ 390038 h 670448"/>
                <a:gd name="connsiteX58" fmla="*/ 246152 w 727670"/>
                <a:gd name="connsiteY58" fmla="*/ 390038 h 670448"/>
                <a:gd name="connsiteX59" fmla="*/ 303249 w 727670"/>
                <a:gd name="connsiteY59" fmla="*/ 404629 h 670448"/>
                <a:gd name="connsiteX60" fmla="*/ 424421 w 727670"/>
                <a:gd name="connsiteY60" fmla="*/ 404629 h 670448"/>
                <a:gd name="connsiteX61" fmla="*/ 440282 w 727670"/>
                <a:gd name="connsiteY61" fmla="*/ 376715 h 670448"/>
                <a:gd name="connsiteX62" fmla="*/ 378744 w 727670"/>
                <a:gd name="connsiteY62" fmla="*/ 269500 h 670448"/>
                <a:gd name="connsiteX63" fmla="*/ 349561 w 727670"/>
                <a:gd name="connsiteY63" fmla="*/ 269500 h 670448"/>
                <a:gd name="connsiteX64" fmla="*/ 288023 w 727670"/>
                <a:gd name="connsiteY64" fmla="*/ 376715 h 670448"/>
                <a:gd name="connsiteX65" fmla="*/ 303249 w 727670"/>
                <a:gd name="connsiteY65" fmla="*/ 404629 h 670448"/>
                <a:gd name="connsiteX66" fmla="*/ 303249 w 727670"/>
                <a:gd name="connsiteY66" fmla="*/ 404629 h 670448"/>
                <a:gd name="connsiteX67" fmla="*/ 363518 w 727670"/>
                <a:gd name="connsiteY67" fmla="*/ 183219 h 670448"/>
                <a:gd name="connsiteX68" fmla="*/ 334335 w 727670"/>
                <a:gd name="connsiteY68" fmla="*/ 213037 h 670448"/>
                <a:gd name="connsiteX69" fmla="*/ 363518 w 727670"/>
                <a:gd name="connsiteY69" fmla="*/ 242854 h 670448"/>
                <a:gd name="connsiteX70" fmla="*/ 392701 w 727670"/>
                <a:gd name="connsiteY70" fmla="*/ 213037 h 670448"/>
                <a:gd name="connsiteX71" fmla="*/ 363518 w 727670"/>
                <a:gd name="connsiteY71" fmla="*/ 183219 h 670448"/>
                <a:gd name="connsiteX72" fmla="*/ 363518 w 727670"/>
                <a:gd name="connsiteY72" fmla="*/ 183219 h 67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27670" h="670448">
                  <a:moveTo>
                    <a:pt x="365422" y="670448"/>
                  </a:moveTo>
                  <a:cubicBezTo>
                    <a:pt x="308959" y="670448"/>
                    <a:pt x="253765" y="655857"/>
                    <a:pt x="204915" y="629211"/>
                  </a:cubicBezTo>
                  <a:lnTo>
                    <a:pt x="219507" y="603200"/>
                  </a:lnTo>
                  <a:cubicBezTo>
                    <a:pt x="366690" y="684405"/>
                    <a:pt x="551939" y="629846"/>
                    <a:pt x="632509" y="482028"/>
                  </a:cubicBezTo>
                  <a:cubicBezTo>
                    <a:pt x="685166" y="385597"/>
                    <a:pt x="681994" y="268865"/>
                    <a:pt x="624896" y="174972"/>
                  </a:cubicBezTo>
                  <a:lnTo>
                    <a:pt x="610305" y="248564"/>
                  </a:lnTo>
                  <a:lnTo>
                    <a:pt x="581122" y="242854"/>
                  </a:lnTo>
                  <a:lnTo>
                    <a:pt x="602692" y="134370"/>
                  </a:lnTo>
                  <a:cubicBezTo>
                    <a:pt x="604595" y="126757"/>
                    <a:pt x="612208" y="122316"/>
                    <a:pt x="619821" y="123585"/>
                  </a:cubicBezTo>
                  <a:lnTo>
                    <a:pt x="727671" y="145155"/>
                  </a:lnTo>
                  <a:lnTo>
                    <a:pt x="721961" y="174972"/>
                  </a:lnTo>
                  <a:lnTo>
                    <a:pt x="649638" y="160380"/>
                  </a:lnTo>
                  <a:cubicBezTo>
                    <a:pt x="746069" y="318349"/>
                    <a:pt x="695950" y="525168"/>
                    <a:pt x="537981" y="621599"/>
                  </a:cubicBezTo>
                  <a:cubicBezTo>
                    <a:pt x="485960" y="653319"/>
                    <a:pt x="426325" y="670448"/>
                    <a:pt x="365422" y="670448"/>
                  </a:cubicBezTo>
                  <a:lnTo>
                    <a:pt x="365422" y="670448"/>
                  </a:lnTo>
                  <a:close/>
                  <a:moveTo>
                    <a:pt x="110387" y="542297"/>
                  </a:moveTo>
                  <a:lnTo>
                    <a:pt x="106581" y="542297"/>
                  </a:lnTo>
                  <a:lnTo>
                    <a:pt x="0" y="515017"/>
                  </a:lnTo>
                  <a:lnTo>
                    <a:pt x="6978" y="486469"/>
                  </a:lnTo>
                  <a:lnTo>
                    <a:pt x="75494" y="503598"/>
                  </a:lnTo>
                  <a:cubicBezTo>
                    <a:pt x="-17130" y="343726"/>
                    <a:pt x="36795" y="138810"/>
                    <a:pt x="196033" y="45552"/>
                  </a:cubicBezTo>
                  <a:cubicBezTo>
                    <a:pt x="296905" y="-13449"/>
                    <a:pt x="421249" y="-15352"/>
                    <a:pt x="524025" y="41111"/>
                  </a:cubicBezTo>
                  <a:lnTo>
                    <a:pt x="510702" y="67122"/>
                  </a:lnTo>
                  <a:cubicBezTo>
                    <a:pt x="363518" y="-14083"/>
                    <a:pt x="178270" y="39208"/>
                    <a:pt x="97065" y="187026"/>
                  </a:cubicBezTo>
                  <a:cubicBezTo>
                    <a:pt x="44409" y="282822"/>
                    <a:pt x="46946" y="399554"/>
                    <a:pt x="103409" y="493447"/>
                  </a:cubicBezTo>
                  <a:lnTo>
                    <a:pt x="122441" y="417318"/>
                  </a:lnTo>
                  <a:lnTo>
                    <a:pt x="150990" y="424296"/>
                  </a:lnTo>
                  <a:lnTo>
                    <a:pt x="124345" y="530877"/>
                  </a:lnTo>
                  <a:cubicBezTo>
                    <a:pt x="123075" y="537856"/>
                    <a:pt x="117366" y="542297"/>
                    <a:pt x="110387" y="542297"/>
                  </a:cubicBezTo>
                  <a:lnTo>
                    <a:pt x="110387" y="542297"/>
                  </a:lnTo>
                  <a:close/>
                  <a:moveTo>
                    <a:pt x="481519" y="478856"/>
                  </a:moveTo>
                  <a:cubicBezTo>
                    <a:pt x="454874" y="478856"/>
                    <a:pt x="431401" y="460458"/>
                    <a:pt x="424421" y="434447"/>
                  </a:cubicBezTo>
                  <a:lnTo>
                    <a:pt x="303249" y="434447"/>
                  </a:lnTo>
                  <a:cubicBezTo>
                    <a:pt x="295002" y="466167"/>
                    <a:pt x="263281" y="485200"/>
                    <a:pt x="231561" y="476952"/>
                  </a:cubicBezTo>
                  <a:cubicBezTo>
                    <a:pt x="199840" y="468705"/>
                    <a:pt x="181442" y="436350"/>
                    <a:pt x="189054" y="405264"/>
                  </a:cubicBezTo>
                  <a:cubicBezTo>
                    <a:pt x="196033" y="379253"/>
                    <a:pt x="218872" y="360855"/>
                    <a:pt x="245517" y="360855"/>
                  </a:cubicBezTo>
                  <a:cubicBezTo>
                    <a:pt x="250593" y="360855"/>
                    <a:pt x="256302" y="361489"/>
                    <a:pt x="261378" y="362758"/>
                  </a:cubicBezTo>
                  <a:lnTo>
                    <a:pt x="322915" y="255542"/>
                  </a:lnTo>
                  <a:cubicBezTo>
                    <a:pt x="299442" y="233338"/>
                    <a:pt x="298174" y="195908"/>
                    <a:pt x="320378" y="171800"/>
                  </a:cubicBezTo>
                  <a:cubicBezTo>
                    <a:pt x="342583" y="148327"/>
                    <a:pt x="380013" y="147058"/>
                    <a:pt x="403486" y="169262"/>
                  </a:cubicBezTo>
                  <a:cubicBezTo>
                    <a:pt x="426959" y="191467"/>
                    <a:pt x="428229" y="228897"/>
                    <a:pt x="406024" y="253005"/>
                  </a:cubicBezTo>
                  <a:cubicBezTo>
                    <a:pt x="405389" y="253639"/>
                    <a:pt x="404755" y="254273"/>
                    <a:pt x="403486" y="255542"/>
                  </a:cubicBezTo>
                  <a:lnTo>
                    <a:pt x="466293" y="362758"/>
                  </a:lnTo>
                  <a:cubicBezTo>
                    <a:pt x="471368" y="361489"/>
                    <a:pt x="475809" y="360855"/>
                    <a:pt x="480884" y="360855"/>
                  </a:cubicBezTo>
                  <a:cubicBezTo>
                    <a:pt x="513239" y="360855"/>
                    <a:pt x="539885" y="387500"/>
                    <a:pt x="539885" y="419855"/>
                  </a:cubicBezTo>
                  <a:cubicBezTo>
                    <a:pt x="540519" y="452210"/>
                    <a:pt x="513874" y="478856"/>
                    <a:pt x="481519" y="478856"/>
                  </a:cubicBezTo>
                  <a:lnTo>
                    <a:pt x="481519" y="478856"/>
                  </a:lnTo>
                  <a:close/>
                  <a:moveTo>
                    <a:pt x="481519" y="390038"/>
                  </a:moveTo>
                  <a:cubicBezTo>
                    <a:pt x="465024" y="390038"/>
                    <a:pt x="452336" y="403360"/>
                    <a:pt x="452336" y="419855"/>
                  </a:cubicBezTo>
                  <a:cubicBezTo>
                    <a:pt x="452336" y="436350"/>
                    <a:pt x="465658" y="449673"/>
                    <a:pt x="481519" y="449673"/>
                  </a:cubicBezTo>
                  <a:cubicBezTo>
                    <a:pt x="498014" y="449673"/>
                    <a:pt x="510702" y="436350"/>
                    <a:pt x="510702" y="419855"/>
                  </a:cubicBezTo>
                  <a:cubicBezTo>
                    <a:pt x="510702" y="403360"/>
                    <a:pt x="498014" y="390038"/>
                    <a:pt x="481519" y="390038"/>
                  </a:cubicBezTo>
                  <a:lnTo>
                    <a:pt x="481519" y="390038"/>
                  </a:lnTo>
                  <a:close/>
                  <a:moveTo>
                    <a:pt x="246152" y="390038"/>
                  </a:moveTo>
                  <a:cubicBezTo>
                    <a:pt x="229657" y="390038"/>
                    <a:pt x="216969" y="403360"/>
                    <a:pt x="216969" y="419855"/>
                  </a:cubicBezTo>
                  <a:cubicBezTo>
                    <a:pt x="216969" y="436350"/>
                    <a:pt x="230291" y="449673"/>
                    <a:pt x="246152" y="449673"/>
                  </a:cubicBezTo>
                  <a:cubicBezTo>
                    <a:pt x="262646" y="449673"/>
                    <a:pt x="275334" y="436350"/>
                    <a:pt x="275334" y="419855"/>
                  </a:cubicBezTo>
                  <a:cubicBezTo>
                    <a:pt x="275334" y="403360"/>
                    <a:pt x="262012" y="390038"/>
                    <a:pt x="246152" y="390038"/>
                  </a:cubicBezTo>
                  <a:lnTo>
                    <a:pt x="246152" y="390038"/>
                  </a:lnTo>
                  <a:close/>
                  <a:moveTo>
                    <a:pt x="303249" y="404629"/>
                  </a:moveTo>
                  <a:lnTo>
                    <a:pt x="424421" y="404629"/>
                  </a:lnTo>
                  <a:cubicBezTo>
                    <a:pt x="426959" y="394479"/>
                    <a:pt x="432669" y="384328"/>
                    <a:pt x="440282" y="376715"/>
                  </a:cubicBezTo>
                  <a:lnTo>
                    <a:pt x="378744" y="269500"/>
                  </a:lnTo>
                  <a:cubicBezTo>
                    <a:pt x="369228" y="272037"/>
                    <a:pt x="359077" y="272037"/>
                    <a:pt x="349561" y="269500"/>
                  </a:cubicBezTo>
                  <a:lnTo>
                    <a:pt x="288023" y="376715"/>
                  </a:lnTo>
                  <a:cubicBezTo>
                    <a:pt x="295002" y="384962"/>
                    <a:pt x="300711" y="394479"/>
                    <a:pt x="303249" y="404629"/>
                  </a:cubicBezTo>
                  <a:lnTo>
                    <a:pt x="303249" y="404629"/>
                  </a:lnTo>
                  <a:close/>
                  <a:moveTo>
                    <a:pt x="363518" y="183219"/>
                  </a:moveTo>
                  <a:cubicBezTo>
                    <a:pt x="347023" y="183219"/>
                    <a:pt x="334335" y="196542"/>
                    <a:pt x="334335" y="213037"/>
                  </a:cubicBezTo>
                  <a:cubicBezTo>
                    <a:pt x="334335" y="229531"/>
                    <a:pt x="347658" y="242854"/>
                    <a:pt x="363518" y="242854"/>
                  </a:cubicBezTo>
                  <a:cubicBezTo>
                    <a:pt x="380013" y="242854"/>
                    <a:pt x="392701" y="229531"/>
                    <a:pt x="392701" y="213037"/>
                  </a:cubicBezTo>
                  <a:cubicBezTo>
                    <a:pt x="393336" y="196542"/>
                    <a:pt x="380013" y="183219"/>
                    <a:pt x="363518" y="183219"/>
                  </a:cubicBezTo>
                  <a:lnTo>
                    <a:pt x="363518" y="183219"/>
                  </a:lnTo>
                  <a:close/>
                </a:path>
              </a:pathLst>
            </a:custGeom>
            <a:gradFill>
              <a:gsLst>
                <a:gs pos="3000">
                  <a:schemeClr val="accent3">
                    <a:lumMod val="75000"/>
                  </a:schemeClr>
                </a:gs>
                <a:gs pos="93000">
                  <a:schemeClr val="accent3">
                    <a:lumMod val="20000"/>
                    <a:lumOff val="80000"/>
                  </a:schemeClr>
                </a:gs>
              </a:gsLst>
              <a:lin ang="16200000" scaled="1"/>
            </a:gradFill>
            <a:ln w="6342"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744" name="Freeform: Shape 33">
              <a:extLst>
                <a:ext uri="{FF2B5EF4-FFF2-40B4-BE49-F238E27FC236}">
                  <a16:creationId xmlns:a16="http://schemas.microsoft.com/office/drawing/2014/main" id="{DF10CA00-78E5-6F45-A8AE-3FA09D01A792}"/>
                </a:ext>
              </a:extLst>
            </p:cNvPr>
            <p:cNvSpPr/>
            <p:nvPr/>
          </p:nvSpPr>
          <p:spPr>
            <a:xfrm>
              <a:off x="7404765" y="5149392"/>
              <a:ext cx="349561" cy="638854"/>
            </a:xfrm>
            <a:custGeom>
              <a:avLst/>
              <a:gdLst>
                <a:gd name="connsiteX0" fmla="*/ 216969 w 349561"/>
                <a:gd name="connsiteY0" fmla="*/ 638853 h 638853"/>
                <a:gd name="connsiteX1" fmla="*/ 241077 w 349561"/>
                <a:gd name="connsiteY1" fmla="*/ 638853 h 638853"/>
                <a:gd name="connsiteX2" fmla="*/ 241077 w 349561"/>
                <a:gd name="connsiteY2" fmla="*/ 554476 h 638853"/>
                <a:gd name="connsiteX3" fmla="*/ 216969 w 349561"/>
                <a:gd name="connsiteY3" fmla="*/ 554476 h 638853"/>
                <a:gd name="connsiteX4" fmla="*/ 216969 w 349561"/>
                <a:gd name="connsiteY4" fmla="*/ 638853 h 638853"/>
                <a:gd name="connsiteX5" fmla="*/ 108485 w 349561"/>
                <a:gd name="connsiteY5" fmla="*/ 636950 h 638853"/>
                <a:gd name="connsiteX6" fmla="*/ 132592 w 349561"/>
                <a:gd name="connsiteY6" fmla="*/ 636950 h 638853"/>
                <a:gd name="connsiteX7" fmla="*/ 132592 w 349561"/>
                <a:gd name="connsiteY7" fmla="*/ 554476 h 638853"/>
                <a:gd name="connsiteX8" fmla="*/ 108485 w 349561"/>
                <a:gd name="connsiteY8" fmla="*/ 554476 h 638853"/>
                <a:gd name="connsiteX9" fmla="*/ 108485 w 349561"/>
                <a:gd name="connsiteY9" fmla="*/ 636950 h 638853"/>
                <a:gd name="connsiteX10" fmla="*/ 325454 w 349561"/>
                <a:gd name="connsiteY10" fmla="*/ 614746 h 638853"/>
                <a:gd name="connsiteX11" fmla="*/ 349561 w 349561"/>
                <a:gd name="connsiteY11" fmla="*/ 614746 h 638853"/>
                <a:gd name="connsiteX12" fmla="*/ 349561 w 349561"/>
                <a:gd name="connsiteY12" fmla="*/ 542423 h 638853"/>
                <a:gd name="connsiteX13" fmla="*/ 325454 w 349561"/>
                <a:gd name="connsiteY13" fmla="*/ 542423 h 638853"/>
                <a:gd name="connsiteX14" fmla="*/ 325454 w 349561"/>
                <a:gd name="connsiteY14" fmla="*/ 614746 h 638853"/>
                <a:gd name="connsiteX15" fmla="*/ 0 w 349561"/>
                <a:gd name="connsiteY15" fmla="*/ 614746 h 638853"/>
                <a:gd name="connsiteX16" fmla="*/ 24108 w 349561"/>
                <a:gd name="connsiteY16" fmla="*/ 614746 h 638853"/>
                <a:gd name="connsiteX17" fmla="*/ 24108 w 349561"/>
                <a:gd name="connsiteY17" fmla="*/ 542423 h 638853"/>
                <a:gd name="connsiteX18" fmla="*/ 0 w 349561"/>
                <a:gd name="connsiteY18" fmla="*/ 542423 h 638853"/>
                <a:gd name="connsiteX19" fmla="*/ 0 w 349561"/>
                <a:gd name="connsiteY19" fmla="*/ 614746 h 638853"/>
                <a:gd name="connsiteX20" fmla="*/ 168754 w 349561"/>
                <a:gd name="connsiteY20" fmla="*/ 253130 h 638853"/>
                <a:gd name="connsiteX21" fmla="*/ 24108 w 349561"/>
                <a:gd name="connsiteY21" fmla="*/ 204915 h 638853"/>
                <a:gd name="connsiteX22" fmla="*/ 24108 w 349561"/>
                <a:gd name="connsiteY22" fmla="*/ 112925 h 638853"/>
                <a:gd name="connsiteX23" fmla="*/ 168754 w 349561"/>
                <a:gd name="connsiteY23" fmla="*/ 144646 h 638853"/>
                <a:gd name="connsiteX24" fmla="*/ 325454 w 349561"/>
                <a:gd name="connsiteY24" fmla="*/ 111022 h 638853"/>
                <a:gd name="connsiteX25" fmla="*/ 325454 w 349561"/>
                <a:gd name="connsiteY25" fmla="*/ 204915 h 638853"/>
                <a:gd name="connsiteX26" fmla="*/ 168754 w 349561"/>
                <a:gd name="connsiteY26" fmla="*/ 253130 h 638853"/>
                <a:gd name="connsiteX27" fmla="*/ 168754 w 349561"/>
                <a:gd name="connsiteY27" fmla="*/ 253130 h 638853"/>
                <a:gd name="connsiteX28" fmla="*/ 168754 w 349561"/>
                <a:gd name="connsiteY28" fmla="*/ 373669 h 638853"/>
                <a:gd name="connsiteX29" fmla="*/ 24108 w 349561"/>
                <a:gd name="connsiteY29" fmla="*/ 325454 h 638853"/>
                <a:gd name="connsiteX30" fmla="*/ 24108 w 349561"/>
                <a:gd name="connsiteY30" fmla="*/ 245517 h 638853"/>
                <a:gd name="connsiteX31" fmla="*/ 168754 w 349561"/>
                <a:gd name="connsiteY31" fmla="*/ 277238 h 638853"/>
                <a:gd name="connsiteX32" fmla="*/ 325454 w 349561"/>
                <a:gd name="connsiteY32" fmla="*/ 243614 h 638853"/>
                <a:gd name="connsiteX33" fmla="*/ 325454 w 349561"/>
                <a:gd name="connsiteY33" fmla="*/ 325454 h 638853"/>
                <a:gd name="connsiteX34" fmla="*/ 168754 w 349561"/>
                <a:gd name="connsiteY34" fmla="*/ 373669 h 638853"/>
                <a:gd name="connsiteX35" fmla="*/ 168754 w 349561"/>
                <a:gd name="connsiteY35" fmla="*/ 373669 h 638853"/>
                <a:gd name="connsiteX36" fmla="*/ 168754 w 349561"/>
                <a:gd name="connsiteY36" fmla="*/ 494207 h 638853"/>
                <a:gd name="connsiteX37" fmla="*/ 24108 w 349561"/>
                <a:gd name="connsiteY37" fmla="*/ 445992 h 638853"/>
                <a:gd name="connsiteX38" fmla="*/ 24108 w 349561"/>
                <a:gd name="connsiteY38" fmla="*/ 366056 h 638853"/>
                <a:gd name="connsiteX39" fmla="*/ 168754 w 349561"/>
                <a:gd name="connsiteY39" fmla="*/ 397776 h 638853"/>
                <a:gd name="connsiteX40" fmla="*/ 325454 w 349561"/>
                <a:gd name="connsiteY40" fmla="*/ 364153 h 638853"/>
                <a:gd name="connsiteX41" fmla="*/ 325454 w 349561"/>
                <a:gd name="connsiteY41" fmla="*/ 445992 h 638853"/>
                <a:gd name="connsiteX42" fmla="*/ 168754 w 349561"/>
                <a:gd name="connsiteY42" fmla="*/ 494207 h 638853"/>
                <a:gd name="connsiteX43" fmla="*/ 168754 w 349561"/>
                <a:gd name="connsiteY43" fmla="*/ 494207 h 638853"/>
                <a:gd name="connsiteX44" fmla="*/ 168754 w 349561"/>
                <a:gd name="connsiteY44" fmla="*/ 24108 h 638853"/>
                <a:gd name="connsiteX45" fmla="*/ 325454 w 349561"/>
                <a:gd name="connsiteY45" fmla="*/ 72323 h 638853"/>
                <a:gd name="connsiteX46" fmla="*/ 168754 w 349561"/>
                <a:gd name="connsiteY46" fmla="*/ 120538 h 638853"/>
                <a:gd name="connsiteX47" fmla="*/ 24108 w 349561"/>
                <a:gd name="connsiteY47" fmla="*/ 72323 h 638853"/>
                <a:gd name="connsiteX48" fmla="*/ 168754 w 349561"/>
                <a:gd name="connsiteY48" fmla="*/ 24108 h 638853"/>
                <a:gd name="connsiteX49" fmla="*/ 168754 w 349561"/>
                <a:gd name="connsiteY49" fmla="*/ 24108 h 638853"/>
                <a:gd name="connsiteX50" fmla="*/ 168754 w 349561"/>
                <a:gd name="connsiteY50" fmla="*/ 0 h 638853"/>
                <a:gd name="connsiteX51" fmla="*/ 0 w 349561"/>
                <a:gd name="connsiteY51" fmla="*/ 72323 h 638853"/>
                <a:gd name="connsiteX52" fmla="*/ 0 w 349561"/>
                <a:gd name="connsiteY52" fmla="*/ 445992 h 638853"/>
                <a:gd name="connsiteX53" fmla="*/ 168754 w 349561"/>
                <a:gd name="connsiteY53" fmla="*/ 518315 h 638853"/>
                <a:gd name="connsiteX54" fmla="*/ 349561 w 349561"/>
                <a:gd name="connsiteY54" fmla="*/ 445992 h 638853"/>
                <a:gd name="connsiteX55" fmla="*/ 349561 w 349561"/>
                <a:gd name="connsiteY55" fmla="*/ 72323 h 638853"/>
                <a:gd name="connsiteX56" fmla="*/ 168754 w 349561"/>
                <a:gd name="connsiteY56" fmla="*/ 0 h 638853"/>
                <a:gd name="connsiteX57" fmla="*/ 168754 w 349561"/>
                <a:gd name="connsiteY57" fmla="*/ 0 h 63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49561" h="638853">
                  <a:moveTo>
                    <a:pt x="216969" y="638853"/>
                  </a:moveTo>
                  <a:lnTo>
                    <a:pt x="241077" y="638853"/>
                  </a:lnTo>
                  <a:lnTo>
                    <a:pt x="241077" y="554476"/>
                  </a:lnTo>
                  <a:lnTo>
                    <a:pt x="216969" y="554476"/>
                  </a:lnTo>
                  <a:lnTo>
                    <a:pt x="216969" y="638853"/>
                  </a:lnTo>
                  <a:close/>
                  <a:moveTo>
                    <a:pt x="108485" y="636950"/>
                  </a:moveTo>
                  <a:lnTo>
                    <a:pt x="132592" y="636950"/>
                  </a:lnTo>
                  <a:lnTo>
                    <a:pt x="132592" y="554476"/>
                  </a:lnTo>
                  <a:lnTo>
                    <a:pt x="108485" y="554476"/>
                  </a:lnTo>
                  <a:lnTo>
                    <a:pt x="108485" y="636950"/>
                  </a:lnTo>
                  <a:close/>
                  <a:moveTo>
                    <a:pt x="325454" y="614746"/>
                  </a:moveTo>
                  <a:lnTo>
                    <a:pt x="349561" y="614746"/>
                  </a:lnTo>
                  <a:lnTo>
                    <a:pt x="349561" y="542423"/>
                  </a:lnTo>
                  <a:lnTo>
                    <a:pt x="325454" y="542423"/>
                  </a:lnTo>
                  <a:lnTo>
                    <a:pt x="325454" y="614746"/>
                  </a:lnTo>
                  <a:close/>
                  <a:moveTo>
                    <a:pt x="0" y="614746"/>
                  </a:moveTo>
                  <a:lnTo>
                    <a:pt x="24108" y="614746"/>
                  </a:lnTo>
                  <a:lnTo>
                    <a:pt x="24108" y="542423"/>
                  </a:lnTo>
                  <a:lnTo>
                    <a:pt x="0" y="542423"/>
                  </a:lnTo>
                  <a:lnTo>
                    <a:pt x="0" y="614746"/>
                  </a:lnTo>
                  <a:close/>
                  <a:moveTo>
                    <a:pt x="168754" y="253130"/>
                  </a:moveTo>
                  <a:cubicBezTo>
                    <a:pt x="78033" y="253130"/>
                    <a:pt x="24108" y="228389"/>
                    <a:pt x="24108" y="204915"/>
                  </a:cubicBezTo>
                  <a:lnTo>
                    <a:pt x="24108" y="112925"/>
                  </a:lnTo>
                  <a:cubicBezTo>
                    <a:pt x="52022" y="133227"/>
                    <a:pt x="102775" y="144646"/>
                    <a:pt x="168754" y="144646"/>
                  </a:cubicBezTo>
                  <a:cubicBezTo>
                    <a:pt x="229023" y="144646"/>
                    <a:pt x="291830" y="133861"/>
                    <a:pt x="325454" y="111022"/>
                  </a:cubicBezTo>
                  <a:lnTo>
                    <a:pt x="325454" y="204915"/>
                  </a:lnTo>
                  <a:cubicBezTo>
                    <a:pt x="325454" y="228389"/>
                    <a:pt x="262012" y="253130"/>
                    <a:pt x="168754" y="253130"/>
                  </a:cubicBezTo>
                  <a:lnTo>
                    <a:pt x="168754" y="253130"/>
                  </a:lnTo>
                  <a:close/>
                  <a:moveTo>
                    <a:pt x="168754" y="373669"/>
                  </a:moveTo>
                  <a:cubicBezTo>
                    <a:pt x="78033" y="373669"/>
                    <a:pt x="24108" y="348927"/>
                    <a:pt x="24108" y="325454"/>
                  </a:cubicBezTo>
                  <a:lnTo>
                    <a:pt x="24108" y="245517"/>
                  </a:lnTo>
                  <a:cubicBezTo>
                    <a:pt x="52022" y="265819"/>
                    <a:pt x="102775" y="277238"/>
                    <a:pt x="168754" y="277238"/>
                  </a:cubicBezTo>
                  <a:cubicBezTo>
                    <a:pt x="229023" y="277238"/>
                    <a:pt x="291830" y="266453"/>
                    <a:pt x="325454" y="243614"/>
                  </a:cubicBezTo>
                  <a:lnTo>
                    <a:pt x="325454" y="325454"/>
                  </a:lnTo>
                  <a:cubicBezTo>
                    <a:pt x="325454" y="348927"/>
                    <a:pt x="262012" y="373669"/>
                    <a:pt x="168754" y="373669"/>
                  </a:cubicBezTo>
                  <a:lnTo>
                    <a:pt x="168754" y="373669"/>
                  </a:lnTo>
                  <a:close/>
                  <a:moveTo>
                    <a:pt x="168754" y="494207"/>
                  </a:moveTo>
                  <a:cubicBezTo>
                    <a:pt x="74861" y="494207"/>
                    <a:pt x="24108" y="469465"/>
                    <a:pt x="24108" y="445992"/>
                  </a:cubicBezTo>
                  <a:lnTo>
                    <a:pt x="24108" y="366056"/>
                  </a:lnTo>
                  <a:cubicBezTo>
                    <a:pt x="52022" y="386357"/>
                    <a:pt x="102775" y="397776"/>
                    <a:pt x="168754" y="397776"/>
                  </a:cubicBezTo>
                  <a:cubicBezTo>
                    <a:pt x="229023" y="397776"/>
                    <a:pt x="291830" y="386992"/>
                    <a:pt x="325454" y="364153"/>
                  </a:cubicBezTo>
                  <a:lnTo>
                    <a:pt x="325454" y="445992"/>
                  </a:lnTo>
                  <a:cubicBezTo>
                    <a:pt x="325454" y="469465"/>
                    <a:pt x="262012" y="494207"/>
                    <a:pt x="168754" y="494207"/>
                  </a:cubicBezTo>
                  <a:lnTo>
                    <a:pt x="168754" y="494207"/>
                  </a:lnTo>
                  <a:close/>
                  <a:moveTo>
                    <a:pt x="168754" y="24108"/>
                  </a:moveTo>
                  <a:cubicBezTo>
                    <a:pt x="261378" y="24108"/>
                    <a:pt x="325454" y="49484"/>
                    <a:pt x="325454" y="72323"/>
                  </a:cubicBezTo>
                  <a:cubicBezTo>
                    <a:pt x="325454" y="95162"/>
                    <a:pt x="261378" y="120538"/>
                    <a:pt x="168754" y="120538"/>
                  </a:cubicBezTo>
                  <a:cubicBezTo>
                    <a:pt x="78033" y="120538"/>
                    <a:pt x="24108" y="95796"/>
                    <a:pt x="24108" y="72323"/>
                  </a:cubicBezTo>
                  <a:cubicBezTo>
                    <a:pt x="24108" y="48849"/>
                    <a:pt x="78033" y="24108"/>
                    <a:pt x="168754" y="24108"/>
                  </a:cubicBezTo>
                  <a:lnTo>
                    <a:pt x="168754" y="24108"/>
                  </a:lnTo>
                  <a:close/>
                  <a:moveTo>
                    <a:pt x="168754" y="0"/>
                  </a:moveTo>
                  <a:cubicBezTo>
                    <a:pt x="65979" y="0"/>
                    <a:pt x="0" y="28549"/>
                    <a:pt x="0" y="72323"/>
                  </a:cubicBezTo>
                  <a:lnTo>
                    <a:pt x="0" y="445992"/>
                  </a:lnTo>
                  <a:cubicBezTo>
                    <a:pt x="0" y="489766"/>
                    <a:pt x="65979" y="518315"/>
                    <a:pt x="168754" y="518315"/>
                  </a:cubicBezTo>
                  <a:cubicBezTo>
                    <a:pt x="255668" y="518315"/>
                    <a:pt x="349561" y="495476"/>
                    <a:pt x="349561" y="445992"/>
                  </a:cubicBezTo>
                  <a:lnTo>
                    <a:pt x="349561" y="72323"/>
                  </a:lnTo>
                  <a:cubicBezTo>
                    <a:pt x="349561" y="22839"/>
                    <a:pt x="255668" y="0"/>
                    <a:pt x="168754" y="0"/>
                  </a:cubicBezTo>
                  <a:lnTo>
                    <a:pt x="168754" y="0"/>
                  </a:lnTo>
                  <a:close/>
                </a:path>
              </a:pathLst>
            </a:custGeom>
            <a:gradFill>
              <a:gsLst>
                <a:gs pos="3000">
                  <a:schemeClr val="accent3">
                    <a:lumMod val="75000"/>
                  </a:schemeClr>
                </a:gs>
                <a:gs pos="93000">
                  <a:schemeClr val="accent3">
                    <a:lumMod val="20000"/>
                    <a:lumOff val="80000"/>
                  </a:schemeClr>
                </a:gs>
              </a:gsLst>
              <a:lin ang="16200000" scaled="1"/>
            </a:gradFill>
            <a:ln w="6342"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nvGrpSpPr>
            <p:cNvPr id="745" name="Graphic 224">
              <a:extLst>
                <a:ext uri="{FF2B5EF4-FFF2-40B4-BE49-F238E27FC236}">
                  <a16:creationId xmlns:a16="http://schemas.microsoft.com/office/drawing/2014/main" id="{859C434B-1227-C140-837F-A20774899846}"/>
                </a:ext>
              </a:extLst>
            </p:cNvPr>
            <p:cNvGrpSpPr/>
            <p:nvPr/>
          </p:nvGrpSpPr>
          <p:grpSpPr>
            <a:xfrm>
              <a:off x="6967312" y="2843855"/>
              <a:ext cx="1142809" cy="389309"/>
              <a:chOff x="5314950" y="3162300"/>
              <a:chExt cx="1247591" cy="425003"/>
            </a:xfrm>
            <a:gradFill>
              <a:gsLst>
                <a:gs pos="3000">
                  <a:schemeClr val="accent3">
                    <a:lumMod val="75000"/>
                  </a:schemeClr>
                </a:gs>
                <a:gs pos="93000">
                  <a:schemeClr val="accent3">
                    <a:lumMod val="20000"/>
                    <a:lumOff val="80000"/>
                  </a:schemeClr>
                </a:gs>
              </a:gsLst>
              <a:lin ang="16200000" scaled="1"/>
            </a:gradFill>
          </p:grpSpPr>
          <p:sp>
            <p:nvSpPr>
              <p:cNvPr id="747" name="Freeform 746">
                <a:extLst>
                  <a:ext uri="{FF2B5EF4-FFF2-40B4-BE49-F238E27FC236}">
                    <a16:creationId xmlns:a16="http://schemas.microsoft.com/office/drawing/2014/main" id="{12A0B8DE-0B12-5341-83F0-185BF6FDFF86}"/>
                  </a:ext>
                </a:extLst>
              </p:cNvPr>
              <p:cNvSpPr/>
              <p:nvPr/>
            </p:nvSpPr>
            <p:spPr>
              <a:xfrm>
                <a:off x="5314950" y="3162300"/>
                <a:ext cx="672541" cy="423480"/>
              </a:xfrm>
              <a:custGeom>
                <a:avLst/>
                <a:gdLst>
                  <a:gd name="connsiteX0" fmla="*/ 658070 w 672541"/>
                  <a:gd name="connsiteY0" fmla="*/ 113487 h 423480"/>
                  <a:gd name="connsiteX1" fmla="*/ 535444 w 672541"/>
                  <a:gd name="connsiteY1" fmla="*/ 113487 h 423480"/>
                  <a:gd name="connsiteX2" fmla="*/ 535444 w 672541"/>
                  <a:gd name="connsiteY2" fmla="*/ 13710 h 423480"/>
                  <a:gd name="connsiteX3" fmla="*/ 521734 w 672541"/>
                  <a:gd name="connsiteY3" fmla="*/ 0 h 423480"/>
                  <a:gd name="connsiteX4" fmla="*/ 317610 w 672541"/>
                  <a:gd name="connsiteY4" fmla="*/ 0 h 423480"/>
                  <a:gd name="connsiteX5" fmla="*/ 312279 w 672541"/>
                  <a:gd name="connsiteY5" fmla="*/ 762 h 423480"/>
                  <a:gd name="connsiteX6" fmla="*/ 151569 w 672541"/>
                  <a:gd name="connsiteY6" fmla="*/ 159186 h 423480"/>
                  <a:gd name="connsiteX7" fmla="*/ 0 w 672541"/>
                  <a:gd name="connsiteY7" fmla="*/ 159186 h 423480"/>
                  <a:gd name="connsiteX8" fmla="*/ 0 w 672541"/>
                  <a:gd name="connsiteY8" fmla="*/ 185844 h 423480"/>
                  <a:gd name="connsiteX9" fmla="*/ 147000 w 672541"/>
                  <a:gd name="connsiteY9" fmla="*/ 185844 h 423480"/>
                  <a:gd name="connsiteX10" fmla="*/ 145476 w 672541"/>
                  <a:gd name="connsiteY10" fmla="*/ 212502 h 423480"/>
                  <a:gd name="connsiteX11" fmla="*/ 146238 w 672541"/>
                  <a:gd name="connsiteY11" fmla="*/ 227735 h 423480"/>
                  <a:gd name="connsiteX12" fmla="*/ 0 w 672541"/>
                  <a:gd name="connsiteY12" fmla="*/ 227735 h 423480"/>
                  <a:gd name="connsiteX13" fmla="*/ 0 w 672541"/>
                  <a:gd name="connsiteY13" fmla="*/ 254393 h 423480"/>
                  <a:gd name="connsiteX14" fmla="*/ 149284 w 672541"/>
                  <a:gd name="connsiteY14" fmla="*/ 254393 h 423480"/>
                  <a:gd name="connsiteX15" fmla="*/ 312279 w 672541"/>
                  <a:gd name="connsiteY15" fmla="*/ 422719 h 423480"/>
                  <a:gd name="connsiteX16" fmla="*/ 317610 w 672541"/>
                  <a:gd name="connsiteY16" fmla="*/ 423480 h 423480"/>
                  <a:gd name="connsiteX17" fmla="*/ 340460 w 672541"/>
                  <a:gd name="connsiteY17" fmla="*/ 423480 h 423480"/>
                  <a:gd name="connsiteX18" fmla="*/ 340460 w 672541"/>
                  <a:gd name="connsiteY18" fmla="*/ 396822 h 423480"/>
                  <a:gd name="connsiteX19" fmla="*/ 322180 w 672541"/>
                  <a:gd name="connsiteY19" fmla="*/ 396822 h 423480"/>
                  <a:gd name="connsiteX20" fmla="*/ 319134 w 672541"/>
                  <a:gd name="connsiteY20" fmla="*/ 396061 h 423480"/>
                  <a:gd name="connsiteX21" fmla="*/ 172896 w 672541"/>
                  <a:gd name="connsiteY21" fmla="*/ 211740 h 423480"/>
                  <a:gd name="connsiteX22" fmla="*/ 319134 w 672541"/>
                  <a:gd name="connsiteY22" fmla="*/ 27420 h 423480"/>
                  <a:gd name="connsiteX23" fmla="*/ 322180 w 672541"/>
                  <a:gd name="connsiteY23" fmla="*/ 26658 h 423480"/>
                  <a:gd name="connsiteX24" fmla="*/ 508786 w 672541"/>
                  <a:gd name="connsiteY24" fmla="*/ 26658 h 423480"/>
                  <a:gd name="connsiteX25" fmla="*/ 508786 w 672541"/>
                  <a:gd name="connsiteY25" fmla="*/ 126435 h 423480"/>
                  <a:gd name="connsiteX26" fmla="*/ 508786 w 672541"/>
                  <a:gd name="connsiteY26" fmla="*/ 172134 h 423480"/>
                  <a:gd name="connsiteX27" fmla="*/ 508786 w 672541"/>
                  <a:gd name="connsiteY27" fmla="*/ 251346 h 423480"/>
                  <a:gd name="connsiteX28" fmla="*/ 508786 w 672541"/>
                  <a:gd name="connsiteY28" fmla="*/ 297046 h 423480"/>
                  <a:gd name="connsiteX29" fmla="*/ 508786 w 672541"/>
                  <a:gd name="connsiteY29" fmla="*/ 396822 h 423480"/>
                  <a:gd name="connsiteX30" fmla="*/ 473750 w 672541"/>
                  <a:gd name="connsiteY30" fmla="*/ 396822 h 423480"/>
                  <a:gd name="connsiteX31" fmla="*/ 465372 w 672541"/>
                  <a:gd name="connsiteY31" fmla="*/ 396822 h 423480"/>
                  <a:gd name="connsiteX32" fmla="*/ 340460 w 672541"/>
                  <a:gd name="connsiteY32" fmla="*/ 396822 h 423480"/>
                  <a:gd name="connsiteX33" fmla="*/ 340460 w 672541"/>
                  <a:gd name="connsiteY33" fmla="*/ 423480 h 423480"/>
                  <a:gd name="connsiteX34" fmla="*/ 465372 w 672541"/>
                  <a:gd name="connsiteY34" fmla="*/ 423480 h 423480"/>
                  <a:gd name="connsiteX35" fmla="*/ 473750 w 672541"/>
                  <a:gd name="connsiteY35" fmla="*/ 423480 h 423480"/>
                  <a:gd name="connsiteX36" fmla="*/ 522496 w 672541"/>
                  <a:gd name="connsiteY36" fmla="*/ 423480 h 423480"/>
                  <a:gd name="connsiteX37" fmla="*/ 536206 w 672541"/>
                  <a:gd name="connsiteY37" fmla="*/ 409771 h 423480"/>
                  <a:gd name="connsiteX38" fmla="*/ 536206 w 672541"/>
                  <a:gd name="connsiteY38" fmla="*/ 309994 h 423480"/>
                  <a:gd name="connsiteX39" fmla="*/ 658832 w 672541"/>
                  <a:gd name="connsiteY39" fmla="*/ 309994 h 423480"/>
                  <a:gd name="connsiteX40" fmla="*/ 672542 w 672541"/>
                  <a:gd name="connsiteY40" fmla="*/ 296284 h 423480"/>
                  <a:gd name="connsiteX41" fmla="*/ 672542 w 672541"/>
                  <a:gd name="connsiteY41" fmla="*/ 250585 h 423480"/>
                  <a:gd name="connsiteX42" fmla="*/ 658832 w 672541"/>
                  <a:gd name="connsiteY42" fmla="*/ 236875 h 423480"/>
                  <a:gd name="connsiteX43" fmla="*/ 535444 w 672541"/>
                  <a:gd name="connsiteY43" fmla="*/ 236875 h 423480"/>
                  <a:gd name="connsiteX44" fmla="*/ 535444 w 672541"/>
                  <a:gd name="connsiteY44" fmla="*/ 184321 h 423480"/>
                  <a:gd name="connsiteX45" fmla="*/ 658070 w 672541"/>
                  <a:gd name="connsiteY45" fmla="*/ 184321 h 423480"/>
                  <a:gd name="connsiteX46" fmla="*/ 671780 w 672541"/>
                  <a:gd name="connsiteY46" fmla="*/ 170611 h 423480"/>
                  <a:gd name="connsiteX47" fmla="*/ 671780 w 672541"/>
                  <a:gd name="connsiteY47" fmla="*/ 124911 h 423480"/>
                  <a:gd name="connsiteX48" fmla="*/ 658070 w 672541"/>
                  <a:gd name="connsiteY48" fmla="*/ 113487 h 423480"/>
                  <a:gd name="connsiteX49" fmla="*/ 644361 w 672541"/>
                  <a:gd name="connsiteY49" fmla="*/ 265056 h 423480"/>
                  <a:gd name="connsiteX50" fmla="*/ 644361 w 672541"/>
                  <a:gd name="connsiteY50" fmla="*/ 284097 h 423480"/>
                  <a:gd name="connsiteX51" fmla="*/ 535444 w 672541"/>
                  <a:gd name="connsiteY51" fmla="*/ 284097 h 423480"/>
                  <a:gd name="connsiteX52" fmla="*/ 535444 w 672541"/>
                  <a:gd name="connsiteY52" fmla="*/ 265056 h 423480"/>
                  <a:gd name="connsiteX53" fmla="*/ 644361 w 672541"/>
                  <a:gd name="connsiteY53" fmla="*/ 265056 h 423480"/>
                  <a:gd name="connsiteX54" fmla="*/ 644361 w 672541"/>
                  <a:gd name="connsiteY54" fmla="*/ 159186 h 423480"/>
                  <a:gd name="connsiteX55" fmla="*/ 535444 w 672541"/>
                  <a:gd name="connsiteY55" fmla="*/ 159186 h 423480"/>
                  <a:gd name="connsiteX56" fmla="*/ 535444 w 672541"/>
                  <a:gd name="connsiteY56" fmla="*/ 140145 h 423480"/>
                  <a:gd name="connsiteX57" fmla="*/ 645122 w 672541"/>
                  <a:gd name="connsiteY57" fmla="*/ 140145 h 423480"/>
                  <a:gd name="connsiteX58" fmla="*/ 645122 w 672541"/>
                  <a:gd name="connsiteY58" fmla="*/ 159186 h 42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72541" h="423480">
                    <a:moveTo>
                      <a:pt x="658070" y="113487"/>
                    </a:moveTo>
                    <a:lnTo>
                      <a:pt x="535444" y="113487"/>
                    </a:lnTo>
                    <a:lnTo>
                      <a:pt x="535444" y="13710"/>
                    </a:lnTo>
                    <a:cubicBezTo>
                      <a:pt x="535444" y="6093"/>
                      <a:pt x="529351" y="0"/>
                      <a:pt x="521734" y="0"/>
                    </a:cubicBezTo>
                    <a:lnTo>
                      <a:pt x="317610" y="0"/>
                    </a:lnTo>
                    <a:cubicBezTo>
                      <a:pt x="316087" y="0"/>
                      <a:pt x="313802" y="762"/>
                      <a:pt x="312279" y="762"/>
                    </a:cubicBezTo>
                    <a:cubicBezTo>
                      <a:pt x="234590" y="9902"/>
                      <a:pt x="170611" y="74642"/>
                      <a:pt x="151569" y="159186"/>
                    </a:cubicBezTo>
                    <a:lnTo>
                      <a:pt x="0" y="159186"/>
                    </a:lnTo>
                    <a:lnTo>
                      <a:pt x="0" y="185844"/>
                    </a:lnTo>
                    <a:lnTo>
                      <a:pt x="147000" y="185844"/>
                    </a:lnTo>
                    <a:cubicBezTo>
                      <a:pt x="146238" y="194222"/>
                      <a:pt x="145476" y="203362"/>
                      <a:pt x="145476" y="212502"/>
                    </a:cubicBezTo>
                    <a:cubicBezTo>
                      <a:pt x="145476" y="217833"/>
                      <a:pt x="145476" y="222403"/>
                      <a:pt x="146238" y="227735"/>
                    </a:cubicBezTo>
                    <a:lnTo>
                      <a:pt x="0" y="227735"/>
                    </a:lnTo>
                    <a:lnTo>
                      <a:pt x="0" y="254393"/>
                    </a:lnTo>
                    <a:lnTo>
                      <a:pt x="149284" y="254393"/>
                    </a:lnTo>
                    <a:cubicBezTo>
                      <a:pt x="165279" y="342745"/>
                      <a:pt x="230782" y="413579"/>
                      <a:pt x="312279" y="422719"/>
                    </a:cubicBezTo>
                    <a:cubicBezTo>
                      <a:pt x="313802" y="423480"/>
                      <a:pt x="316087" y="423480"/>
                      <a:pt x="317610" y="423480"/>
                    </a:cubicBezTo>
                    <a:lnTo>
                      <a:pt x="340460" y="423480"/>
                    </a:lnTo>
                    <a:lnTo>
                      <a:pt x="340460" y="396822"/>
                    </a:lnTo>
                    <a:lnTo>
                      <a:pt x="322180" y="396822"/>
                    </a:lnTo>
                    <a:cubicBezTo>
                      <a:pt x="321419" y="396822"/>
                      <a:pt x="319895" y="396061"/>
                      <a:pt x="319134" y="396061"/>
                    </a:cubicBezTo>
                    <a:cubicBezTo>
                      <a:pt x="236875" y="388444"/>
                      <a:pt x="172896" y="307709"/>
                      <a:pt x="172896" y="211740"/>
                    </a:cubicBezTo>
                    <a:cubicBezTo>
                      <a:pt x="172896" y="115772"/>
                      <a:pt x="236875" y="34274"/>
                      <a:pt x="319134" y="27420"/>
                    </a:cubicBezTo>
                    <a:cubicBezTo>
                      <a:pt x="319895" y="27420"/>
                      <a:pt x="321419" y="27420"/>
                      <a:pt x="322180" y="26658"/>
                    </a:cubicBezTo>
                    <a:lnTo>
                      <a:pt x="508786" y="26658"/>
                    </a:lnTo>
                    <a:lnTo>
                      <a:pt x="508786" y="126435"/>
                    </a:lnTo>
                    <a:lnTo>
                      <a:pt x="508786" y="172134"/>
                    </a:lnTo>
                    <a:lnTo>
                      <a:pt x="508786" y="251346"/>
                    </a:lnTo>
                    <a:lnTo>
                      <a:pt x="508786" y="297046"/>
                    </a:lnTo>
                    <a:lnTo>
                      <a:pt x="508786" y="396822"/>
                    </a:lnTo>
                    <a:lnTo>
                      <a:pt x="473750" y="396822"/>
                    </a:lnTo>
                    <a:lnTo>
                      <a:pt x="465372" y="396822"/>
                    </a:lnTo>
                    <a:lnTo>
                      <a:pt x="340460" y="396822"/>
                    </a:lnTo>
                    <a:lnTo>
                      <a:pt x="340460" y="423480"/>
                    </a:lnTo>
                    <a:lnTo>
                      <a:pt x="465372" y="423480"/>
                    </a:lnTo>
                    <a:lnTo>
                      <a:pt x="473750" y="423480"/>
                    </a:lnTo>
                    <a:lnTo>
                      <a:pt x="522496" y="423480"/>
                    </a:lnTo>
                    <a:cubicBezTo>
                      <a:pt x="530112" y="423480"/>
                      <a:pt x="536206" y="417387"/>
                      <a:pt x="536206" y="409771"/>
                    </a:cubicBezTo>
                    <a:lnTo>
                      <a:pt x="536206" y="309994"/>
                    </a:lnTo>
                    <a:lnTo>
                      <a:pt x="658832" y="309994"/>
                    </a:lnTo>
                    <a:cubicBezTo>
                      <a:pt x="666449" y="309994"/>
                      <a:pt x="672542" y="303901"/>
                      <a:pt x="672542" y="296284"/>
                    </a:cubicBezTo>
                    <a:lnTo>
                      <a:pt x="672542" y="250585"/>
                    </a:lnTo>
                    <a:cubicBezTo>
                      <a:pt x="672542" y="242968"/>
                      <a:pt x="666449" y="236875"/>
                      <a:pt x="658832" y="236875"/>
                    </a:cubicBezTo>
                    <a:lnTo>
                      <a:pt x="535444" y="236875"/>
                    </a:lnTo>
                    <a:lnTo>
                      <a:pt x="535444" y="184321"/>
                    </a:lnTo>
                    <a:lnTo>
                      <a:pt x="658070" y="184321"/>
                    </a:lnTo>
                    <a:cubicBezTo>
                      <a:pt x="665687" y="184321"/>
                      <a:pt x="671780" y="178227"/>
                      <a:pt x="671780" y="170611"/>
                    </a:cubicBezTo>
                    <a:lnTo>
                      <a:pt x="671780" y="124911"/>
                    </a:lnTo>
                    <a:cubicBezTo>
                      <a:pt x="671019" y="119580"/>
                      <a:pt x="665687" y="113487"/>
                      <a:pt x="658070" y="113487"/>
                    </a:cubicBezTo>
                    <a:close/>
                    <a:moveTo>
                      <a:pt x="644361" y="265056"/>
                    </a:moveTo>
                    <a:lnTo>
                      <a:pt x="644361" y="284097"/>
                    </a:lnTo>
                    <a:lnTo>
                      <a:pt x="535444" y="284097"/>
                    </a:lnTo>
                    <a:lnTo>
                      <a:pt x="535444" y="265056"/>
                    </a:lnTo>
                    <a:lnTo>
                      <a:pt x="644361" y="265056"/>
                    </a:lnTo>
                    <a:close/>
                    <a:moveTo>
                      <a:pt x="644361" y="159186"/>
                    </a:moveTo>
                    <a:lnTo>
                      <a:pt x="535444" y="159186"/>
                    </a:lnTo>
                    <a:lnTo>
                      <a:pt x="535444" y="140145"/>
                    </a:lnTo>
                    <a:lnTo>
                      <a:pt x="645122" y="140145"/>
                    </a:lnTo>
                    <a:lnTo>
                      <a:pt x="645122" y="159186"/>
                    </a:lnTo>
                    <a:close/>
                  </a:path>
                </a:pathLst>
              </a:custGeom>
              <a:grpFill/>
              <a:ln w="7608"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748" name="Freeform 747">
                <a:extLst>
                  <a:ext uri="{FF2B5EF4-FFF2-40B4-BE49-F238E27FC236}">
                    <a16:creationId xmlns:a16="http://schemas.microsoft.com/office/drawing/2014/main" id="{7D49A4CB-EEFE-2D4F-BD25-C52E623DCE2C}"/>
                  </a:ext>
                </a:extLst>
              </p:cNvPr>
              <p:cNvSpPr/>
              <p:nvPr/>
            </p:nvSpPr>
            <p:spPr>
              <a:xfrm>
                <a:off x="6027097" y="3163061"/>
                <a:ext cx="535443" cy="424242"/>
              </a:xfrm>
              <a:custGeom>
                <a:avLst/>
                <a:gdLst>
                  <a:gd name="connsiteX0" fmla="*/ 535444 w 535443"/>
                  <a:gd name="connsiteY0" fmla="*/ 158424 h 424242"/>
                  <a:gd name="connsiteX1" fmla="*/ 383874 w 535443"/>
                  <a:gd name="connsiteY1" fmla="*/ 158424 h 424242"/>
                  <a:gd name="connsiteX2" fmla="*/ 223165 w 535443"/>
                  <a:gd name="connsiteY2" fmla="*/ 762 h 424242"/>
                  <a:gd name="connsiteX3" fmla="*/ 217833 w 535443"/>
                  <a:gd name="connsiteY3" fmla="*/ 0 h 424242"/>
                  <a:gd name="connsiteX4" fmla="*/ 199554 w 535443"/>
                  <a:gd name="connsiteY4" fmla="*/ 0 h 424242"/>
                  <a:gd name="connsiteX5" fmla="*/ 194984 w 535443"/>
                  <a:gd name="connsiteY5" fmla="*/ 0 h 424242"/>
                  <a:gd name="connsiteX6" fmla="*/ 70072 w 535443"/>
                  <a:gd name="connsiteY6" fmla="*/ 0 h 424242"/>
                  <a:gd name="connsiteX7" fmla="*/ 63217 w 535443"/>
                  <a:gd name="connsiteY7" fmla="*/ 0 h 424242"/>
                  <a:gd name="connsiteX8" fmla="*/ 13710 w 535443"/>
                  <a:gd name="connsiteY8" fmla="*/ 0 h 424242"/>
                  <a:gd name="connsiteX9" fmla="*/ 0 w 535443"/>
                  <a:gd name="connsiteY9" fmla="*/ 13710 h 424242"/>
                  <a:gd name="connsiteX10" fmla="*/ 0 w 535443"/>
                  <a:gd name="connsiteY10" fmla="*/ 410532 h 424242"/>
                  <a:gd name="connsiteX11" fmla="*/ 13710 w 535443"/>
                  <a:gd name="connsiteY11" fmla="*/ 424242 h 424242"/>
                  <a:gd name="connsiteX12" fmla="*/ 217833 w 535443"/>
                  <a:gd name="connsiteY12" fmla="*/ 424242 h 424242"/>
                  <a:gd name="connsiteX13" fmla="*/ 223165 w 535443"/>
                  <a:gd name="connsiteY13" fmla="*/ 423480 h 424242"/>
                  <a:gd name="connsiteX14" fmla="*/ 386159 w 535443"/>
                  <a:gd name="connsiteY14" fmla="*/ 254393 h 424242"/>
                  <a:gd name="connsiteX15" fmla="*/ 535444 w 535443"/>
                  <a:gd name="connsiteY15" fmla="*/ 254393 h 424242"/>
                  <a:gd name="connsiteX16" fmla="*/ 535444 w 535443"/>
                  <a:gd name="connsiteY16" fmla="*/ 227735 h 424242"/>
                  <a:gd name="connsiteX17" fmla="*/ 389206 w 535443"/>
                  <a:gd name="connsiteY17" fmla="*/ 227735 h 424242"/>
                  <a:gd name="connsiteX18" fmla="*/ 389968 w 535443"/>
                  <a:gd name="connsiteY18" fmla="*/ 212502 h 424242"/>
                  <a:gd name="connsiteX19" fmla="*/ 388444 w 535443"/>
                  <a:gd name="connsiteY19" fmla="*/ 185844 h 424242"/>
                  <a:gd name="connsiteX20" fmla="*/ 535444 w 535443"/>
                  <a:gd name="connsiteY20" fmla="*/ 185844 h 424242"/>
                  <a:gd name="connsiteX21" fmla="*/ 535444 w 535443"/>
                  <a:gd name="connsiteY21" fmla="*/ 158424 h 424242"/>
                  <a:gd name="connsiteX22" fmla="*/ 217072 w 535443"/>
                  <a:gd name="connsiteY22" fmla="*/ 396061 h 424242"/>
                  <a:gd name="connsiteX23" fmla="*/ 214025 w 535443"/>
                  <a:gd name="connsiteY23" fmla="*/ 396822 h 424242"/>
                  <a:gd name="connsiteX24" fmla="*/ 27420 w 535443"/>
                  <a:gd name="connsiteY24" fmla="*/ 396822 h 424242"/>
                  <a:gd name="connsiteX25" fmla="*/ 27420 w 535443"/>
                  <a:gd name="connsiteY25" fmla="*/ 25896 h 424242"/>
                  <a:gd name="connsiteX26" fmla="*/ 63979 w 535443"/>
                  <a:gd name="connsiteY26" fmla="*/ 25896 h 424242"/>
                  <a:gd name="connsiteX27" fmla="*/ 70834 w 535443"/>
                  <a:gd name="connsiteY27" fmla="*/ 25896 h 424242"/>
                  <a:gd name="connsiteX28" fmla="*/ 195745 w 535443"/>
                  <a:gd name="connsiteY28" fmla="*/ 25896 h 424242"/>
                  <a:gd name="connsiteX29" fmla="*/ 200315 w 535443"/>
                  <a:gd name="connsiteY29" fmla="*/ 25896 h 424242"/>
                  <a:gd name="connsiteX30" fmla="*/ 214787 w 535443"/>
                  <a:gd name="connsiteY30" fmla="*/ 25896 h 424242"/>
                  <a:gd name="connsiteX31" fmla="*/ 217833 w 535443"/>
                  <a:gd name="connsiteY31" fmla="*/ 26658 h 424242"/>
                  <a:gd name="connsiteX32" fmla="*/ 364071 w 535443"/>
                  <a:gd name="connsiteY32" fmla="*/ 210979 h 424242"/>
                  <a:gd name="connsiteX33" fmla="*/ 217072 w 535443"/>
                  <a:gd name="connsiteY33" fmla="*/ 396061 h 424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5443" h="424242">
                    <a:moveTo>
                      <a:pt x="535444" y="158424"/>
                    </a:moveTo>
                    <a:lnTo>
                      <a:pt x="383874" y="158424"/>
                    </a:lnTo>
                    <a:cubicBezTo>
                      <a:pt x="364833" y="74642"/>
                      <a:pt x="301616" y="9902"/>
                      <a:pt x="223165" y="762"/>
                    </a:cubicBezTo>
                    <a:cubicBezTo>
                      <a:pt x="221642" y="0"/>
                      <a:pt x="219357" y="0"/>
                      <a:pt x="217833" y="0"/>
                    </a:cubicBezTo>
                    <a:lnTo>
                      <a:pt x="199554" y="0"/>
                    </a:lnTo>
                    <a:lnTo>
                      <a:pt x="194984" y="0"/>
                    </a:lnTo>
                    <a:lnTo>
                      <a:pt x="70072" y="0"/>
                    </a:lnTo>
                    <a:lnTo>
                      <a:pt x="63217" y="0"/>
                    </a:lnTo>
                    <a:lnTo>
                      <a:pt x="13710" y="0"/>
                    </a:lnTo>
                    <a:cubicBezTo>
                      <a:pt x="6093" y="0"/>
                      <a:pt x="0" y="6093"/>
                      <a:pt x="0" y="13710"/>
                    </a:cubicBezTo>
                    <a:lnTo>
                      <a:pt x="0" y="410532"/>
                    </a:lnTo>
                    <a:cubicBezTo>
                      <a:pt x="0" y="418149"/>
                      <a:pt x="6093" y="424242"/>
                      <a:pt x="13710" y="424242"/>
                    </a:cubicBezTo>
                    <a:lnTo>
                      <a:pt x="217833" y="424242"/>
                    </a:lnTo>
                    <a:cubicBezTo>
                      <a:pt x="219357" y="424242"/>
                      <a:pt x="221642" y="423480"/>
                      <a:pt x="223165" y="423480"/>
                    </a:cubicBezTo>
                    <a:cubicBezTo>
                      <a:pt x="304662" y="414341"/>
                      <a:pt x="370165" y="343507"/>
                      <a:pt x="386159" y="254393"/>
                    </a:cubicBezTo>
                    <a:lnTo>
                      <a:pt x="535444" y="254393"/>
                    </a:lnTo>
                    <a:lnTo>
                      <a:pt x="535444" y="227735"/>
                    </a:lnTo>
                    <a:lnTo>
                      <a:pt x="389206" y="227735"/>
                    </a:lnTo>
                    <a:cubicBezTo>
                      <a:pt x="389206" y="222403"/>
                      <a:pt x="389968" y="217833"/>
                      <a:pt x="389968" y="212502"/>
                    </a:cubicBezTo>
                    <a:cubicBezTo>
                      <a:pt x="389968" y="203362"/>
                      <a:pt x="389206" y="194984"/>
                      <a:pt x="388444" y="185844"/>
                    </a:cubicBezTo>
                    <a:lnTo>
                      <a:pt x="535444" y="185844"/>
                    </a:lnTo>
                    <a:lnTo>
                      <a:pt x="535444" y="158424"/>
                    </a:lnTo>
                    <a:close/>
                    <a:moveTo>
                      <a:pt x="217072" y="396061"/>
                    </a:moveTo>
                    <a:cubicBezTo>
                      <a:pt x="216310" y="396061"/>
                      <a:pt x="214787" y="396061"/>
                      <a:pt x="214025" y="396822"/>
                    </a:cubicBezTo>
                    <a:lnTo>
                      <a:pt x="27420" y="396822"/>
                    </a:lnTo>
                    <a:lnTo>
                      <a:pt x="27420" y="25896"/>
                    </a:lnTo>
                    <a:lnTo>
                      <a:pt x="63979" y="25896"/>
                    </a:lnTo>
                    <a:lnTo>
                      <a:pt x="70834" y="25896"/>
                    </a:lnTo>
                    <a:lnTo>
                      <a:pt x="195745" y="25896"/>
                    </a:lnTo>
                    <a:lnTo>
                      <a:pt x="200315" y="25896"/>
                    </a:lnTo>
                    <a:lnTo>
                      <a:pt x="214787" y="25896"/>
                    </a:lnTo>
                    <a:cubicBezTo>
                      <a:pt x="215549" y="25896"/>
                      <a:pt x="217072" y="26658"/>
                      <a:pt x="217833" y="26658"/>
                    </a:cubicBezTo>
                    <a:cubicBezTo>
                      <a:pt x="300092" y="34274"/>
                      <a:pt x="364071" y="115010"/>
                      <a:pt x="364071" y="210979"/>
                    </a:cubicBezTo>
                    <a:cubicBezTo>
                      <a:pt x="364071" y="306947"/>
                      <a:pt x="299331" y="388444"/>
                      <a:pt x="217072" y="396061"/>
                    </a:cubicBezTo>
                    <a:close/>
                  </a:path>
                </a:pathLst>
              </a:custGeom>
              <a:grpFill/>
              <a:ln w="7608"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sp>
          <p:nvSpPr>
            <p:cNvPr id="746" name="Freeform: Shape 64">
              <a:extLst>
                <a:ext uri="{FF2B5EF4-FFF2-40B4-BE49-F238E27FC236}">
                  <a16:creationId xmlns:a16="http://schemas.microsoft.com/office/drawing/2014/main" id="{DF4E6F18-7F44-1D4D-AFAE-0C8AC42FFBB9}"/>
                </a:ext>
              </a:extLst>
            </p:cNvPr>
            <p:cNvSpPr/>
            <p:nvPr/>
          </p:nvSpPr>
          <p:spPr>
            <a:xfrm>
              <a:off x="8079773" y="5137335"/>
              <a:ext cx="675015" cy="650907"/>
            </a:xfrm>
            <a:custGeom>
              <a:avLst/>
              <a:gdLst>
                <a:gd name="connsiteX0" fmla="*/ 675015 w 675015"/>
                <a:gd name="connsiteY0" fmla="*/ 325454 h 650907"/>
                <a:gd name="connsiteX1" fmla="*/ 352733 w 675015"/>
                <a:gd name="connsiteY1" fmla="*/ 650908 h 650907"/>
                <a:gd name="connsiteX2" fmla="*/ 48849 w 675015"/>
                <a:gd name="connsiteY2" fmla="*/ 433938 h 650907"/>
                <a:gd name="connsiteX3" fmla="*/ 71689 w 675015"/>
                <a:gd name="connsiteY3" fmla="*/ 425691 h 650907"/>
                <a:gd name="connsiteX4" fmla="*/ 352733 w 675015"/>
                <a:gd name="connsiteY4" fmla="*/ 626800 h 650907"/>
                <a:gd name="connsiteX5" fmla="*/ 650907 w 675015"/>
                <a:gd name="connsiteY5" fmla="*/ 325454 h 650907"/>
                <a:gd name="connsiteX6" fmla="*/ 352733 w 675015"/>
                <a:gd name="connsiteY6" fmla="*/ 24108 h 650907"/>
                <a:gd name="connsiteX7" fmla="*/ 81839 w 675015"/>
                <a:gd name="connsiteY7" fmla="*/ 199840 h 650907"/>
                <a:gd name="connsiteX8" fmla="*/ 59635 w 675015"/>
                <a:gd name="connsiteY8" fmla="*/ 189690 h 650907"/>
                <a:gd name="connsiteX9" fmla="*/ 352733 w 675015"/>
                <a:gd name="connsiteY9" fmla="*/ 0 h 650907"/>
                <a:gd name="connsiteX10" fmla="*/ 675015 w 675015"/>
                <a:gd name="connsiteY10" fmla="*/ 325454 h 650907"/>
                <a:gd name="connsiteX11" fmla="*/ 675015 w 675015"/>
                <a:gd name="connsiteY11" fmla="*/ 325454 h 650907"/>
                <a:gd name="connsiteX12" fmla="*/ 12054 w 675015"/>
                <a:gd name="connsiteY12" fmla="*/ 373669 h 650907"/>
                <a:gd name="connsiteX13" fmla="*/ 60269 w 675015"/>
                <a:gd name="connsiteY13" fmla="*/ 373669 h 650907"/>
                <a:gd name="connsiteX14" fmla="*/ 60269 w 675015"/>
                <a:gd name="connsiteY14" fmla="*/ 349562 h 650907"/>
                <a:gd name="connsiteX15" fmla="*/ 12054 w 675015"/>
                <a:gd name="connsiteY15" fmla="*/ 349562 h 650907"/>
                <a:gd name="connsiteX16" fmla="*/ 12054 w 675015"/>
                <a:gd name="connsiteY16" fmla="*/ 373669 h 650907"/>
                <a:gd name="connsiteX17" fmla="*/ 0 w 675015"/>
                <a:gd name="connsiteY17" fmla="*/ 313400 h 650907"/>
                <a:gd name="connsiteX18" fmla="*/ 60269 w 675015"/>
                <a:gd name="connsiteY18" fmla="*/ 313400 h 650907"/>
                <a:gd name="connsiteX19" fmla="*/ 60269 w 675015"/>
                <a:gd name="connsiteY19" fmla="*/ 289292 h 650907"/>
                <a:gd name="connsiteX20" fmla="*/ 0 w 675015"/>
                <a:gd name="connsiteY20" fmla="*/ 289292 h 650907"/>
                <a:gd name="connsiteX21" fmla="*/ 0 w 675015"/>
                <a:gd name="connsiteY21" fmla="*/ 313400 h 650907"/>
                <a:gd name="connsiteX22" fmla="*/ 24108 w 675015"/>
                <a:gd name="connsiteY22" fmla="*/ 253131 h 650907"/>
                <a:gd name="connsiteX23" fmla="*/ 60269 w 675015"/>
                <a:gd name="connsiteY23" fmla="*/ 253131 h 650907"/>
                <a:gd name="connsiteX24" fmla="*/ 60269 w 675015"/>
                <a:gd name="connsiteY24" fmla="*/ 229023 h 650907"/>
                <a:gd name="connsiteX25" fmla="*/ 24108 w 675015"/>
                <a:gd name="connsiteY25" fmla="*/ 229023 h 650907"/>
                <a:gd name="connsiteX26" fmla="*/ 24108 w 675015"/>
                <a:gd name="connsiteY26" fmla="*/ 253131 h 650907"/>
                <a:gd name="connsiteX27" fmla="*/ 537347 w 675015"/>
                <a:gd name="connsiteY27" fmla="*/ 289292 h 650907"/>
                <a:gd name="connsiteX28" fmla="*/ 590638 w 675015"/>
                <a:gd name="connsiteY28" fmla="*/ 341949 h 650907"/>
                <a:gd name="connsiteX29" fmla="*/ 590638 w 675015"/>
                <a:gd name="connsiteY29" fmla="*/ 397777 h 650907"/>
                <a:gd name="connsiteX30" fmla="*/ 587466 w 675015"/>
                <a:gd name="connsiteY30" fmla="*/ 397777 h 650907"/>
                <a:gd name="connsiteX31" fmla="*/ 536713 w 675015"/>
                <a:gd name="connsiteY31" fmla="*/ 361615 h 650907"/>
                <a:gd name="connsiteX32" fmla="*/ 487229 w 675015"/>
                <a:gd name="connsiteY32" fmla="*/ 393970 h 650907"/>
                <a:gd name="connsiteX33" fmla="*/ 482788 w 675015"/>
                <a:gd name="connsiteY33" fmla="*/ 393970 h 650907"/>
                <a:gd name="connsiteX34" fmla="*/ 482788 w 675015"/>
                <a:gd name="connsiteY34" fmla="*/ 289292 h 650907"/>
                <a:gd name="connsiteX35" fmla="*/ 537347 w 675015"/>
                <a:gd name="connsiteY35" fmla="*/ 289292 h 650907"/>
                <a:gd name="connsiteX36" fmla="*/ 536713 w 675015"/>
                <a:gd name="connsiteY36" fmla="*/ 445992 h 650907"/>
                <a:gd name="connsiteX37" fmla="*/ 506262 w 675015"/>
                <a:gd name="connsiteY37" fmla="*/ 415540 h 650907"/>
                <a:gd name="connsiteX38" fmla="*/ 536713 w 675015"/>
                <a:gd name="connsiteY38" fmla="*/ 385089 h 650907"/>
                <a:gd name="connsiteX39" fmla="*/ 567165 w 675015"/>
                <a:gd name="connsiteY39" fmla="*/ 415540 h 650907"/>
                <a:gd name="connsiteX40" fmla="*/ 536713 w 675015"/>
                <a:gd name="connsiteY40" fmla="*/ 445992 h 650907"/>
                <a:gd name="connsiteX41" fmla="*/ 536713 w 675015"/>
                <a:gd name="connsiteY41" fmla="*/ 445992 h 650907"/>
                <a:gd name="connsiteX42" fmla="*/ 458046 w 675015"/>
                <a:gd name="connsiteY42" fmla="*/ 397777 h 650907"/>
                <a:gd name="connsiteX43" fmla="*/ 334335 w 675015"/>
                <a:gd name="connsiteY43" fmla="*/ 397777 h 650907"/>
                <a:gd name="connsiteX44" fmla="*/ 283582 w 675015"/>
                <a:gd name="connsiteY44" fmla="*/ 361615 h 650907"/>
                <a:gd name="connsiteX45" fmla="*/ 235367 w 675015"/>
                <a:gd name="connsiteY45" fmla="*/ 391433 h 650907"/>
                <a:gd name="connsiteX46" fmla="*/ 187152 w 675015"/>
                <a:gd name="connsiteY46" fmla="*/ 361615 h 650907"/>
                <a:gd name="connsiteX47" fmla="*/ 136399 w 675015"/>
                <a:gd name="connsiteY47" fmla="*/ 397777 h 650907"/>
                <a:gd name="connsiteX48" fmla="*/ 121173 w 675015"/>
                <a:gd name="connsiteY48" fmla="*/ 397777 h 650907"/>
                <a:gd name="connsiteX49" fmla="*/ 121173 w 675015"/>
                <a:gd name="connsiteY49" fmla="*/ 229023 h 650907"/>
                <a:gd name="connsiteX50" fmla="*/ 458681 w 675015"/>
                <a:gd name="connsiteY50" fmla="*/ 229023 h 650907"/>
                <a:gd name="connsiteX51" fmla="*/ 458681 w 675015"/>
                <a:gd name="connsiteY51" fmla="*/ 397777 h 650907"/>
                <a:gd name="connsiteX52" fmla="*/ 283582 w 675015"/>
                <a:gd name="connsiteY52" fmla="*/ 445992 h 650907"/>
                <a:gd name="connsiteX53" fmla="*/ 253131 w 675015"/>
                <a:gd name="connsiteY53" fmla="*/ 415540 h 650907"/>
                <a:gd name="connsiteX54" fmla="*/ 283582 w 675015"/>
                <a:gd name="connsiteY54" fmla="*/ 385089 h 650907"/>
                <a:gd name="connsiteX55" fmla="*/ 314034 w 675015"/>
                <a:gd name="connsiteY55" fmla="*/ 415540 h 650907"/>
                <a:gd name="connsiteX56" fmla="*/ 283582 w 675015"/>
                <a:gd name="connsiteY56" fmla="*/ 445992 h 650907"/>
                <a:gd name="connsiteX57" fmla="*/ 283582 w 675015"/>
                <a:gd name="connsiteY57" fmla="*/ 445992 h 650907"/>
                <a:gd name="connsiteX58" fmla="*/ 187152 w 675015"/>
                <a:gd name="connsiteY58" fmla="*/ 445992 h 650907"/>
                <a:gd name="connsiteX59" fmla="*/ 156700 w 675015"/>
                <a:gd name="connsiteY59" fmla="*/ 415540 h 650907"/>
                <a:gd name="connsiteX60" fmla="*/ 187152 w 675015"/>
                <a:gd name="connsiteY60" fmla="*/ 385089 h 650907"/>
                <a:gd name="connsiteX61" fmla="*/ 217604 w 675015"/>
                <a:gd name="connsiteY61" fmla="*/ 415540 h 650907"/>
                <a:gd name="connsiteX62" fmla="*/ 187152 w 675015"/>
                <a:gd name="connsiteY62" fmla="*/ 445992 h 650907"/>
                <a:gd name="connsiteX63" fmla="*/ 187152 w 675015"/>
                <a:gd name="connsiteY63" fmla="*/ 445992 h 650907"/>
                <a:gd name="connsiteX64" fmla="*/ 470100 w 675015"/>
                <a:gd name="connsiteY64" fmla="*/ 204915 h 650907"/>
                <a:gd name="connsiteX65" fmla="*/ 108484 w 675015"/>
                <a:gd name="connsiteY65" fmla="*/ 204915 h 650907"/>
                <a:gd name="connsiteX66" fmla="*/ 96430 w 675015"/>
                <a:gd name="connsiteY66" fmla="*/ 216969 h 650907"/>
                <a:gd name="connsiteX67" fmla="*/ 96430 w 675015"/>
                <a:gd name="connsiteY67" fmla="*/ 409831 h 650907"/>
                <a:gd name="connsiteX68" fmla="*/ 108484 w 675015"/>
                <a:gd name="connsiteY68" fmla="*/ 421884 h 650907"/>
                <a:gd name="connsiteX69" fmla="*/ 133227 w 675015"/>
                <a:gd name="connsiteY69" fmla="*/ 421884 h 650907"/>
                <a:gd name="connsiteX70" fmla="*/ 187152 w 675015"/>
                <a:gd name="connsiteY70" fmla="*/ 470100 h 650907"/>
                <a:gd name="connsiteX71" fmla="*/ 235367 w 675015"/>
                <a:gd name="connsiteY71" fmla="*/ 440283 h 650907"/>
                <a:gd name="connsiteX72" fmla="*/ 283582 w 675015"/>
                <a:gd name="connsiteY72" fmla="*/ 470100 h 650907"/>
                <a:gd name="connsiteX73" fmla="*/ 337507 w 675015"/>
                <a:gd name="connsiteY73" fmla="*/ 421884 h 650907"/>
                <a:gd name="connsiteX74" fmla="*/ 470734 w 675015"/>
                <a:gd name="connsiteY74" fmla="*/ 421884 h 650907"/>
                <a:gd name="connsiteX75" fmla="*/ 479616 w 675015"/>
                <a:gd name="connsiteY75" fmla="*/ 418078 h 650907"/>
                <a:gd name="connsiteX76" fmla="*/ 483422 w 675015"/>
                <a:gd name="connsiteY76" fmla="*/ 418078 h 650907"/>
                <a:gd name="connsiteX77" fmla="*/ 537347 w 675015"/>
                <a:gd name="connsiteY77" fmla="*/ 470100 h 650907"/>
                <a:gd name="connsiteX78" fmla="*/ 591272 w 675015"/>
                <a:gd name="connsiteY78" fmla="*/ 421884 h 650907"/>
                <a:gd name="connsiteX79" fmla="*/ 603961 w 675015"/>
                <a:gd name="connsiteY79" fmla="*/ 421884 h 650907"/>
                <a:gd name="connsiteX80" fmla="*/ 616015 w 675015"/>
                <a:gd name="connsiteY80" fmla="*/ 409831 h 650907"/>
                <a:gd name="connsiteX81" fmla="*/ 616015 w 675015"/>
                <a:gd name="connsiteY81" fmla="*/ 341949 h 650907"/>
                <a:gd name="connsiteX82" fmla="*/ 538616 w 675015"/>
                <a:gd name="connsiteY82" fmla="*/ 265184 h 650907"/>
                <a:gd name="connsiteX83" fmla="*/ 483422 w 675015"/>
                <a:gd name="connsiteY83" fmla="*/ 265184 h 650907"/>
                <a:gd name="connsiteX84" fmla="*/ 483422 w 675015"/>
                <a:gd name="connsiteY84" fmla="*/ 216969 h 650907"/>
                <a:gd name="connsiteX85" fmla="*/ 470100 w 675015"/>
                <a:gd name="connsiteY85" fmla="*/ 204915 h 650907"/>
                <a:gd name="connsiteX86" fmla="*/ 470100 w 675015"/>
                <a:gd name="connsiteY86" fmla="*/ 204915 h 65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75015" h="650907">
                  <a:moveTo>
                    <a:pt x="675015" y="325454"/>
                  </a:moveTo>
                  <a:cubicBezTo>
                    <a:pt x="675015" y="504993"/>
                    <a:pt x="530369" y="650908"/>
                    <a:pt x="352733" y="650908"/>
                  </a:cubicBezTo>
                  <a:cubicBezTo>
                    <a:pt x="216335" y="650908"/>
                    <a:pt x="94528" y="563993"/>
                    <a:pt x="48849" y="433938"/>
                  </a:cubicBezTo>
                  <a:lnTo>
                    <a:pt x="71689" y="425691"/>
                  </a:lnTo>
                  <a:cubicBezTo>
                    <a:pt x="113560" y="545595"/>
                    <a:pt x="226485" y="626800"/>
                    <a:pt x="352733" y="626800"/>
                  </a:cubicBezTo>
                  <a:cubicBezTo>
                    <a:pt x="517046" y="626800"/>
                    <a:pt x="650907" y="491670"/>
                    <a:pt x="650907" y="325454"/>
                  </a:cubicBezTo>
                  <a:cubicBezTo>
                    <a:pt x="650907" y="159238"/>
                    <a:pt x="517046" y="24108"/>
                    <a:pt x="352733" y="24108"/>
                  </a:cubicBezTo>
                  <a:cubicBezTo>
                    <a:pt x="236636" y="24108"/>
                    <a:pt x="130055" y="93259"/>
                    <a:pt x="81839" y="199840"/>
                  </a:cubicBezTo>
                  <a:lnTo>
                    <a:pt x="59635" y="189690"/>
                  </a:lnTo>
                  <a:cubicBezTo>
                    <a:pt x="111656" y="74226"/>
                    <a:pt x="227120" y="0"/>
                    <a:pt x="352733" y="0"/>
                  </a:cubicBezTo>
                  <a:cubicBezTo>
                    <a:pt x="530369" y="0"/>
                    <a:pt x="675015" y="146550"/>
                    <a:pt x="675015" y="325454"/>
                  </a:cubicBezTo>
                  <a:lnTo>
                    <a:pt x="675015" y="325454"/>
                  </a:lnTo>
                  <a:close/>
                  <a:moveTo>
                    <a:pt x="12054" y="373669"/>
                  </a:moveTo>
                  <a:lnTo>
                    <a:pt x="60269" y="373669"/>
                  </a:lnTo>
                  <a:lnTo>
                    <a:pt x="60269" y="349562"/>
                  </a:lnTo>
                  <a:lnTo>
                    <a:pt x="12054" y="349562"/>
                  </a:lnTo>
                  <a:lnTo>
                    <a:pt x="12054" y="373669"/>
                  </a:lnTo>
                  <a:close/>
                  <a:moveTo>
                    <a:pt x="0" y="313400"/>
                  </a:moveTo>
                  <a:lnTo>
                    <a:pt x="60269" y="313400"/>
                  </a:lnTo>
                  <a:lnTo>
                    <a:pt x="60269" y="289292"/>
                  </a:lnTo>
                  <a:lnTo>
                    <a:pt x="0" y="289292"/>
                  </a:lnTo>
                  <a:lnTo>
                    <a:pt x="0" y="313400"/>
                  </a:lnTo>
                  <a:close/>
                  <a:moveTo>
                    <a:pt x="24108" y="253131"/>
                  </a:moveTo>
                  <a:lnTo>
                    <a:pt x="60269" y="253131"/>
                  </a:lnTo>
                  <a:lnTo>
                    <a:pt x="60269" y="229023"/>
                  </a:lnTo>
                  <a:lnTo>
                    <a:pt x="24108" y="229023"/>
                  </a:lnTo>
                  <a:lnTo>
                    <a:pt x="24108" y="253131"/>
                  </a:lnTo>
                  <a:close/>
                  <a:moveTo>
                    <a:pt x="537347" y="289292"/>
                  </a:moveTo>
                  <a:cubicBezTo>
                    <a:pt x="566531" y="289292"/>
                    <a:pt x="590638" y="312765"/>
                    <a:pt x="590638" y="341949"/>
                  </a:cubicBezTo>
                  <a:lnTo>
                    <a:pt x="590638" y="397777"/>
                  </a:lnTo>
                  <a:lnTo>
                    <a:pt x="587466" y="397777"/>
                  </a:lnTo>
                  <a:cubicBezTo>
                    <a:pt x="579853" y="376841"/>
                    <a:pt x="560187" y="361615"/>
                    <a:pt x="536713" y="361615"/>
                  </a:cubicBezTo>
                  <a:cubicBezTo>
                    <a:pt x="514508" y="361615"/>
                    <a:pt x="495476" y="374938"/>
                    <a:pt x="487229" y="393970"/>
                  </a:cubicBezTo>
                  <a:lnTo>
                    <a:pt x="482788" y="393970"/>
                  </a:lnTo>
                  <a:lnTo>
                    <a:pt x="482788" y="289292"/>
                  </a:lnTo>
                  <a:lnTo>
                    <a:pt x="537347" y="289292"/>
                  </a:lnTo>
                  <a:close/>
                  <a:moveTo>
                    <a:pt x="536713" y="445992"/>
                  </a:moveTo>
                  <a:cubicBezTo>
                    <a:pt x="520218" y="445992"/>
                    <a:pt x="506262" y="432669"/>
                    <a:pt x="506262" y="415540"/>
                  </a:cubicBezTo>
                  <a:cubicBezTo>
                    <a:pt x="506262" y="399046"/>
                    <a:pt x="519584" y="385089"/>
                    <a:pt x="536713" y="385089"/>
                  </a:cubicBezTo>
                  <a:cubicBezTo>
                    <a:pt x="553843" y="385089"/>
                    <a:pt x="567165" y="398411"/>
                    <a:pt x="567165" y="415540"/>
                  </a:cubicBezTo>
                  <a:cubicBezTo>
                    <a:pt x="566531" y="432669"/>
                    <a:pt x="553208" y="445992"/>
                    <a:pt x="536713" y="445992"/>
                  </a:cubicBezTo>
                  <a:lnTo>
                    <a:pt x="536713" y="445992"/>
                  </a:lnTo>
                  <a:close/>
                  <a:moveTo>
                    <a:pt x="458046" y="397777"/>
                  </a:moveTo>
                  <a:lnTo>
                    <a:pt x="334335" y="397777"/>
                  </a:lnTo>
                  <a:cubicBezTo>
                    <a:pt x="326723" y="376841"/>
                    <a:pt x="307056" y="361615"/>
                    <a:pt x="283582" y="361615"/>
                  </a:cubicBezTo>
                  <a:cubicBezTo>
                    <a:pt x="262647" y="361615"/>
                    <a:pt x="244249" y="373669"/>
                    <a:pt x="235367" y="391433"/>
                  </a:cubicBezTo>
                  <a:cubicBezTo>
                    <a:pt x="226485" y="373669"/>
                    <a:pt x="208088" y="361615"/>
                    <a:pt x="187152" y="361615"/>
                  </a:cubicBezTo>
                  <a:cubicBezTo>
                    <a:pt x="163679" y="361615"/>
                    <a:pt x="144011" y="376841"/>
                    <a:pt x="136399" y="397777"/>
                  </a:cubicBezTo>
                  <a:lnTo>
                    <a:pt x="121173" y="397777"/>
                  </a:lnTo>
                  <a:lnTo>
                    <a:pt x="121173" y="229023"/>
                  </a:lnTo>
                  <a:lnTo>
                    <a:pt x="458681" y="229023"/>
                  </a:lnTo>
                  <a:lnTo>
                    <a:pt x="458681" y="397777"/>
                  </a:lnTo>
                  <a:close/>
                  <a:moveTo>
                    <a:pt x="283582" y="445992"/>
                  </a:moveTo>
                  <a:cubicBezTo>
                    <a:pt x="267088" y="445992"/>
                    <a:pt x="253131" y="432669"/>
                    <a:pt x="253131" y="415540"/>
                  </a:cubicBezTo>
                  <a:cubicBezTo>
                    <a:pt x="253131" y="399046"/>
                    <a:pt x="266453" y="385089"/>
                    <a:pt x="283582" y="385089"/>
                  </a:cubicBezTo>
                  <a:cubicBezTo>
                    <a:pt x="300077" y="385089"/>
                    <a:pt x="314034" y="398411"/>
                    <a:pt x="314034" y="415540"/>
                  </a:cubicBezTo>
                  <a:cubicBezTo>
                    <a:pt x="313400" y="432669"/>
                    <a:pt x="300077" y="445992"/>
                    <a:pt x="283582" y="445992"/>
                  </a:cubicBezTo>
                  <a:lnTo>
                    <a:pt x="283582" y="445992"/>
                  </a:lnTo>
                  <a:close/>
                  <a:moveTo>
                    <a:pt x="187152" y="445992"/>
                  </a:moveTo>
                  <a:cubicBezTo>
                    <a:pt x="170657" y="445992"/>
                    <a:pt x="156700" y="432669"/>
                    <a:pt x="156700" y="415540"/>
                  </a:cubicBezTo>
                  <a:cubicBezTo>
                    <a:pt x="156700" y="399046"/>
                    <a:pt x="170023" y="385089"/>
                    <a:pt x="187152" y="385089"/>
                  </a:cubicBezTo>
                  <a:cubicBezTo>
                    <a:pt x="204281" y="385089"/>
                    <a:pt x="217604" y="398411"/>
                    <a:pt x="217604" y="415540"/>
                  </a:cubicBezTo>
                  <a:cubicBezTo>
                    <a:pt x="216969" y="432669"/>
                    <a:pt x="203646" y="445992"/>
                    <a:pt x="187152" y="445992"/>
                  </a:cubicBezTo>
                  <a:lnTo>
                    <a:pt x="187152" y="445992"/>
                  </a:lnTo>
                  <a:close/>
                  <a:moveTo>
                    <a:pt x="470100" y="204915"/>
                  </a:moveTo>
                  <a:lnTo>
                    <a:pt x="108484" y="204915"/>
                  </a:lnTo>
                  <a:cubicBezTo>
                    <a:pt x="101506" y="204915"/>
                    <a:pt x="96430" y="210625"/>
                    <a:pt x="96430" y="216969"/>
                  </a:cubicBezTo>
                  <a:lnTo>
                    <a:pt x="96430" y="409831"/>
                  </a:lnTo>
                  <a:cubicBezTo>
                    <a:pt x="96430" y="416175"/>
                    <a:pt x="101506" y="421884"/>
                    <a:pt x="108484" y="421884"/>
                  </a:cubicBezTo>
                  <a:lnTo>
                    <a:pt x="133227" y="421884"/>
                  </a:lnTo>
                  <a:cubicBezTo>
                    <a:pt x="136399" y="449164"/>
                    <a:pt x="159237" y="470100"/>
                    <a:pt x="187152" y="470100"/>
                  </a:cubicBezTo>
                  <a:cubicBezTo>
                    <a:pt x="208088" y="470100"/>
                    <a:pt x="226485" y="458046"/>
                    <a:pt x="235367" y="440283"/>
                  </a:cubicBezTo>
                  <a:cubicBezTo>
                    <a:pt x="244249" y="458046"/>
                    <a:pt x="262647" y="470100"/>
                    <a:pt x="283582" y="470100"/>
                  </a:cubicBezTo>
                  <a:cubicBezTo>
                    <a:pt x="311496" y="470100"/>
                    <a:pt x="334335" y="449164"/>
                    <a:pt x="337507" y="421884"/>
                  </a:cubicBezTo>
                  <a:lnTo>
                    <a:pt x="470734" y="421884"/>
                  </a:lnTo>
                  <a:cubicBezTo>
                    <a:pt x="473906" y="421884"/>
                    <a:pt x="477078" y="420615"/>
                    <a:pt x="479616" y="418078"/>
                  </a:cubicBezTo>
                  <a:lnTo>
                    <a:pt x="483422" y="418078"/>
                  </a:lnTo>
                  <a:cubicBezTo>
                    <a:pt x="484691" y="446627"/>
                    <a:pt x="508164" y="470100"/>
                    <a:pt x="537347" y="470100"/>
                  </a:cubicBezTo>
                  <a:cubicBezTo>
                    <a:pt x="565262" y="470100"/>
                    <a:pt x="588100" y="449164"/>
                    <a:pt x="591272" y="421884"/>
                  </a:cubicBezTo>
                  <a:lnTo>
                    <a:pt x="603961" y="421884"/>
                  </a:lnTo>
                  <a:cubicBezTo>
                    <a:pt x="610940" y="421884"/>
                    <a:pt x="616015" y="416175"/>
                    <a:pt x="616015" y="409831"/>
                  </a:cubicBezTo>
                  <a:lnTo>
                    <a:pt x="616015" y="341949"/>
                  </a:lnTo>
                  <a:cubicBezTo>
                    <a:pt x="616015" y="299443"/>
                    <a:pt x="581122" y="265184"/>
                    <a:pt x="538616" y="265184"/>
                  </a:cubicBezTo>
                  <a:lnTo>
                    <a:pt x="483422" y="265184"/>
                  </a:lnTo>
                  <a:lnTo>
                    <a:pt x="483422" y="216969"/>
                  </a:lnTo>
                  <a:cubicBezTo>
                    <a:pt x="482154" y="210625"/>
                    <a:pt x="477078" y="204915"/>
                    <a:pt x="470100" y="204915"/>
                  </a:cubicBezTo>
                  <a:lnTo>
                    <a:pt x="470100" y="204915"/>
                  </a:lnTo>
                  <a:close/>
                </a:path>
              </a:pathLst>
            </a:custGeom>
            <a:gradFill>
              <a:gsLst>
                <a:gs pos="3000">
                  <a:schemeClr val="accent3">
                    <a:lumMod val="75000"/>
                  </a:schemeClr>
                </a:gs>
                <a:gs pos="93000">
                  <a:schemeClr val="accent3">
                    <a:lumMod val="20000"/>
                    <a:lumOff val="80000"/>
                  </a:schemeClr>
                </a:gs>
              </a:gsLst>
              <a:lin ang="16200000" scaled="1"/>
            </a:gradFill>
            <a:ln w="6342"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sp>
        <p:nvSpPr>
          <p:cNvPr id="750" name="Rectangle 749">
            <a:extLst>
              <a:ext uri="{FF2B5EF4-FFF2-40B4-BE49-F238E27FC236}">
                <a16:creationId xmlns:a16="http://schemas.microsoft.com/office/drawing/2014/main" id="{47D137FC-5E91-154A-90A6-467727220E92}"/>
              </a:ext>
            </a:extLst>
          </p:cNvPr>
          <p:cNvSpPr/>
          <p:nvPr/>
        </p:nvSpPr>
        <p:spPr>
          <a:xfrm>
            <a:off x="3899782" y="2070003"/>
            <a:ext cx="3342563" cy="5502502"/>
          </a:xfrm>
          <a:prstGeom prst="rect">
            <a:avLst/>
          </a:prstGeom>
          <a:solidFill>
            <a:srgbClr val="FAFAFA">
              <a:alpha val="7752"/>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tIns="87782" rtlCol="0" anchor="t"/>
          <a:lstStyle/>
          <a:p>
            <a:pPr algn="ctr" defTabSz="1097280" eaLnBrk="1" fontAlgn="auto" hangingPunct="1">
              <a:spcBef>
                <a:spcPts val="0"/>
              </a:spcBef>
              <a:spcAft>
                <a:spcPts val="0"/>
              </a:spcAft>
              <a:defRPr/>
            </a:pPr>
            <a:endParaRPr lang="en-US" sz="1080" dirty="0">
              <a:solidFill>
                <a:prstClr val="white"/>
              </a:solidFill>
              <a:latin typeface="Amazon Ember"/>
            </a:endParaRPr>
          </a:p>
        </p:txBody>
      </p:sp>
      <p:sp>
        <p:nvSpPr>
          <p:cNvPr id="751" name="Rectangle">
            <a:extLst>
              <a:ext uri="{FF2B5EF4-FFF2-40B4-BE49-F238E27FC236}">
                <a16:creationId xmlns:a16="http://schemas.microsoft.com/office/drawing/2014/main" id="{47D80BBE-7A69-B54A-BCBE-6432E2F45FF3}"/>
              </a:ext>
            </a:extLst>
          </p:cNvPr>
          <p:cNvSpPr/>
          <p:nvPr/>
        </p:nvSpPr>
        <p:spPr>
          <a:xfrm>
            <a:off x="3912661" y="1987197"/>
            <a:ext cx="3342563" cy="107929"/>
          </a:xfrm>
          <a:prstGeom prst="rect">
            <a:avLst/>
          </a:prstGeom>
          <a:gradFill>
            <a:gsLst>
              <a:gs pos="3000">
                <a:schemeClr val="accent2"/>
              </a:gs>
              <a:gs pos="95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793" eaLnBrk="1" fontAlgn="auto" hangingPunct="1">
              <a:spcBef>
                <a:spcPts val="0"/>
              </a:spcBef>
              <a:spcAft>
                <a:spcPts val="0"/>
              </a:spcAft>
              <a:defRPr/>
            </a:pPr>
            <a:endParaRPr sz="6750">
              <a:solidFill>
                <a:prstClr val="white"/>
              </a:solidFill>
              <a:latin typeface="Amazon Ember Light"/>
            </a:endParaRPr>
          </a:p>
        </p:txBody>
      </p:sp>
      <p:sp>
        <p:nvSpPr>
          <p:cNvPr id="752" name="TextBox 751">
            <a:extLst>
              <a:ext uri="{FF2B5EF4-FFF2-40B4-BE49-F238E27FC236}">
                <a16:creationId xmlns:a16="http://schemas.microsoft.com/office/drawing/2014/main" id="{48C0E9B0-906E-1843-9EA5-7BE781A6B442}"/>
              </a:ext>
            </a:extLst>
          </p:cNvPr>
          <p:cNvSpPr txBox="1"/>
          <p:nvPr/>
        </p:nvSpPr>
        <p:spPr>
          <a:xfrm>
            <a:off x="3920336" y="2195924"/>
            <a:ext cx="3335502" cy="511934"/>
          </a:xfrm>
          <a:prstGeom prst="rect">
            <a:avLst/>
          </a:prstGeom>
          <a:noFill/>
          <a:ln>
            <a:noFill/>
          </a:ln>
        </p:spPr>
        <p:txBody>
          <a:bodyPr wrap="square" lIns="0" tIns="0" rIns="0" bIns="0" rtlCol="0" anchor="t" anchorCtr="0">
            <a:spAutoFit/>
          </a:bodyPr>
          <a:lstStyle/>
          <a:p>
            <a:pPr algn="ctr" defTabSz="731368">
              <a:lnSpc>
                <a:spcPct val="99000"/>
              </a:lnSpc>
              <a:spcAft>
                <a:spcPts val="600"/>
              </a:spcAft>
              <a:tabLst>
                <a:tab pos="806302" algn="l"/>
              </a:tabLst>
              <a:defRPr/>
            </a:pPr>
            <a:r>
              <a:rPr lang="en-US" sz="1680" dirty="0">
                <a:solidFill>
                  <a:srgbClr val="FFFFFF"/>
                </a:solidFill>
                <a:latin typeface="Amazon Ember"/>
                <a:ea typeface="Amazon Ember" panose="02000000000000000000" pitchFamily="2" charset="0"/>
              </a:rPr>
              <a:t>Centralized and Unified</a:t>
            </a:r>
            <a:br>
              <a:rPr lang="en-US" sz="1680" dirty="0">
                <a:solidFill>
                  <a:srgbClr val="FFFFFF"/>
                </a:solidFill>
                <a:latin typeface="Amazon Ember"/>
                <a:ea typeface="Amazon Ember" panose="02000000000000000000" pitchFamily="2" charset="0"/>
              </a:rPr>
            </a:br>
            <a:r>
              <a:rPr lang="en-US" sz="1680" dirty="0">
                <a:solidFill>
                  <a:srgbClr val="FFFFFF"/>
                </a:solidFill>
                <a:latin typeface="Amazon Ember"/>
                <a:ea typeface="Amazon Ember" panose="02000000000000000000" pitchFamily="2" charset="0"/>
              </a:rPr>
              <a:t>Data Governance</a:t>
            </a:r>
          </a:p>
        </p:txBody>
      </p:sp>
      <p:sp>
        <p:nvSpPr>
          <p:cNvPr id="753" name="TextBox 752">
            <a:extLst>
              <a:ext uri="{FF2B5EF4-FFF2-40B4-BE49-F238E27FC236}">
                <a16:creationId xmlns:a16="http://schemas.microsoft.com/office/drawing/2014/main" id="{761A88AC-6F30-DC48-9663-D033A9467490}"/>
              </a:ext>
            </a:extLst>
          </p:cNvPr>
          <p:cNvSpPr txBox="1"/>
          <p:nvPr/>
        </p:nvSpPr>
        <p:spPr>
          <a:xfrm>
            <a:off x="3920336" y="3782820"/>
            <a:ext cx="3335502" cy="313932"/>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Glue Data Catalog</a:t>
            </a:r>
          </a:p>
        </p:txBody>
      </p:sp>
      <p:sp>
        <p:nvSpPr>
          <p:cNvPr id="754" name="TextBox 753">
            <a:extLst>
              <a:ext uri="{FF2B5EF4-FFF2-40B4-BE49-F238E27FC236}">
                <a16:creationId xmlns:a16="http://schemas.microsoft.com/office/drawing/2014/main" id="{12A5AF37-F356-F242-A3B4-7BA4E0289BF7}"/>
              </a:ext>
            </a:extLst>
          </p:cNvPr>
          <p:cNvSpPr txBox="1"/>
          <p:nvPr/>
        </p:nvSpPr>
        <p:spPr>
          <a:xfrm>
            <a:off x="3035850" y="6897047"/>
            <a:ext cx="3335502" cy="313932"/>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Glue crawlers</a:t>
            </a:r>
          </a:p>
        </p:txBody>
      </p:sp>
      <p:sp>
        <p:nvSpPr>
          <p:cNvPr id="755" name="TextBox 754">
            <a:extLst>
              <a:ext uri="{FF2B5EF4-FFF2-40B4-BE49-F238E27FC236}">
                <a16:creationId xmlns:a16="http://schemas.microsoft.com/office/drawing/2014/main" id="{62117DB0-CE2A-7E4B-9D45-E1DED8FD624E}"/>
              </a:ext>
            </a:extLst>
          </p:cNvPr>
          <p:cNvSpPr txBox="1"/>
          <p:nvPr/>
        </p:nvSpPr>
        <p:spPr>
          <a:xfrm>
            <a:off x="4767926" y="6947865"/>
            <a:ext cx="3343792" cy="313932"/>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Lake Formation</a:t>
            </a:r>
          </a:p>
        </p:txBody>
      </p:sp>
      <p:sp>
        <p:nvSpPr>
          <p:cNvPr id="756" name="Freeform: Shape 1043">
            <a:extLst>
              <a:ext uri="{FF2B5EF4-FFF2-40B4-BE49-F238E27FC236}">
                <a16:creationId xmlns:a16="http://schemas.microsoft.com/office/drawing/2014/main" id="{CBF48A2B-4AB7-A446-AEA9-B225FED8EC90}"/>
              </a:ext>
            </a:extLst>
          </p:cNvPr>
          <p:cNvSpPr/>
          <p:nvPr/>
        </p:nvSpPr>
        <p:spPr>
          <a:xfrm>
            <a:off x="5356591" y="2975299"/>
            <a:ext cx="462991" cy="782575"/>
          </a:xfrm>
          <a:custGeom>
            <a:avLst/>
            <a:gdLst>
              <a:gd name="connsiteX0" fmla="*/ 112857 w 385826"/>
              <a:gd name="connsiteY0" fmla="*/ 134371 h 652146"/>
              <a:gd name="connsiteX1" fmla="*/ 136985 w 385826"/>
              <a:gd name="connsiteY1" fmla="*/ 134371 h 652146"/>
              <a:gd name="connsiteX2" fmla="*/ 136985 w 385826"/>
              <a:gd name="connsiteY2" fmla="*/ 110242 h 652146"/>
              <a:gd name="connsiteX3" fmla="*/ 112857 w 385826"/>
              <a:gd name="connsiteY3" fmla="*/ 110242 h 652146"/>
              <a:gd name="connsiteX4" fmla="*/ 88728 w 385826"/>
              <a:gd name="connsiteY4" fmla="*/ 146432 h 652146"/>
              <a:gd name="connsiteX5" fmla="*/ 88728 w 385826"/>
              <a:gd name="connsiteY5" fmla="*/ 98175 h 652146"/>
              <a:gd name="connsiteX6" fmla="*/ 100792 w 385826"/>
              <a:gd name="connsiteY6" fmla="*/ 86107 h 652146"/>
              <a:gd name="connsiteX7" fmla="*/ 149053 w 385826"/>
              <a:gd name="connsiteY7" fmla="*/ 86107 h 652146"/>
              <a:gd name="connsiteX8" fmla="*/ 161117 w 385826"/>
              <a:gd name="connsiteY8" fmla="*/ 98175 h 652146"/>
              <a:gd name="connsiteX9" fmla="*/ 161117 w 385826"/>
              <a:gd name="connsiteY9" fmla="*/ 146432 h 652146"/>
              <a:gd name="connsiteX10" fmla="*/ 149053 w 385826"/>
              <a:gd name="connsiteY10" fmla="*/ 158500 h 652146"/>
              <a:gd name="connsiteX11" fmla="*/ 100792 w 385826"/>
              <a:gd name="connsiteY11" fmla="*/ 158500 h 652146"/>
              <a:gd name="connsiteX12" fmla="*/ 88728 w 385826"/>
              <a:gd name="connsiteY12" fmla="*/ 146432 h 652146"/>
              <a:gd name="connsiteX13" fmla="*/ 209378 w 385826"/>
              <a:gd name="connsiteY13" fmla="*/ 61979 h 652146"/>
              <a:gd name="connsiteX14" fmla="*/ 233507 w 385826"/>
              <a:gd name="connsiteY14" fmla="*/ 61979 h 652146"/>
              <a:gd name="connsiteX15" fmla="*/ 233507 w 385826"/>
              <a:gd name="connsiteY15" fmla="*/ 37850 h 652146"/>
              <a:gd name="connsiteX16" fmla="*/ 209378 w 385826"/>
              <a:gd name="connsiteY16" fmla="*/ 37850 h 652146"/>
              <a:gd name="connsiteX17" fmla="*/ 185246 w 385826"/>
              <a:gd name="connsiteY17" fmla="*/ 74046 h 652146"/>
              <a:gd name="connsiteX18" fmla="*/ 185246 w 385826"/>
              <a:gd name="connsiteY18" fmla="*/ 25782 h 652146"/>
              <a:gd name="connsiteX19" fmla="*/ 197310 w 385826"/>
              <a:gd name="connsiteY19" fmla="*/ 13721 h 652146"/>
              <a:gd name="connsiteX20" fmla="*/ 245571 w 385826"/>
              <a:gd name="connsiteY20" fmla="*/ 13721 h 652146"/>
              <a:gd name="connsiteX21" fmla="*/ 257637 w 385826"/>
              <a:gd name="connsiteY21" fmla="*/ 25782 h 652146"/>
              <a:gd name="connsiteX22" fmla="*/ 257637 w 385826"/>
              <a:gd name="connsiteY22" fmla="*/ 74046 h 652146"/>
              <a:gd name="connsiteX23" fmla="*/ 245571 w 385826"/>
              <a:gd name="connsiteY23" fmla="*/ 86107 h 652146"/>
              <a:gd name="connsiteX24" fmla="*/ 197310 w 385826"/>
              <a:gd name="connsiteY24" fmla="*/ 86107 h 652146"/>
              <a:gd name="connsiteX25" fmla="*/ 185246 w 385826"/>
              <a:gd name="connsiteY25" fmla="*/ 74046 h 652146"/>
              <a:gd name="connsiteX26" fmla="*/ 233507 w 385826"/>
              <a:gd name="connsiteY26" fmla="*/ 182629 h 652146"/>
              <a:gd name="connsiteX27" fmla="*/ 257637 w 385826"/>
              <a:gd name="connsiteY27" fmla="*/ 182629 h 652146"/>
              <a:gd name="connsiteX28" fmla="*/ 257637 w 385826"/>
              <a:gd name="connsiteY28" fmla="*/ 158500 h 652146"/>
              <a:gd name="connsiteX29" fmla="*/ 233507 w 385826"/>
              <a:gd name="connsiteY29" fmla="*/ 158500 h 652146"/>
              <a:gd name="connsiteX30" fmla="*/ 221442 w 385826"/>
              <a:gd name="connsiteY30" fmla="*/ 134371 h 652146"/>
              <a:gd name="connsiteX31" fmla="*/ 269701 w 385826"/>
              <a:gd name="connsiteY31" fmla="*/ 134371 h 652146"/>
              <a:gd name="connsiteX32" fmla="*/ 281766 w 385826"/>
              <a:gd name="connsiteY32" fmla="*/ 146432 h 652146"/>
              <a:gd name="connsiteX33" fmla="*/ 281766 w 385826"/>
              <a:gd name="connsiteY33" fmla="*/ 194696 h 652146"/>
              <a:gd name="connsiteX34" fmla="*/ 269701 w 385826"/>
              <a:gd name="connsiteY34" fmla="*/ 206757 h 652146"/>
              <a:gd name="connsiteX35" fmla="*/ 221442 w 385826"/>
              <a:gd name="connsiteY35" fmla="*/ 206757 h 652146"/>
              <a:gd name="connsiteX36" fmla="*/ 209378 w 385826"/>
              <a:gd name="connsiteY36" fmla="*/ 194696 h 652146"/>
              <a:gd name="connsiteX37" fmla="*/ 209378 w 385826"/>
              <a:gd name="connsiteY37" fmla="*/ 146432 h 652146"/>
              <a:gd name="connsiteX38" fmla="*/ 221442 w 385826"/>
              <a:gd name="connsiteY38" fmla="*/ 134371 h 652146"/>
              <a:gd name="connsiteX39" fmla="*/ 197310 w 385826"/>
              <a:gd name="connsiteY39" fmla="*/ 261371 h 652146"/>
              <a:gd name="connsiteX40" fmla="*/ 48913 w 385826"/>
              <a:gd name="connsiteY40" fmla="*/ 248032 h 652146"/>
              <a:gd name="connsiteX41" fmla="*/ 171340 w 385826"/>
              <a:gd name="connsiteY41" fmla="*/ 441707 h 652146"/>
              <a:gd name="connsiteX42" fmla="*/ 173182 w 385826"/>
              <a:gd name="connsiteY42" fmla="*/ 448057 h 652146"/>
              <a:gd name="connsiteX43" fmla="*/ 173182 w 385826"/>
              <a:gd name="connsiteY43" fmla="*/ 475367 h 652146"/>
              <a:gd name="connsiteX44" fmla="*/ 221442 w 385826"/>
              <a:gd name="connsiteY44" fmla="*/ 475367 h 652146"/>
              <a:gd name="connsiteX45" fmla="*/ 221442 w 385826"/>
              <a:gd name="connsiteY45" fmla="*/ 448057 h 652146"/>
              <a:gd name="connsiteX46" fmla="*/ 223284 w 385826"/>
              <a:gd name="connsiteY46" fmla="*/ 441707 h 652146"/>
              <a:gd name="connsiteX47" fmla="*/ 345711 w 385826"/>
              <a:gd name="connsiteY47" fmla="*/ 247400 h 652146"/>
              <a:gd name="connsiteX48" fmla="*/ 197310 w 385826"/>
              <a:gd name="connsiteY48" fmla="*/ 260732 h 652146"/>
              <a:gd name="connsiteX49" fmla="*/ 7319 w 385826"/>
              <a:gd name="connsiteY49" fmla="*/ 227079 h 652146"/>
              <a:gd name="connsiteX50" fmla="*/ 4271 w 385826"/>
              <a:gd name="connsiteY50" fmla="*/ 218192 h 652146"/>
              <a:gd name="connsiteX51" fmla="*/ 184992 w 385826"/>
              <a:gd name="connsiteY51" fmla="*/ 176917 h 652146"/>
              <a:gd name="connsiteX52" fmla="*/ 184992 w 385826"/>
              <a:gd name="connsiteY52" fmla="*/ 201046 h 652146"/>
              <a:gd name="connsiteX53" fmla="*/ 33544 w 385826"/>
              <a:gd name="connsiteY53" fmla="*/ 218192 h 652146"/>
              <a:gd name="connsiteX54" fmla="*/ 197056 w 385826"/>
              <a:gd name="connsiteY54" fmla="*/ 237242 h 652146"/>
              <a:gd name="connsiteX55" fmla="*/ 360443 w 385826"/>
              <a:gd name="connsiteY55" fmla="*/ 218192 h 652146"/>
              <a:gd name="connsiteX56" fmla="*/ 304181 w 385826"/>
              <a:gd name="connsiteY56" fmla="*/ 206757 h 652146"/>
              <a:gd name="connsiteX57" fmla="*/ 307102 w 385826"/>
              <a:gd name="connsiteY57" fmla="*/ 182629 h 652146"/>
              <a:gd name="connsiteX58" fmla="*/ 390097 w 385826"/>
              <a:gd name="connsiteY58" fmla="*/ 218192 h 652146"/>
              <a:gd name="connsiteX59" fmla="*/ 387049 w 385826"/>
              <a:gd name="connsiteY59" fmla="*/ 227079 h 652146"/>
              <a:gd name="connsiteX60" fmla="*/ 245317 w 385826"/>
              <a:gd name="connsiteY60" fmla="*/ 451871 h 652146"/>
              <a:gd name="connsiteX61" fmla="*/ 245317 w 385826"/>
              <a:gd name="connsiteY61" fmla="*/ 484254 h 652146"/>
              <a:gd name="connsiteX62" fmla="*/ 237761 w 385826"/>
              <a:gd name="connsiteY62" fmla="*/ 495682 h 652146"/>
              <a:gd name="connsiteX63" fmla="*/ 197884 w 385826"/>
              <a:gd name="connsiteY63" fmla="*/ 503304 h 652146"/>
              <a:gd name="connsiteX64" fmla="*/ 156671 w 385826"/>
              <a:gd name="connsiteY64" fmla="*/ 495682 h 652146"/>
              <a:gd name="connsiteX65" fmla="*/ 148799 w 385826"/>
              <a:gd name="connsiteY65" fmla="*/ 484254 h 652146"/>
              <a:gd name="connsiteX66" fmla="*/ 148799 w 385826"/>
              <a:gd name="connsiteY66" fmla="*/ 451871 h 652146"/>
              <a:gd name="connsiteX67" fmla="*/ 280877 w 385826"/>
              <a:gd name="connsiteY67" fmla="*/ 576329 h 652146"/>
              <a:gd name="connsiteX68" fmla="*/ 278274 w 385826"/>
              <a:gd name="connsiteY68" fmla="*/ 589667 h 652146"/>
              <a:gd name="connsiteX69" fmla="*/ 205884 w 385826"/>
              <a:gd name="connsiteY69" fmla="*/ 662054 h 652146"/>
              <a:gd name="connsiteX70" fmla="*/ 197310 w 385826"/>
              <a:gd name="connsiteY70" fmla="*/ 665867 h 652146"/>
              <a:gd name="connsiteX71" fmla="*/ 188802 w 385826"/>
              <a:gd name="connsiteY71" fmla="*/ 662054 h 652146"/>
              <a:gd name="connsiteX72" fmla="*/ 116413 w 385826"/>
              <a:gd name="connsiteY72" fmla="*/ 589667 h 652146"/>
              <a:gd name="connsiteX73" fmla="*/ 113809 w 385826"/>
              <a:gd name="connsiteY73" fmla="*/ 576329 h 652146"/>
              <a:gd name="connsiteX74" fmla="*/ 124921 w 385826"/>
              <a:gd name="connsiteY74" fmla="*/ 569346 h 652146"/>
              <a:gd name="connsiteX75" fmla="*/ 161117 w 385826"/>
              <a:gd name="connsiteY75" fmla="*/ 569346 h 652146"/>
              <a:gd name="connsiteX76" fmla="*/ 161117 w 385826"/>
              <a:gd name="connsiteY76" fmla="*/ 533150 h 652146"/>
              <a:gd name="connsiteX77" fmla="*/ 185246 w 385826"/>
              <a:gd name="connsiteY77" fmla="*/ 533150 h 652146"/>
              <a:gd name="connsiteX78" fmla="*/ 185246 w 385826"/>
              <a:gd name="connsiteY78" fmla="*/ 581408 h 652146"/>
              <a:gd name="connsiteX79" fmla="*/ 173182 w 385826"/>
              <a:gd name="connsiteY79" fmla="*/ 593475 h 652146"/>
              <a:gd name="connsiteX80" fmla="*/ 154132 w 385826"/>
              <a:gd name="connsiteY80" fmla="*/ 593475 h 652146"/>
              <a:gd name="connsiteX81" fmla="*/ 197376 w 385826"/>
              <a:gd name="connsiteY81" fmla="*/ 636654 h 652146"/>
              <a:gd name="connsiteX82" fmla="*/ 240681 w 385826"/>
              <a:gd name="connsiteY82" fmla="*/ 593475 h 652146"/>
              <a:gd name="connsiteX83" fmla="*/ 221631 w 385826"/>
              <a:gd name="connsiteY83" fmla="*/ 593475 h 652146"/>
              <a:gd name="connsiteX84" fmla="*/ 209567 w 385826"/>
              <a:gd name="connsiteY84" fmla="*/ 581408 h 652146"/>
              <a:gd name="connsiteX85" fmla="*/ 209567 w 385826"/>
              <a:gd name="connsiteY85" fmla="*/ 533150 h 652146"/>
              <a:gd name="connsiteX86" fmla="*/ 233697 w 385826"/>
              <a:gd name="connsiteY86" fmla="*/ 533150 h 652146"/>
              <a:gd name="connsiteX87" fmla="*/ 233697 w 385826"/>
              <a:gd name="connsiteY87" fmla="*/ 569346 h 652146"/>
              <a:gd name="connsiteX88" fmla="*/ 269892 w 385826"/>
              <a:gd name="connsiteY88" fmla="*/ 569346 h 652146"/>
              <a:gd name="connsiteX89" fmla="*/ 281068 w 385826"/>
              <a:gd name="connsiteY89" fmla="*/ 576329 h 65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85826" h="652146">
                <a:moveTo>
                  <a:pt x="112857" y="134371"/>
                </a:moveTo>
                <a:lnTo>
                  <a:pt x="136985" y="134371"/>
                </a:lnTo>
                <a:lnTo>
                  <a:pt x="136985" y="110242"/>
                </a:lnTo>
                <a:lnTo>
                  <a:pt x="112857" y="110242"/>
                </a:lnTo>
                <a:close/>
                <a:moveTo>
                  <a:pt x="88728" y="146432"/>
                </a:moveTo>
                <a:lnTo>
                  <a:pt x="88728" y="98175"/>
                </a:lnTo>
                <a:cubicBezTo>
                  <a:pt x="88728" y="91192"/>
                  <a:pt x="94123" y="86107"/>
                  <a:pt x="100792" y="86107"/>
                </a:cubicBezTo>
                <a:lnTo>
                  <a:pt x="149053" y="86107"/>
                </a:lnTo>
                <a:cubicBezTo>
                  <a:pt x="155719" y="86107"/>
                  <a:pt x="161117" y="91192"/>
                  <a:pt x="161117" y="98175"/>
                </a:cubicBezTo>
                <a:lnTo>
                  <a:pt x="161117" y="146432"/>
                </a:lnTo>
                <a:cubicBezTo>
                  <a:pt x="161052" y="152782"/>
                  <a:pt x="155719" y="158500"/>
                  <a:pt x="149053" y="158500"/>
                </a:cubicBezTo>
                <a:lnTo>
                  <a:pt x="100792" y="158500"/>
                </a:lnTo>
                <a:cubicBezTo>
                  <a:pt x="94123" y="158500"/>
                  <a:pt x="88790" y="152782"/>
                  <a:pt x="88728" y="146432"/>
                </a:cubicBezTo>
                <a:close/>
                <a:moveTo>
                  <a:pt x="209378" y="61979"/>
                </a:moveTo>
                <a:lnTo>
                  <a:pt x="233507" y="61979"/>
                </a:lnTo>
                <a:lnTo>
                  <a:pt x="233507" y="37850"/>
                </a:lnTo>
                <a:lnTo>
                  <a:pt x="209378" y="37850"/>
                </a:lnTo>
                <a:close/>
                <a:moveTo>
                  <a:pt x="185246" y="74046"/>
                </a:moveTo>
                <a:lnTo>
                  <a:pt x="185246" y="25782"/>
                </a:lnTo>
                <a:cubicBezTo>
                  <a:pt x="185246" y="18800"/>
                  <a:pt x="190644" y="13721"/>
                  <a:pt x="197310" y="13721"/>
                </a:cubicBezTo>
                <a:lnTo>
                  <a:pt x="245571" y="13721"/>
                </a:lnTo>
                <a:cubicBezTo>
                  <a:pt x="252239" y="13721"/>
                  <a:pt x="257637" y="18800"/>
                  <a:pt x="257637" y="25782"/>
                </a:cubicBezTo>
                <a:lnTo>
                  <a:pt x="257637" y="74046"/>
                </a:lnTo>
                <a:cubicBezTo>
                  <a:pt x="257573" y="80396"/>
                  <a:pt x="252239" y="86107"/>
                  <a:pt x="245571" y="86107"/>
                </a:cubicBezTo>
                <a:lnTo>
                  <a:pt x="197310" y="86107"/>
                </a:lnTo>
                <a:cubicBezTo>
                  <a:pt x="190644" y="86107"/>
                  <a:pt x="185311" y="80396"/>
                  <a:pt x="185246" y="74046"/>
                </a:cubicBezTo>
                <a:close/>
                <a:moveTo>
                  <a:pt x="233507" y="182629"/>
                </a:moveTo>
                <a:lnTo>
                  <a:pt x="257637" y="182629"/>
                </a:lnTo>
                <a:lnTo>
                  <a:pt x="257637" y="158500"/>
                </a:lnTo>
                <a:lnTo>
                  <a:pt x="233507" y="158500"/>
                </a:lnTo>
                <a:close/>
                <a:moveTo>
                  <a:pt x="221442" y="134371"/>
                </a:moveTo>
                <a:lnTo>
                  <a:pt x="269701" y="134371"/>
                </a:lnTo>
                <a:cubicBezTo>
                  <a:pt x="276369" y="134371"/>
                  <a:pt x="281766" y="139450"/>
                  <a:pt x="281766" y="146432"/>
                </a:cubicBezTo>
                <a:lnTo>
                  <a:pt x="281766" y="194696"/>
                </a:lnTo>
                <a:cubicBezTo>
                  <a:pt x="281702" y="201046"/>
                  <a:pt x="276369" y="206757"/>
                  <a:pt x="269701" y="206757"/>
                </a:cubicBezTo>
                <a:lnTo>
                  <a:pt x="221442" y="206757"/>
                </a:lnTo>
                <a:cubicBezTo>
                  <a:pt x="214773" y="206757"/>
                  <a:pt x="209440" y="201046"/>
                  <a:pt x="209378" y="194696"/>
                </a:cubicBezTo>
                <a:lnTo>
                  <a:pt x="209378" y="146432"/>
                </a:lnTo>
                <a:cubicBezTo>
                  <a:pt x="209378" y="139450"/>
                  <a:pt x="214773" y="134371"/>
                  <a:pt x="221442" y="134371"/>
                </a:cubicBezTo>
                <a:close/>
                <a:moveTo>
                  <a:pt x="197310" y="261371"/>
                </a:moveTo>
                <a:cubicBezTo>
                  <a:pt x="176102" y="261371"/>
                  <a:pt x="99013" y="260100"/>
                  <a:pt x="48913" y="248032"/>
                </a:cubicBezTo>
                <a:lnTo>
                  <a:pt x="171340" y="441707"/>
                </a:lnTo>
                <a:cubicBezTo>
                  <a:pt x="172546" y="443617"/>
                  <a:pt x="173182" y="445521"/>
                  <a:pt x="173182" y="448057"/>
                </a:cubicBezTo>
                <a:lnTo>
                  <a:pt x="173182" y="475367"/>
                </a:lnTo>
                <a:cubicBezTo>
                  <a:pt x="188930" y="480446"/>
                  <a:pt x="205694" y="480446"/>
                  <a:pt x="221442" y="475367"/>
                </a:cubicBezTo>
                <a:lnTo>
                  <a:pt x="221442" y="448057"/>
                </a:lnTo>
                <a:cubicBezTo>
                  <a:pt x="221442" y="445521"/>
                  <a:pt x="222078" y="443617"/>
                  <a:pt x="223284" y="441707"/>
                </a:cubicBezTo>
                <a:lnTo>
                  <a:pt x="345711" y="247400"/>
                </a:lnTo>
                <a:cubicBezTo>
                  <a:pt x="295610" y="260100"/>
                  <a:pt x="218711" y="260732"/>
                  <a:pt x="197310" y="260732"/>
                </a:cubicBezTo>
                <a:close/>
                <a:moveTo>
                  <a:pt x="7319" y="227079"/>
                </a:moveTo>
                <a:cubicBezTo>
                  <a:pt x="5415" y="224542"/>
                  <a:pt x="4336" y="221367"/>
                  <a:pt x="4271" y="218192"/>
                </a:cubicBezTo>
                <a:cubicBezTo>
                  <a:pt x="4271" y="183900"/>
                  <a:pt x="117492" y="177550"/>
                  <a:pt x="184992" y="176917"/>
                </a:cubicBezTo>
                <a:lnTo>
                  <a:pt x="184992" y="201046"/>
                </a:lnTo>
                <a:cubicBezTo>
                  <a:pt x="102060" y="201679"/>
                  <a:pt x="51642" y="211204"/>
                  <a:pt x="33544" y="218192"/>
                </a:cubicBezTo>
                <a:cubicBezTo>
                  <a:pt x="52594" y="226446"/>
                  <a:pt x="108283" y="237242"/>
                  <a:pt x="197056" y="237242"/>
                </a:cubicBezTo>
                <a:cubicBezTo>
                  <a:pt x="285831" y="237242"/>
                  <a:pt x="341330" y="226446"/>
                  <a:pt x="360443" y="218192"/>
                </a:cubicBezTo>
                <a:cubicBezTo>
                  <a:pt x="342218" y="212475"/>
                  <a:pt x="323359" y="208029"/>
                  <a:pt x="304181" y="206757"/>
                </a:cubicBezTo>
                <a:lnTo>
                  <a:pt x="307102" y="182629"/>
                </a:lnTo>
                <a:cubicBezTo>
                  <a:pt x="380254" y="191521"/>
                  <a:pt x="390097" y="205492"/>
                  <a:pt x="390097" y="218192"/>
                </a:cubicBezTo>
                <a:cubicBezTo>
                  <a:pt x="390034" y="221367"/>
                  <a:pt x="388955" y="224542"/>
                  <a:pt x="387049" y="227079"/>
                </a:cubicBezTo>
                <a:lnTo>
                  <a:pt x="245317" y="451871"/>
                </a:lnTo>
                <a:lnTo>
                  <a:pt x="245317" y="484254"/>
                </a:lnTo>
                <a:cubicBezTo>
                  <a:pt x="245317" y="489332"/>
                  <a:pt x="242332" y="493779"/>
                  <a:pt x="237761" y="495682"/>
                </a:cubicBezTo>
                <a:cubicBezTo>
                  <a:pt x="225124" y="500767"/>
                  <a:pt x="211536" y="503304"/>
                  <a:pt x="197884" y="503304"/>
                </a:cubicBezTo>
                <a:cubicBezTo>
                  <a:pt x="183786" y="503304"/>
                  <a:pt x="169814" y="500767"/>
                  <a:pt x="156671" y="495682"/>
                </a:cubicBezTo>
                <a:cubicBezTo>
                  <a:pt x="151974" y="493779"/>
                  <a:pt x="148799" y="489332"/>
                  <a:pt x="148799" y="484254"/>
                </a:cubicBezTo>
                <a:lnTo>
                  <a:pt x="148799" y="451871"/>
                </a:lnTo>
                <a:close/>
                <a:moveTo>
                  <a:pt x="280877" y="576329"/>
                </a:moveTo>
                <a:cubicBezTo>
                  <a:pt x="282719" y="580775"/>
                  <a:pt x="281702" y="586492"/>
                  <a:pt x="278274" y="589667"/>
                </a:cubicBezTo>
                <a:lnTo>
                  <a:pt x="205884" y="662054"/>
                </a:lnTo>
                <a:cubicBezTo>
                  <a:pt x="203598" y="664596"/>
                  <a:pt x="200551" y="665867"/>
                  <a:pt x="197310" y="665867"/>
                </a:cubicBezTo>
                <a:cubicBezTo>
                  <a:pt x="194135" y="665867"/>
                  <a:pt x="191026" y="664596"/>
                  <a:pt x="188802" y="662054"/>
                </a:cubicBezTo>
                <a:lnTo>
                  <a:pt x="116413" y="589667"/>
                </a:lnTo>
                <a:cubicBezTo>
                  <a:pt x="112984" y="586492"/>
                  <a:pt x="111905" y="580775"/>
                  <a:pt x="113809" y="576329"/>
                </a:cubicBezTo>
                <a:cubicBezTo>
                  <a:pt x="115650" y="571883"/>
                  <a:pt x="120031" y="569346"/>
                  <a:pt x="124921" y="569346"/>
                </a:cubicBezTo>
                <a:lnTo>
                  <a:pt x="161117" y="569346"/>
                </a:lnTo>
                <a:lnTo>
                  <a:pt x="161117" y="533150"/>
                </a:lnTo>
                <a:lnTo>
                  <a:pt x="185246" y="533150"/>
                </a:lnTo>
                <a:lnTo>
                  <a:pt x="185246" y="581408"/>
                </a:lnTo>
                <a:cubicBezTo>
                  <a:pt x="185184" y="587758"/>
                  <a:pt x="179848" y="593475"/>
                  <a:pt x="173182" y="593475"/>
                </a:cubicBezTo>
                <a:lnTo>
                  <a:pt x="154132" y="593475"/>
                </a:lnTo>
                <a:lnTo>
                  <a:pt x="197376" y="636654"/>
                </a:lnTo>
                <a:lnTo>
                  <a:pt x="240681" y="593475"/>
                </a:lnTo>
                <a:lnTo>
                  <a:pt x="221631" y="593475"/>
                </a:lnTo>
                <a:cubicBezTo>
                  <a:pt x="214965" y="593475"/>
                  <a:pt x="209629" y="587758"/>
                  <a:pt x="209567" y="581408"/>
                </a:cubicBezTo>
                <a:lnTo>
                  <a:pt x="209567" y="533150"/>
                </a:lnTo>
                <a:lnTo>
                  <a:pt x="233697" y="533150"/>
                </a:lnTo>
                <a:lnTo>
                  <a:pt x="233697" y="569346"/>
                </a:lnTo>
                <a:lnTo>
                  <a:pt x="269892" y="569346"/>
                </a:lnTo>
                <a:cubicBezTo>
                  <a:pt x="274782" y="569346"/>
                  <a:pt x="279163" y="571883"/>
                  <a:pt x="281068" y="576329"/>
                </a:cubicBezTo>
                <a:close/>
              </a:path>
            </a:pathLst>
          </a:custGeom>
          <a:gradFill>
            <a:gsLst>
              <a:gs pos="0">
                <a:schemeClr val="accent2"/>
              </a:gs>
              <a:gs pos="100000">
                <a:schemeClr val="accent2">
                  <a:lumMod val="20000"/>
                  <a:lumOff val="80000"/>
                </a:schemeClr>
              </a:gs>
            </a:gsLst>
            <a:lin ang="16200000" scaled="1"/>
          </a:gradFill>
          <a:ln w="6350" cap="flat">
            <a:noFill/>
            <a:prstDash val="solid"/>
            <a:miter/>
          </a:ln>
        </p:spPr>
        <p:txBody>
          <a:bodyPr rtlCol="0" anchor="ctr"/>
          <a:lstStyle/>
          <a:p>
            <a:pPr defTabSz="1097280" eaLnBrk="1" fontAlgn="auto" hangingPunct="1">
              <a:spcBef>
                <a:spcPts val="0"/>
              </a:spcBef>
              <a:spcAft>
                <a:spcPts val="0"/>
              </a:spcAft>
            </a:pPr>
            <a:endParaRPr lang="en-US" sz="2160">
              <a:solidFill>
                <a:prstClr val="white"/>
              </a:solidFill>
              <a:latin typeface="Amazon Ember"/>
            </a:endParaRPr>
          </a:p>
        </p:txBody>
      </p:sp>
      <p:sp>
        <p:nvSpPr>
          <p:cNvPr id="757" name="Freeform: Shape 1044">
            <a:extLst>
              <a:ext uri="{FF2B5EF4-FFF2-40B4-BE49-F238E27FC236}">
                <a16:creationId xmlns:a16="http://schemas.microsoft.com/office/drawing/2014/main" id="{8A70A1A8-E895-EC40-9C39-615024F0AD6A}"/>
              </a:ext>
            </a:extLst>
          </p:cNvPr>
          <p:cNvSpPr/>
          <p:nvPr/>
        </p:nvSpPr>
        <p:spPr>
          <a:xfrm>
            <a:off x="6124570" y="5977643"/>
            <a:ext cx="752400" cy="831338"/>
          </a:xfrm>
          <a:custGeom>
            <a:avLst/>
            <a:gdLst>
              <a:gd name="connsiteX0" fmla="*/ 499825 w 627000"/>
              <a:gd name="connsiteY0" fmla="*/ 427104 h 692782"/>
              <a:gd name="connsiteX1" fmla="*/ 541036 w 627000"/>
              <a:gd name="connsiteY1" fmla="*/ 445521 h 692782"/>
              <a:gd name="connsiteX2" fmla="*/ 595329 w 627000"/>
              <a:gd name="connsiteY2" fmla="*/ 392179 h 692782"/>
              <a:gd name="connsiteX3" fmla="*/ 595329 w 627000"/>
              <a:gd name="connsiteY3" fmla="*/ 392179 h 692782"/>
              <a:gd name="connsiteX4" fmla="*/ 569231 w 627000"/>
              <a:gd name="connsiteY4" fmla="*/ 392179 h 692782"/>
              <a:gd name="connsiteX5" fmla="*/ 541036 w 627000"/>
              <a:gd name="connsiteY5" fmla="*/ 420121 h 692782"/>
              <a:gd name="connsiteX6" fmla="*/ 512906 w 627000"/>
              <a:gd name="connsiteY6" fmla="*/ 392179 h 692782"/>
              <a:gd name="connsiteX7" fmla="*/ 486745 w 627000"/>
              <a:gd name="connsiteY7" fmla="*/ 392179 h 692782"/>
              <a:gd name="connsiteX8" fmla="*/ 458613 w 627000"/>
              <a:gd name="connsiteY8" fmla="*/ 420121 h 692782"/>
              <a:gd name="connsiteX9" fmla="*/ 430420 w 627000"/>
              <a:gd name="connsiteY9" fmla="*/ 392179 h 692782"/>
              <a:gd name="connsiteX10" fmla="*/ 404322 w 627000"/>
              <a:gd name="connsiteY10" fmla="*/ 392179 h 692782"/>
              <a:gd name="connsiteX11" fmla="*/ 376127 w 627000"/>
              <a:gd name="connsiteY11" fmla="*/ 420121 h 692782"/>
              <a:gd name="connsiteX12" fmla="*/ 347933 w 627000"/>
              <a:gd name="connsiteY12" fmla="*/ 392179 h 692782"/>
              <a:gd name="connsiteX13" fmla="*/ 321836 w 627000"/>
              <a:gd name="connsiteY13" fmla="*/ 392179 h 692782"/>
              <a:gd name="connsiteX14" fmla="*/ 293641 w 627000"/>
              <a:gd name="connsiteY14" fmla="*/ 420121 h 692782"/>
              <a:gd name="connsiteX15" fmla="*/ 293641 w 627000"/>
              <a:gd name="connsiteY15" fmla="*/ 445521 h 692782"/>
              <a:gd name="connsiteX16" fmla="*/ 334916 w 627000"/>
              <a:gd name="connsiteY16" fmla="*/ 427104 h 692782"/>
              <a:gd name="connsiteX17" fmla="*/ 376127 w 627000"/>
              <a:gd name="connsiteY17" fmla="*/ 445521 h 692782"/>
              <a:gd name="connsiteX18" fmla="*/ 417338 w 627000"/>
              <a:gd name="connsiteY18" fmla="*/ 427104 h 692782"/>
              <a:gd name="connsiteX19" fmla="*/ 458613 w 627000"/>
              <a:gd name="connsiteY19" fmla="*/ 445521 h 692782"/>
              <a:gd name="connsiteX20" fmla="*/ 499825 w 627000"/>
              <a:gd name="connsiteY20" fmla="*/ 427104 h 692782"/>
              <a:gd name="connsiteX21" fmla="*/ 488333 w 627000"/>
              <a:gd name="connsiteY21" fmla="*/ 252479 h 692782"/>
              <a:gd name="connsiteX22" fmla="*/ 462233 w 627000"/>
              <a:gd name="connsiteY22" fmla="*/ 252479 h 692782"/>
              <a:gd name="connsiteX23" fmla="*/ 434040 w 627000"/>
              <a:gd name="connsiteY23" fmla="*/ 280421 h 692782"/>
              <a:gd name="connsiteX24" fmla="*/ 405910 w 627000"/>
              <a:gd name="connsiteY24" fmla="*/ 252479 h 692782"/>
              <a:gd name="connsiteX25" fmla="*/ 379747 w 627000"/>
              <a:gd name="connsiteY25" fmla="*/ 252479 h 692782"/>
              <a:gd name="connsiteX26" fmla="*/ 351617 w 627000"/>
              <a:gd name="connsiteY26" fmla="*/ 280421 h 692782"/>
              <a:gd name="connsiteX27" fmla="*/ 323423 w 627000"/>
              <a:gd name="connsiteY27" fmla="*/ 252479 h 692782"/>
              <a:gd name="connsiteX28" fmla="*/ 297324 w 627000"/>
              <a:gd name="connsiteY28" fmla="*/ 252479 h 692782"/>
              <a:gd name="connsiteX29" fmla="*/ 269130 w 627000"/>
              <a:gd name="connsiteY29" fmla="*/ 280421 h 692782"/>
              <a:gd name="connsiteX30" fmla="*/ 269130 w 627000"/>
              <a:gd name="connsiteY30" fmla="*/ 305821 h 692782"/>
              <a:gd name="connsiteX31" fmla="*/ 310342 w 627000"/>
              <a:gd name="connsiteY31" fmla="*/ 286771 h 692782"/>
              <a:gd name="connsiteX32" fmla="*/ 351617 w 627000"/>
              <a:gd name="connsiteY32" fmla="*/ 305821 h 692782"/>
              <a:gd name="connsiteX33" fmla="*/ 392828 w 627000"/>
              <a:gd name="connsiteY33" fmla="*/ 286771 h 692782"/>
              <a:gd name="connsiteX34" fmla="*/ 434040 w 627000"/>
              <a:gd name="connsiteY34" fmla="*/ 305821 h 692782"/>
              <a:gd name="connsiteX35" fmla="*/ 475315 w 627000"/>
              <a:gd name="connsiteY35" fmla="*/ 286771 h 692782"/>
              <a:gd name="connsiteX36" fmla="*/ 516526 w 627000"/>
              <a:gd name="connsiteY36" fmla="*/ 305821 h 692782"/>
              <a:gd name="connsiteX37" fmla="*/ 516526 w 627000"/>
              <a:gd name="connsiteY37" fmla="*/ 280421 h 692782"/>
              <a:gd name="connsiteX38" fmla="*/ 488333 w 627000"/>
              <a:gd name="connsiteY38" fmla="*/ 252479 h 692782"/>
              <a:gd name="connsiteX39" fmla="*/ 281258 w 627000"/>
              <a:gd name="connsiteY39" fmla="*/ 603000 h 692782"/>
              <a:gd name="connsiteX40" fmla="*/ 322470 w 627000"/>
              <a:gd name="connsiteY40" fmla="*/ 583950 h 692782"/>
              <a:gd name="connsiteX41" fmla="*/ 363745 w 627000"/>
              <a:gd name="connsiteY41" fmla="*/ 603000 h 692782"/>
              <a:gd name="connsiteX42" fmla="*/ 404956 w 627000"/>
              <a:gd name="connsiteY42" fmla="*/ 583950 h 692782"/>
              <a:gd name="connsiteX43" fmla="*/ 446168 w 627000"/>
              <a:gd name="connsiteY43" fmla="*/ 603000 h 692782"/>
              <a:gd name="connsiteX44" fmla="*/ 446168 w 627000"/>
              <a:gd name="connsiteY44" fmla="*/ 577600 h 692782"/>
              <a:gd name="connsiteX45" fmla="*/ 418038 w 627000"/>
              <a:gd name="connsiteY45" fmla="*/ 549658 h 692782"/>
              <a:gd name="connsiteX46" fmla="*/ 391875 w 627000"/>
              <a:gd name="connsiteY46" fmla="*/ 549658 h 692782"/>
              <a:gd name="connsiteX47" fmla="*/ 363745 w 627000"/>
              <a:gd name="connsiteY47" fmla="*/ 577600 h 692782"/>
              <a:gd name="connsiteX48" fmla="*/ 335551 w 627000"/>
              <a:gd name="connsiteY48" fmla="*/ 549658 h 692782"/>
              <a:gd name="connsiteX49" fmla="*/ 309452 w 627000"/>
              <a:gd name="connsiteY49" fmla="*/ 549658 h 692782"/>
              <a:gd name="connsiteX50" fmla="*/ 281258 w 627000"/>
              <a:gd name="connsiteY50" fmla="*/ 577600 h 692782"/>
              <a:gd name="connsiteX51" fmla="*/ 253065 w 627000"/>
              <a:gd name="connsiteY51" fmla="*/ 549658 h 692782"/>
              <a:gd name="connsiteX52" fmla="*/ 226966 w 627000"/>
              <a:gd name="connsiteY52" fmla="*/ 549658 h 692782"/>
              <a:gd name="connsiteX53" fmla="*/ 198772 w 627000"/>
              <a:gd name="connsiteY53" fmla="*/ 577600 h 692782"/>
              <a:gd name="connsiteX54" fmla="*/ 198772 w 627000"/>
              <a:gd name="connsiteY54" fmla="*/ 603000 h 692782"/>
              <a:gd name="connsiteX55" fmla="*/ 240047 w 627000"/>
              <a:gd name="connsiteY55" fmla="*/ 583950 h 692782"/>
              <a:gd name="connsiteX56" fmla="*/ 281258 w 627000"/>
              <a:gd name="connsiteY56" fmla="*/ 603000 h 692782"/>
              <a:gd name="connsiteX57" fmla="*/ 95712 w 627000"/>
              <a:gd name="connsiteY57" fmla="*/ 103886 h 692782"/>
              <a:gd name="connsiteX58" fmla="*/ 108793 w 627000"/>
              <a:gd name="connsiteY58" fmla="*/ 103886 h 692782"/>
              <a:gd name="connsiteX59" fmla="*/ 108793 w 627000"/>
              <a:gd name="connsiteY59" fmla="*/ 91186 h 692782"/>
              <a:gd name="connsiteX60" fmla="*/ 95712 w 627000"/>
              <a:gd name="connsiteY60" fmla="*/ 91186 h 692782"/>
              <a:gd name="connsiteX61" fmla="*/ 69612 w 627000"/>
              <a:gd name="connsiteY61" fmla="*/ 116586 h 692782"/>
              <a:gd name="connsiteX62" fmla="*/ 69612 w 627000"/>
              <a:gd name="connsiteY62" fmla="*/ 77854 h 692782"/>
              <a:gd name="connsiteX63" fmla="*/ 82312 w 627000"/>
              <a:gd name="connsiteY63" fmla="*/ 65154 h 692782"/>
              <a:gd name="connsiteX64" fmla="*/ 82694 w 627000"/>
              <a:gd name="connsiteY64" fmla="*/ 65154 h 692782"/>
              <a:gd name="connsiteX65" fmla="*/ 121873 w 627000"/>
              <a:gd name="connsiteY65" fmla="*/ 65154 h 692782"/>
              <a:gd name="connsiteX66" fmla="*/ 134573 w 627000"/>
              <a:gd name="connsiteY66" fmla="*/ 77854 h 692782"/>
              <a:gd name="connsiteX67" fmla="*/ 134573 w 627000"/>
              <a:gd name="connsiteY67" fmla="*/ 116586 h 692782"/>
              <a:gd name="connsiteX68" fmla="*/ 121873 w 627000"/>
              <a:gd name="connsiteY68" fmla="*/ 129286 h 692782"/>
              <a:gd name="connsiteX69" fmla="*/ 82694 w 627000"/>
              <a:gd name="connsiteY69" fmla="*/ 129286 h 692782"/>
              <a:gd name="connsiteX70" fmla="*/ 69612 w 627000"/>
              <a:gd name="connsiteY70" fmla="*/ 117225 h 692782"/>
              <a:gd name="connsiteX71" fmla="*/ 69612 w 627000"/>
              <a:gd name="connsiteY71" fmla="*/ 116586 h 692782"/>
              <a:gd name="connsiteX72" fmla="*/ 174135 w 627000"/>
              <a:gd name="connsiteY72" fmla="*/ 52454 h 692782"/>
              <a:gd name="connsiteX73" fmla="*/ 186835 w 627000"/>
              <a:gd name="connsiteY73" fmla="*/ 52454 h 692782"/>
              <a:gd name="connsiteX74" fmla="*/ 186835 w 627000"/>
              <a:gd name="connsiteY74" fmla="*/ 39754 h 692782"/>
              <a:gd name="connsiteX75" fmla="*/ 174135 w 627000"/>
              <a:gd name="connsiteY75" fmla="*/ 39754 h 692782"/>
              <a:gd name="connsiteX76" fmla="*/ 147972 w 627000"/>
              <a:gd name="connsiteY76" fmla="*/ 65154 h 692782"/>
              <a:gd name="connsiteX77" fmla="*/ 147972 w 627000"/>
              <a:gd name="connsiteY77" fmla="*/ 27054 h 692782"/>
              <a:gd name="connsiteX78" fmla="*/ 160672 w 627000"/>
              <a:gd name="connsiteY78" fmla="*/ 13721 h 692782"/>
              <a:gd name="connsiteX79" fmla="*/ 161053 w 627000"/>
              <a:gd name="connsiteY79" fmla="*/ 14354 h 692782"/>
              <a:gd name="connsiteX80" fmla="*/ 200232 w 627000"/>
              <a:gd name="connsiteY80" fmla="*/ 14354 h 692782"/>
              <a:gd name="connsiteX81" fmla="*/ 213314 w 627000"/>
              <a:gd name="connsiteY81" fmla="*/ 26421 h 692782"/>
              <a:gd name="connsiteX82" fmla="*/ 213314 w 627000"/>
              <a:gd name="connsiteY82" fmla="*/ 27054 h 692782"/>
              <a:gd name="connsiteX83" fmla="*/ 213314 w 627000"/>
              <a:gd name="connsiteY83" fmla="*/ 65154 h 692782"/>
              <a:gd name="connsiteX84" fmla="*/ 200614 w 627000"/>
              <a:gd name="connsiteY84" fmla="*/ 77854 h 692782"/>
              <a:gd name="connsiteX85" fmla="*/ 200232 w 627000"/>
              <a:gd name="connsiteY85" fmla="*/ 77854 h 692782"/>
              <a:gd name="connsiteX86" fmla="*/ 161053 w 627000"/>
              <a:gd name="connsiteY86" fmla="*/ 77854 h 692782"/>
              <a:gd name="connsiteX87" fmla="*/ 147972 w 627000"/>
              <a:gd name="connsiteY87" fmla="*/ 65786 h 692782"/>
              <a:gd name="connsiteX88" fmla="*/ 147972 w 627000"/>
              <a:gd name="connsiteY88" fmla="*/ 65154 h 692782"/>
              <a:gd name="connsiteX89" fmla="*/ 187151 w 627000"/>
              <a:gd name="connsiteY89" fmla="*/ 141986 h 692782"/>
              <a:gd name="connsiteX90" fmla="*/ 200232 w 627000"/>
              <a:gd name="connsiteY90" fmla="*/ 141986 h 692782"/>
              <a:gd name="connsiteX91" fmla="*/ 200232 w 627000"/>
              <a:gd name="connsiteY91" fmla="*/ 129286 h 692782"/>
              <a:gd name="connsiteX92" fmla="*/ 187151 w 627000"/>
              <a:gd name="connsiteY92" fmla="*/ 129286 h 692782"/>
              <a:gd name="connsiteX93" fmla="*/ 213314 w 627000"/>
              <a:gd name="connsiteY93" fmla="*/ 103886 h 692782"/>
              <a:gd name="connsiteX94" fmla="*/ 226014 w 627000"/>
              <a:gd name="connsiteY94" fmla="*/ 116586 h 692782"/>
              <a:gd name="connsiteX95" fmla="*/ 226014 w 627000"/>
              <a:gd name="connsiteY95" fmla="*/ 155325 h 692782"/>
              <a:gd name="connsiteX96" fmla="*/ 213314 w 627000"/>
              <a:gd name="connsiteY96" fmla="*/ 168025 h 692782"/>
              <a:gd name="connsiteX97" fmla="*/ 174135 w 627000"/>
              <a:gd name="connsiteY97" fmla="*/ 168025 h 692782"/>
              <a:gd name="connsiteX98" fmla="*/ 161053 w 627000"/>
              <a:gd name="connsiteY98" fmla="*/ 155325 h 692782"/>
              <a:gd name="connsiteX99" fmla="*/ 161053 w 627000"/>
              <a:gd name="connsiteY99" fmla="*/ 155325 h 692782"/>
              <a:gd name="connsiteX100" fmla="*/ 161053 w 627000"/>
              <a:gd name="connsiteY100" fmla="*/ 116586 h 692782"/>
              <a:gd name="connsiteX101" fmla="*/ 173753 w 627000"/>
              <a:gd name="connsiteY101" fmla="*/ 103886 h 692782"/>
              <a:gd name="connsiteX102" fmla="*/ 174135 w 627000"/>
              <a:gd name="connsiteY102" fmla="*/ 103886 h 692782"/>
              <a:gd name="connsiteX103" fmla="*/ 163466 w 627000"/>
              <a:gd name="connsiteY103" fmla="*/ 207396 h 692782"/>
              <a:gd name="connsiteX104" fmla="*/ 63644 w 627000"/>
              <a:gd name="connsiteY104" fmla="*/ 200407 h 692782"/>
              <a:gd name="connsiteX105" fmla="*/ 146194 w 627000"/>
              <a:gd name="connsiteY105" fmla="*/ 328046 h 692782"/>
              <a:gd name="connsiteX106" fmla="*/ 148226 w 627000"/>
              <a:gd name="connsiteY106" fmla="*/ 335029 h 692782"/>
              <a:gd name="connsiteX107" fmla="*/ 148226 w 627000"/>
              <a:gd name="connsiteY107" fmla="*/ 350904 h 692782"/>
              <a:gd name="connsiteX108" fmla="*/ 174387 w 627000"/>
              <a:gd name="connsiteY108" fmla="*/ 350904 h 692782"/>
              <a:gd name="connsiteX109" fmla="*/ 174387 w 627000"/>
              <a:gd name="connsiteY109" fmla="*/ 334396 h 692782"/>
              <a:gd name="connsiteX110" fmla="*/ 176356 w 627000"/>
              <a:gd name="connsiteY110" fmla="*/ 327407 h 692782"/>
              <a:gd name="connsiteX111" fmla="*/ 262081 w 627000"/>
              <a:gd name="connsiteY111" fmla="*/ 200407 h 692782"/>
              <a:gd name="connsiteX112" fmla="*/ 163720 w 627000"/>
              <a:gd name="connsiteY112" fmla="*/ 207396 h 692782"/>
              <a:gd name="connsiteX113" fmla="*/ 18242 w 627000"/>
              <a:gd name="connsiteY113" fmla="*/ 175007 h 692782"/>
              <a:gd name="connsiteX114" fmla="*/ 18242 w 627000"/>
              <a:gd name="connsiteY114" fmla="*/ 173104 h 692782"/>
              <a:gd name="connsiteX115" fmla="*/ 147972 w 627000"/>
              <a:gd name="connsiteY115" fmla="*/ 138811 h 692782"/>
              <a:gd name="connsiteX116" fmla="*/ 148480 w 627000"/>
              <a:gd name="connsiteY116" fmla="*/ 164211 h 692782"/>
              <a:gd name="connsiteX117" fmla="*/ 58247 w 627000"/>
              <a:gd name="connsiteY117" fmla="*/ 173104 h 692782"/>
              <a:gd name="connsiteX118" fmla="*/ 163720 w 627000"/>
              <a:gd name="connsiteY118" fmla="*/ 181357 h 692782"/>
              <a:gd name="connsiteX119" fmla="*/ 269003 w 627000"/>
              <a:gd name="connsiteY119" fmla="*/ 172471 h 692782"/>
              <a:gd name="connsiteX120" fmla="*/ 240238 w 627000"/>
              <a:gd name="connsiteY120" fmla="*/ 168025 h 692782"/>
              <a:gd name="connsiteX121" fmla="*/ 243413 w 627000"/>
              <a:gd name="connsiteY121" fmla="*/ 142625 h 692782"/>
              <a:gd name="connsiteX122" fmla="*/ 309198 w 627000"/>
              <a:gd name="connsiteY122" fmla="*/ 173104 h 692782"/>
              <a:gd name="connsiteX123" fmla="*/ 303547 w 627000"/>
              <a:gd name="connsiteY123" fmla="*/ 185804 h 692782"/>
              <a:gd name="connsiteX124" fmla="*/ 200487 w 627000"/>
              <a:gd name="connsiteY124" fmla="*/ 338204 h 692782"/>
              <a:gd name="connsiteX125" fmla="*/ 200487 w 627000"/>
              <a:gd name="connsiteY125" fmla="*/ 360429 h 692782"/>
              <a:gd name="connsiteX126" fmla="*/ 192295 w 627000"/>
              <a:gd name="connsiteY126" fmla="*/ 372496 h 692782"/>
              <a:gd name="connsiteX127" fmla="*/ 161878 w 627000"/>
              <a:gd name="connsiteY127" fmla="*/ 378207 h 692782"/>
              <a:gd name="connsiteX128" fmla="*/ 130637 w 627000"/>
              <a:gd name="connsiteY128" fmla="*/ 372496 h 692782"/>
              <a:gd name="connsiteX129" fmla="*/ 122127 w 627000"/>
              <a:gd name="connsiteY129" fmla="*/ 360429 h 692782"/>
              <a:gd name="connsiteX130" fmla="*/ 122127 w 627000"/>
              <a:gd name="connsiteY130" fmla="*/ 338204 h 692782"/>
              <a:gd name="connsiteX131" fmla="*/ 21860 w 627000"/>
              <a:gd name="connsiteY131" fmla="*/ 183261 h 692782"/>
              <a:gd name="connsiteX132" fmla="*/ 21860 w 627000"/>
              <a:gd name="connsiteY132" fmla="*/ 183261 h 692782"/>
              <a:gd name="connsiteX133" fmla="*/ 21860 w 627000"/>
              <a:gd name="connsiteY133" fmla="*/ 183261 h 692782"/>
              <a:gd name="connsiteX134" fmla="*/ 19893 w 627000"/>
              <a:gd name="connsiteY134" fmla="*/ 180086 h 692782"/>
              <a:gd name="connsiteX135" fmla="*/ 19893 w 627000"/>
              <a:gd name="connsiteY135" fmla="*/ 180086 h 692782"/>
              <a:gd name="connsiteX136" fmla="*/ 18496 w 627000"/>
              <a:gd name="connsiteY136" fmla="*/ 175646 h 692782"/>
              <a:gd name="connsiteX137" fmla="*/ 147972 w 627000"/>
              <a:gd name="connsiteY137" fmla="*/ 424561 h 692782"/>
              <a:gd name="connsiteX138" fmla="*/ 147972 w 627000"/>
              <a:gd name="connsiteY138" fmla="*/ 385829 h 692782"/>
              <a:gd name="connsiteX139" fmla="*/ 121873 w 627000"/>
              <a:gd name="connsiteY139" fmla="*/ 385829 h 692782"/>
              <a:gd name="connsiteX140" fmla="*/ 121873 w 627000"/>
              <a:gd name="connsiteY140" fmla="*/ 411229 h 692782"/>
              <a:gd name="connsiteX141" fmla="*/ 95712 w 627000"/>
              <a:gd name="connsiteY141" fmla="*/ 411229 h 692782"/>
              <a:gd name="connsiteX142" fmla="*/ 83900 w 627000"/>
              <a:gd name="connsiteY142" fmla="*/ 418850 h 692782"/>
              <a:gd name="connsiteX143" fmla="*/ 85678 w 627000"/>
              <a:gd name="connsiteY143" fmla="*/ 432182 h 692782"/>
              <a:gd name="connsiteX144" fmla="*/ 151020 w 627000"/>
              <a:gd name="connsiteY144" fmla="*/ 509654 h 692782"/>
              <a:gd name="connsiteX145" fmla="*/ 161053 w 627000"/>
              <a:gd name="connsiteY145" fmla="*/ 514100 h 692782"/>
              <a:gd name="connsiteX146" fmla="*/ 171085 w 627000"/>
              <a:gd name="connsiteY146" fmla="*/ 509654 h 692782"/>
              <a:gd name="connsiteX147" fmla="*/ 236363 w 627000"/>
              <a:gd name="connsiteY147" fmla="*/ 432182 h 692782"/>
              <a:gd name="connsiteX148" fmla="*/ 238142 w 627000"/>
              <a:gd name="connsiteY148" fmla="*/ 418850 h 692782"/>
              <a:gd name="connsiteX149" fmla="*/ 226331 w 627000"/>
              <a:gd name="connsiteY149" fmla="*/ 411229 h 692782"/>
              <a:gd name="connsiteX150" fmla="*/ 200232 w 627000"/>
              <a:gd name="connsiteY150" fmla="*/ 411229 h 692782"/>
              <a:gd name="connsiteX151" fmla="*/ 200232 w 627000"/>
              <a:gd name="connsiteY151" fmla="*/ 385829 h 692782"/>
              <a:gd name="connsiteX152" fmla="*/ 174135 w 627000"/>
              <a:gd name="connsiteY152" fmla="*/ 385829 h 692782"/>
              <a:gd name="connsiteX153" fmla="*/ 174135 w 627000"/>
              <a:gd name="connsiteY153" fmla="*/ 424561 h 692782"/>
              <a:gd name="connsiteX154" fmla="*/ 186835 w 627000"/>
              <a:gd name="connsiteY154" fmla="*/ 437261 h 692782"/>
              <a:gd name="connsiteX155" fmla="*/ 198136 w 627000"/>
              <a:gd name="connsiteY155" fmla="*/ 437261 h 692782"/>
              <a:gd name="connsiteX156" fmla="*/ 160735 w 627000"/>
              <a:gd name="connsiteY156" fmla="*/ 481079 h 692782"/>
              <a:gd name="connsiteX157" fmla="*/ 123271 w 627000"/>
              <a:gd name="connsiteY157" fmla="*/ 437261 h 692782"/>
              <a:gd name="connsiteX158" fmla="*/ 134573 w 627000"/>
              <a:gd name="connsiteY158" fmla="*/ 437261 h 692782"/>
              <a:gd name="connsiteX159" fmla="*/ 147654 w 627000"/>
              <a:gd name="connsiteY159" fmla="*/ 425200 h 692782"/>
              <a:gd name="connsiteX160" fmla="*/ 147654 w 627000"/>
              <a:gd name="connsiteY160" fmla="*/ 424561 h 692782"/>
              <a:gd name="connsiteX161" fmla="*/ 631271 w 627000"/>
              <a:gd name="connsiteY161" fmla="*/ 399161 h 692782"/>
              <a:gd name="connsiteX162" fmla="*/ 317771 w 627000"/>
              <a:gd name="connsiteY162" fmla="*/ 706504 h 692782"/>
              <a:gd name="connsiteX163" fmla="*/ 4272 w 627000"/>
              <a:gd name="connsiteY163" fmla="*/ 399161 h 692782"/>
              <a:gd name="connsiteX164" fmla="*/ 35387 w 627000"/>
              <a:gd name="connsiteY164" fmla="*/ 265179 h 692782"/>
              <a:gd name="connsiteX165" fmla="*/ 58945 w 627000"/>
              <a:gd name="connsiteY165" fmla="*/ 276607 h 692782"/>
              <a:gd name="connsiteX166" fmla="*/ 30433 w 627000"/>
              <a:gd name="connsiteY166" fmla="*/ 399161 h 692782"/>
              <a:gd name="connsiteX167" fmla="*/ 317771 w 627000"/>
              <a:gd name="connsiteY167" fmla="*/ 681104 h 692782"/>
              <a:gd name="connsiteX168" fmla="*/ 605108 w 627000"/>
              <a:gd name="connsiteY168" fmla="*/ 399161 h 692782"/>
              <a:gd name="connsiteX169" fmla="*/ 317771 w 627000"/>
              <a:gd name="connsiteY169" fmla="*/ 117225 h 692782"/>
              <a:gd name="connsiteX170" fmla="*/ 267797 w 627000"/>
              <a:gd name="connsiteY170" fmla="*/ 121032 h 692782"/>
              <a:gd name="connsiteX171" fmla="*/ 263287 w 627000"/>
              <a:gd name="connsiteY171" fmla="*/ 95632 h 692782"/>
              <a:gd name="connsiteX172" fmla="*/ 317771 w 627000"/>
              <a:gd name="connsiteY172" fmla="*/ 91186 h 692782"/>
              <a:gd name="connsiteX173" fmla="*/ 631271 w 627000"/>
              <a:gd name="connsiteY173" fmla="*/ 399161 h 69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627000" h="692782">
                <a:moveTo>
                  <a:pt x="499825" y="427104"/>
                </a:moveTo>
                <a:cubicBezTo>
                  <a:pt x="510240" y="439171"/>
                  <a:pt x="525288" y="445521"/>
                  <a:pt x="541036" y="445521"/>
                </a:cubicBezTo>
                <a:cubicBezTo>
                  <a:pt x="570755" y="446154"/>
                  <a:pt x="595075" y="422025"/>
                  <a:pt x="595329" y="392179"/>
                </a:cubicBezTo>
                <a:cubicBezTo>
                  <a:pt x="595329" y="392179"/>
                  <a:pt x="595329" y="392179"/>
                  <a:pt x="595329" y="392179"/>
                </a:cubicBezTo>
                <a:lnTo>
                  <a:pt x="569231" y="392179"/>
                </a:lnTo>
                <a:cubicBezTo>
                  <a:pt x="569041" y="408054"/>
                  <a:pt x="556468" y="420121"/>
                  <a:pt x="541036" y="420121"/>
                </a:cubicBezTo>
                <a:cubicBezTo>
                  <a:pt x="525606" y="420121"/>
                  <a:pt x="513033" y="408054"/>
                  <a:pt x="512906" y="392179"/>
                </a:cubicBezTo>
                <a:lnTo>
                  <a:pt x="486745" y="392179"/>
                </a:lnTo>
                <a:cubicBezTo>
                  <a:pt x="486618" y="408054"/>
                  <a:pt x="474045" y="420121"/>
                  <a:pt x="458613" y="420121"/>
                </a:cubicBezTo>
                <a:cubicBezTo>
                  <a:pt x="443183" y="420121"/>
                  <a:pt x="430610" y="408054"/>
                  <a:pt x="430420" y="392179"/>
                </a:cubicBezTo>
                <a:lnTo>
                  <a:pt x="404322" y="392179"/>
                </a:lnTo>
                <a:cubicBezTo>
                  <a:pt x="404131" y="408054"/>
                  <a:pt x="391559" y="420121"/>
                  <a:pt x="376127" y="420121"/>
                </a:cubicBezTo>
                <a:cubicBezTo>
                  <a:pt x="360697" y="420121"/>
                  <a:pt x="348124" y="408054"/>
                  <a:pt x="347933" y="392179"/>
                </a:cubicBezTo>
                <a:lnTo>
                  <a:pt x="321836" y="392179"/>
                </a:lnTo>
                <a:cubicBezTo>
                  <a:pt x="321645" y="408054"/>
                  <a:pt x="309072" y="420121"/>
                  <a:pt x="293641" y="420121"/>
                </a:cubicBezTo>
                <a:lnTo>
                  <a:pt x="293641" y="445521"/>
                </a:lnTo>
                <a:cubicBezTo>
                  <a:pt x="309452" y="445521"/>
                  <a:pt x="324502" y="438532"/>
                  <a:pt x="334916" y="427104"/>
                </a:cubicBezTo>
                <a:cubicBezTo>
                  <a:pt x="345330" y="438532"/>
                  <a:pt x="360379" y="445521"/>
                  <a:pt x="376127" y="445521"/>
                </a:cubicBezTo>
                <a:cubicBezTo>
                  <a:pt x="391875" y="445521"/>
                  <a:pt x="406925" y="438532"/>
                  <a:pt x="417338" y="427104"/>
                </a:cubicBezTo>
                <a:cubicBezTo>
                  <a:pt x="427753" y="438532"/>
                  <a:pt x="442802" y="445521"/>
                  <a:pt x="458613" y="445521"/>
                </a:cubicBezTo>
                <a:cubicBezTo>
                  <a:pt x="474361" y="445521"/>
                  <a:pt x="489412" y="438532"/>
                  <a:pt x="499825" y="427104"/>
                </a:cubicBezTo>
                <a:close/>
                <a:moveTo>
                  <a:pt x="488333" y="252479"/>
                </a:moveTo>
                <a:lnTo>
                  <a:pt x="462233" y="252479"/>
                </a:lnTo>
                <a:cubicBezTo>
                  <a:pt x="462043" y="268354"/>
                  <a:pt x="449470" y="280421"/>
                  <a:pt x="434040" y="280421"/>
                </a:cubicBezTo>
                <a:cubicBezTo>
                  <a:pt x="418673" y="280421"/>
                  <a:pt x="406099" y="268354"/>
                  <a:pt x="405910" y="252479"/>
                </a:cubicBezTo>
                <a:lnTo>
                  <a:pt x="379747" y="252479"/>
                </a:lnTo>
                <a:cubicBezTo>
                  <a:pt x="379556" y="268354"/>
                  <a:pt x="366983" y="280421"/>
                  <a:pt x="351617" y="280421"/>
                </a:cubicBezTo>
                <a:cubicBezTo>
                  <a:pt x="336185" y="280421"/>
                  <a:pt x="323612" y="268354"/>
                  <a:pt x="323423" y="252479"/>
                </a:cubicBezTo>
                <a:lnTo>
                  <a:pt x="297324" y="252479"/>
                </a:lnTo>
                <a:cubicBezTo>
                  <a:pt x="297133" y="268354"/>
                  <a:pt x="284560" y="280421"/>
                  <a:pt x="269130" y="280421"/>
                </a:cubicBezTo>
                <a:lnTo>
                  <a:pt x="269130" y="305821"/>
                </a:lnTo>
                <a:cubicBezTo>
                  <a:pt x="284942" y="305821"/>
                  <a:pt x="299991" y="298832"/>
                  <a:pt x="310342" y="286771"/>
                </a:cubicBezTo>
                <a:cubicBezTo>
                  <a:pt x="320755" y="298832"/>
                  <a:pt x="335805" y="305821"/>
                  <a:pt x="351617" y="305821"/>
                </a:cubicBezTo>
                <a:cubicBezTo>
                  <a:pt x="367428" y="305821"/>
                  <a:pt x="382413" y="298832"/>
                  <a:pt x="392828" y="286771"/>
                </a:cubicBezTo>
                <a:cubicBezTo>
                  <a:pt x="403242" y="298832"/>
                  <a:pt x="418228" y="305821"/>
                  <a:pt x="434040" y="305821"/>
                </a:cubicBezTo>
                <a:cubicBezTo>
                  <a:pt x="449851" y="305821"/>
                  <a:pt x="464900" y="298832"/>
                  <a:pt x="475315" y="286771"/>
                </a:cubicBezTo>
                <a:cubicBezTo>
                  <a:pt x="485728" y="298832"/>
                  <a:pt x="500715" y="305821"/>
                  <a:pt x="516526" y="305821"/>
                </a:cubicBezTo>
                <a:lnTo>
                  <a:pt x="516526" y="280421"/>
                </a:lnTo>
                <a:cubicBezTo>
                  <a:pt x="501096" y="280421"/>
                  <a:pt x="488523" y="268354"/>
                  <a:pt x="488333" y="252479"/>
                </a:cubicBezTo>
                <a:close/>
                <a:moveTo>
                  <a:pt x="281258" y="603000"/>
                </a:moveTo>
                <a:cubicBezTo>
                  <a:pt x="297070" y="603000"/>
                  <a:pt x="312056" y="596011"/>
                  <a:pt x="322470" y="583950"/>
                </a:cubicBezTo>
                <a:cubicBezTo>
                  <a:pt x="332885" y="596011"/>
                  <a:pt x="347933" y="603000"/>
                  <a:pt x="363745" y="603000"/>
                </a:cubicBezTo>
                <a:cubicBezTo>
                  <a:pt x="379556" y="603000"/>
                  <a:pt x="394543" y="596011"/>
                  <a:pt x="404956" y="583950"/>
                </a:cubicBezTo>
                <a:cubicBezTo>
                  <a:pt x="415371" y="596011"/>
                  <a:pt x="430356" y="603000"/>
                  <a:pt x="446168" y="603000"/>
                </a:cubicBezTo>
                <a:lnTo>
                  <a:pt x="446168" y="577600"/>
                </a:lnTo>
                <a:cubicBezTo>
                  <a:pt x="430801" y="577600"/>
                  <a:pt x="418228" y="565533"/>
                  <a:pt x="418038" y="549658"/>
                </a:cubicBezTo>
                <a:lnTo>
                  <a:pt x="391875" y="549658"/>
                </a:lnTo>
                <a:cubicBezTo>
                  <a:pt x="391686" y="565533"/>
                  <a:pt x="379111" y="577600"/>
                  <a:pt x="363745" y="577600"/>
                </a:cubicBezTo>
                <a:cubicBezTo>
                  <a:pt x="348315" y="577600"/>
                  <a:pt x="335742" y="565533"/>
                  <a:pt x="335551" y="549658"/>
                </a:cubicBezTo>
                <a:lnTo>
                  <a:pt x="309452" y="549658"/>
                </a:lnTo>
                <a:cubicBezTo>
                  <a:pt x="309261" y="565533"/>
                  <a:pt x="296688" y="577600"/>
                  <a:pt x="281258" y="577600"/>
                </a:cubicBezTo>
                <a:cubicBezTo>
                  <a:pt x="265828" y="577600"/>
                  <a:pt x="253255" y="565533"/>
                  <a:pt x="253065" y="549658"/>
                </a:cubicBezTo>
                <a:lnTo>
                  <a:pt x="226966" y="549658"/>
                </a:lnTo>
                <a:cubicBezTo>
                  <a:pt x="226775" y="565533"/>
                  <a:pt x="214202" y="577600"/>
                  <a:pt x="198772" y="577600"/>
                </a:cubicBezTo>
                <a:lnTo>
                  <a:pt x="198772" y="603000"/>
                </a:lnTo>
                <a:cubicBezTo>
                  <a:pt x="214583" y="603000"/>
                  <a:pt x="229634" y="596011"/>
                  <a:pt x="240047" y="583950"/>
                </a:cubicBezTo>
                <a:cubicBezTo>
                  <a:pt x="250460" y="596011"/>
                  <a:pt x="265447" y="603000"/>
                  <a:pt x="281258" y="603000"/>
                </a:cubicBezTo>
                <a:close/>
                <a:moveTo>
                  <a:pt x="95712" y="103886"/>
                </a:moveTo>
                <a:lnTo>
                  <a:pt x="108793" y="103886"/>
                </a:lnTo>
                <a:lnTo>
                  <a:pt x="108793" y="91186"/>
                </a:lnTo>
                <a:lnTo>
                  <a:pt x="95712" y="91186"/>
                </a:lnTo>
                <a:close/>
                <a:moveTo>
                  <a:pt x="69612" y="116586"/>
                </a:moveTo>
                <a:lnTo>
                  <a:pt x="69612" y="77854"/>
                </a:lnTo>
                <a:cubicBezTo>
                  <a:pt x="69612" y="70871"/>
                  <a:pt x="75265" y="65154"/>
                  <a:pt x="82312" y="65154"/>
                </a:cubicBezTo>
                <a:cubicBezTo>
                  <a:pt x="82439" y="65154"/>
                  <a:pt x="82567" y="65154"/>
                  <a:pt x="82694" y="65154"/>
                </a:cubicBezTo>
                <a:lnTo>
                  <a:pt x="121873" y="65154"/>
                </a:lnTo>
                <a:cubicBezTo>
                  <a:pt x="128858" y="65154"/>
                  <a:pt x="134573" y="70871"/>
                  <a:pt x="134573" y="77854"/>
                </a:cubicBezTo>
                <a:lnTo>
                  <a:pt x="134573" y="116586"/>
                </a:lnTo>
                <a:cubicBezTo>
                  <a:pt x="134573" y="123575"/>
                  <a:pt x="128858" y="129286"/>
                  <a:pt x="121873" y="129286"/>
                </a:cubicBezTo>
                <a:lnTo>
                  <a:pt x="82694" y="129286"/>
                </a:lnTo>
                <a:cubicBezTo>
                  <a:pt x="75710" y="129286"/>
                  <a:pt x="69803" y="124207"/>
                  <a:pt x="69612" y="117225"/>
                </a:cubicBezTo>
                <a:cubicBezTo>
                  <a:pt x="69612" y="116586"/>
                  <a:pt x="69612" y="116586"/>
                  <a:pt x="69612" y="116586"/>
                </a:cubicBezTo>
                <a:close/>
                <a:moveTo>
                  <a:pt x="174135" y="52454"/>
                </a:moveTo>
                <a:lnTo>
                  <a:pt x="186835" y="52454"/>
                </a:lnTo>
                <a:lnTo>
                  <a:pt x="186835" y="39754"/>
                </a:lnTo>
                <a:lnTo>
                  <a:pt x="174135" y="39754"/>
                </a:lnTo>
                <a:close/>
                <a:moveTo>
                  <a:pt x="147972" y="65154"/>
                </a:moveTo>
                <a:lnTo>
                  <a:pt x="147972" y="27054"/>
                </a:lnTo>
                <a:cubicBezTo>
                  <a:pt x="147972" y="19432"/>
                  <a:pt x="153623" y="14354"/>
                  <a:pt x="160672" y="13721"/>
                </a:cubicBezTo>
                <a:cubicBezTo>
                  <a:pt x="160799" y="13721"/>
                  <a:pt x="160926" y="13721"/>
                  <a:pt x="161053" y="14354"/>
                </a:cubicBezTo>
                <a:lnTo>
                  <a:pt x="200232" y="14354"/>
                </a:lnTo>
                <a:cubicBezTo>
                  <a:pt x="207218" y="13721"/>
                  <a:pt x="213123" y="19432"/>
                  <a:pt x="213314" y="26421"/>
                </a:cubicBezTo>
                <a:cubicBezTo>
                  <a:pt x="213314" y="26421"/>
                  <a:pt x="213314" y="26421"/>
                  <a:pt x="213314" y="27054"/>
                </a:cubicBezTo>
                <a:lnTo>
                  <a:pt x="213314" y="65154"/>
                </a:lnTo>
                <a:cubicBezTo>
                  <a:pt x="213314" y="72136"/>
                  <a:pt x="207661" y="77854"/>
                  <a:pt x="200614" y="77854"/>
                </a:cubicBezTo>
                <a:cubicBezTo>
                  <a:pt x="200487" y="77854"/>
                  <a:pt x="200359" y="77854"/>
                  <a:pt x="200232" y="77854"/>
                </a:cubicBezTo>
                <a:lnTo>
                  <a:pt x="161053" y="77854"/>
                </a:lnTo>
                <a:cubicBezTo>
                  <a:pt x="154068" y="77854"/>
                  <a:pt x="148163" y="72775"/>
                  <a:pt x="147972" y="65786"/>
                </a:cubicBezTo>
                <a:cubicBezTo>
                  <a:pt x="147972" y="65154"/>
                  <a:pt x="147972" y="65154"/>
                  <a:pt x="147972" y="65154"/>
                </a:cubicBezTo>
                <a:close/>
                <a:moveTo>
                  <a:pt x="187151" y="141986"/>
                </a:moveTo>
                <a:lnTo>
                  <a:pt x="200232" y="141986"/>
                </a:lnTo>
                <a:lnTo>
                  <a:pt x="200232" y="129286"/>
                </a:lnTo>
                <a:lnTo>
                  <a:pt x="187151" y="129286"/>
                </a:lnTo>
                <a:close/>
                <a:moveTo>
                  <a:pt x="213314" y="103886"/>
                </a:moveTo>
                <a:cubicBezTo>
                  <a:pt x="220298" y="103886"/>
                  <a:pt x="226014" y="109604"/>
                  <a:pt x="226014" y="116586"/>
                </a:cubicBezTo>
                <a:lnTo>
                  <a:pt x="226014" y="155325"/>
                </a:lnTo>
                <a:cubicBezTo>
                  <a:pt x="226014" y="162307"/>
                  <a:pt x="220298" y="168025"/>
                  <a:pt x="213314" y="168025"/>
                </a:cubicBezTo>
                <a:lnTo>
                  <a:pt x="174135" y="168025"/>
                </a:lnTo>
                <a:cubicBezTo>
                  <a:pt x="167149" y="168025"/>
                  <a:pt x="161244" y="162307"/>
                  <a:pt x="161053" y="155325"/>
                </a:cubicBezTo>
                <a:cubicBezTo>
                  <a:pt x="161053" y="155325"/>
                  <a:pt x="161053" y="155325"/>
                  <a:pt x="161053" y="155325"/>
                </a:cubicBezTo>
                <a:lnTo>
                  <a:pt x="161053" y="116586"/>
                </a:lnTo>
                <a:cubicBezTo>
                  <a:pt x="161053" y="109604"/>
                  <a:pt x="166704" y="103886"/>
                  <a:pt x="173753" y="103886"/>
                </a:cubicBezTo>
                <a:cubicBezTo>
                  <a:pt x="173880" y="103886"/>
                  <a:pt x="174008" y="103886"/>
                  <a:pt x="174135" y="103886"/>
                </a:cubicBezTo>
                <a:close/>
                <a:moveTo>
                  <a:pt x="163466" y="207396"/>
                </a:moveTo>
                <a:cubicBezTo>
                  <a:pt x="130064" y="207396"/>
                  <a:pt x="96663" y="205486"/>
                  <a:pt x="63644" y="200407"/>
                </a:cubicBezTo>
                <a:lnTo>
                  <a:pt x="146194" y="328046"/>
                </a:lnTo>
                <a:cubicBezTo>
                  <a:pt x="147527" y="329950"/>
                  <a:pt x="148226" y="332486"/>
                  <a:pt x="148226" y="335029"/>
                </a:cubicBezTo>
                <a:lnTo>
                  <a:pt x="148226" y="350904"/>
                </a:lnTo>
                <a:cubicBezTo>
                  <a:pt x="156798" y="352807"/>
                  <a:pt x="165816" y="352807"/>
                  <a:pt x="174387" y="350904"/>
                </a:cubicBezTo>
                <a:lnTo>
                  <a:pt x="174387" y="334396"/>
                </a:lnTo>
                <a:cubicBezTo>
                  <a:pt x="174387" y="331854"/>
                  <a:pt x="175087" y="329950"/>
                  <a:pt x="176356" y="327407"/>
                </a:cubicBezTo>
                <a:lnTo>
                  <a:pt x="262081" y="200407"/>
                </a:lnTo>
                <a:cubicBezTo>
                  <a:pt x="229506" y="205486"/>
                  <a:pt x="196612" y="207396"/>
                  <a:pt x="163720" y="207396"/>
                </a:cubicBezTo>
                <a:close/>
                <a:moveTo>
                  <a:pt x="18242" y="175007"/>
                </a:moveTo>
                <a:cubicBezTo>
                  <a:pt x="18178" y="174375"/>
                  <a:pt x="18178" y="173736"/>
                  <a:pt x="18242" y="173104"/>
                </a:cubicBezTo>
                <a:cubicBezTo>
                  <a:pt x="18242" y="164850"/>
                  <a:pt x="18242" y="141354"/>
                  <a:pt x="147972" y="138811"/>
                </a:cubicBezTo>
                <a:lnTo>
                  <a:pt x="148480" y="164211"/>
                </a:lnTo>
                <a:cubicBezTo>
                  <a:pt x="118191" y="164211"/>
                  <a:pt x="87965" y="166754"/>
                  <a:pt x="58247" y="173104"/>
                </a:cubicBezTo>
                <a:cubicBezTo>
                  <a:pt x="92981" y="179454"/>
                  <a:pt x="128350" y="182629"/>
                  <a:pt x="163720" y="181357"/>
                </a:cubicBezTo>
                <a:cubicBezTo>
                  <a:pt x="199026" y="181996"/>
                  <a:pt x="234333" y="179454"/>
                  <a:pt x="269003" y="172471"/>
                </a:cubicBezTo>
                <a:cubicBezTo>
                  <a:pt x="259478" y="170561"/>
                  <a:pt x="249890" y="169296"/>
                  <a:pt x="240238" y="168025"/>
                </a:cubicBezTo>
                <a:lnTo>
                  <a:pt x="243413" y="142625"/>
                </a:lnTo>
                <a:cubicBezTo>
                  <a:pt x="290148" y="148336"/>
                  <a:pt x="309198" y="157229"/>
                  <a:pt x="309198" y="173104"/>
                </a:cubicBezTo>
                <a:cubicBezTo>
                  <a:pt x="309136" y="177550"/>
                  <a:pt x="307103" y="181996"/>
                  <a:pt x="303547" y="185804"/>
                </a:cubicBezTo>
                <a:lnTo>
                  <a:pt x="200487" y="338204"/>
                </a:lnTo>
                <a:lnTo>
                  <a:pt x="200487" y="360429"/>
                </a:lnTo>
                <a:cubicBezTo>
                  <a:pt x="200487" y="365507"/>
                  <a:pt x="197248" y="370586"/>
                  <a:pt x="192295" y="372496"/>
                </a:cubicBezTo>
                <a:cubicBezTo>
                  <a:pt x="182643" y="376304"/>
                  <a:pt x="172293" y="378207"/>
                  <a:pt x="161878" y="378207"/>
                </a:cubicBezTo>
                <a:cubicBezTo>
                  <a:pt x="151210" y="378207"/>
                  <a:pt x="140606" y="376304"/>
                  <a:pt x="130637" y="372496"/>
                </a:cubicBezTo>
                <a:cubicBezTo>
                  <a:pt x="125556" y="370586"/>
                  <a:pt x="122127" y="366146"/>
                  <a:pt x="122127" y="360429"/>
                </a:cubicBezTo>
                <a:lnTo>
                  <a:pt x="122127" y="338204"/>
                </a:lnTo>
                <a:lnTo>
                  <a:pt x="21860" y="183261"/>
                </a:lnTo>
                <a:lnTo>
                  <a:pt x="21860" y="183261"/>
                </a:lnTo>
                <a:lnTo>
                  <a:pt x="21860" y="183261"/>
                </a:lnTo>
                <a:lnTo>
                  <a:pt x="19893" y="180086"/>
                </a:lnTo>
                <a:lnTo>
                  <a:pt x="19893" y="180086"/>
                </a:lnTo>
                <a:cubicBezTo>
                  <a:pt x="19194" y="178821"/>
                  <a:pt x="18685" y="177550"/>
                  <a:pt x="18496" y="175646"/>
                </a:cubicBezTo>
                <a:close/>
                <a:moveTo>
                  <a:pt x="147972" y="424561"/>
                </a:moveTo>
                <a:lnTo>
                  <a:pt x="147972" y="385829"/>
                </a:lnTo>
                <a:lnTo>
                  <a:pt x="121873" y="385829"/>
                </a:lnTo>
                <a:lnTo>
                  <a:pt x="121873" y="411229"/>
                </a:lnTo>
                <a:lnTo>
                  <a:pt x="95712" y="411229"/>
                </a:lnTo>
                <a:cubicBezTo>
                  <a:pt x="90695" y="411229"/>
                  <a:pt x="86123" y="414404"/>
                  <a:pt x="83900" y="418850"/>
                </a:cubicBezTo>
                <a:cubicBezTo>
                  <a:pt x="81742" y="423296"/>
                  <a:pt x="82439" y="428375"/>
                  <a:pt x="85678" y="432182"/>
                </a:cubicBezTo>
                <a:lnTo>
                  <a:pt x="151020" y="509654"/>
                </a:lnTo>
                <a:cubicBezTo>
                  <a:pt x="153561" y="512196"/>
                  <a:pt x="157179" y="514100"/>
                  <a:pt x="161053" y="514100"/>
                </a:cubicBezTo>
                <a:cubicBezTo>
                  <a:pt x="164926" y="514100"/>
                  <a:pt x="168546" y="512196"/>
                  <a:pt x="171085" y="509654"/>
                </a:cubicBezTo>
                <a:lnTo>
                  <a:pt x="236363" y="432182"/>
                </a:lnTo>
                <a:cubicBezTo>
                  <a:pt x="239602" y="428375"/>
                  <a:pt x="240301" y="423296"/>
                  <a:pt x="238142" y="418850"/>
                </a:cubicBezTo>
                <a:cubicBezTo>
                  <a:pt x="236047" y="414404"/>
                  <a:pt x="231410" y="411229"/>
                  <a:pt x="226331" y="411229"/>
                </a:cubicBezTo>
                <a:lnTo>
                  <a:pt x="200232" y="411229"/>
                </a:lnTo>
                <a:lnTo>
                  <a:pt x="200232" y="385829"/>
                </a:lnTo>
                <a:lnTo>
                  <a:pt x="174135" y="385829"/>
                </a:lnTo>
                <a:lnTo>
                  <a:pt x="174135" y="424561"/>
                </a:lnTo>
                <a:cubicBezTo>
                  <a:pt x="174135" y="431550"/>
                  <a:pt x="179849" y="437261"/>
                  <a:pt x="186835" y="437261"/>
                </a:cubicBezTo>
                <a:lnTo>
                  <a:pt x="198136" y="437261"/>
                </a:lnTo>
                <a:lnTo>
                  <a:pt x="160735" y="481079"/>
                </a:lnTo>
                <a:lnTo>
                  <a:pt x="123271" y="437261"/>
                </a:lnTo>
                <a:lnTo>
                  <a:pt x="134573" y="437261"/>
                </a:lnTo>
                <a:cubicBezTo>
                  <a:pt x="141558" y="437261"/>
                  <a:pt x="147463" y="432182"/>
                  <a:pt x="147654" y="425200"/>
                </a:cubicBezTo>
                <a:cubicBezTo>
                  <a:pt x="147654" y="424561"/>
                  <a:pt x="147654" y="424561"/>
                  <a:pt x="147654" y="424561"/>
                </a:cubicBezTo>
                <a:close/>
                <a:moveTo>
                  <a:pt x="631271" y="399161"/>
                </a:moveTo>
                <a:cubicBezTo>
                  <a:pt x="631271" y="568708"/>
                  <a:pt x="490618" y="706504"/>
                  <a:pt x="317771" y="706504"/>
                </a:cubicBezTo>
                <a:cubicBezTo>
                  <a:pt x="144924" y="706504"/>
                  <a:pt x="4272" y="568708"/>
                  <a:pt x="4272" y="399161"/>
                </a:cubicBezTo>
                <a:cubicBezTo>
                  <a:pt x="4145" y="352807"/>
                  <a:pt x="14813" y="307086"/>
                  <a:pt x="35387" y="265179"/>
                </a:cubicBezTo>
                <a:lnTo>
                  <a:pt x="58945" y="276607"/>
                </a:lnTo>
                <a:cubicBezTo>
                  <a:pt x="40085" y="314707"/>
                  <a:pt x="30306" y="356621"/>
                  <a:pt x="30433" y="399161"/>
                </a:cubicBezTo>
                <a:cubicBezTo>
                  <a:pt x="30433" y="554736"/>
                  <a:pt x="159339" y="681104"/>
                  <a:pt x="317771" y="681104"/>
                </a:cubicBezTo>
                <a:cubicBezTo>
                  <a:pt x="476203" y="681104"/>
                  <a:pt x="605108" y="554736"/>
                  <a:pt x="605108" y="399161"/>
                </a:cubicBezTo>
                <a:cubicBezTo>
                  <a:pt x="605108" y="243586"/>
                  <a:pt x="476203" y="117225"/>
                  <a:pt x="317771" y="117225"/>
                </a:cubicBezTo>
                <a:cubicBezTo>
                  <a:pt x="301008" y="117225"/>
                  <a:pt x="284306" y="118496"/>
                  <a:pt x="267797" y="121032"/>
                </a:cubicBezTo>
                <a:lnTo>
                  <a:pt x="263287" y="95632"/>
                </a:lnTo>
                <a:cubicBezTo>
                  <a:pt x="281258" y="93096"/>
                  <a:pt x="299484" y="91186"/>
                  <a:pt x="317771" y="91186"/>
                </a:cubicBezTo>
                <a:cubicBezTo>
                  <a:pt x="490618" y="91186"/>
                  <a:pt x="631271" y="228982"/>
                  <a:pt x="631271" y="399161"/>
                </a:cubicBezTo>
                <a:close/>
              </a:path>
            </a:pathLst>
          </a:custGeom>
          <a:gradFill>
            <a:gsLst>
              <a:gs pos="0">
                <a:schemeClr val="accent2"/>
              </a:gs>
              <a:gs pos="100000">
                <a:schemeClr val="accent2">
                  <a:lumMod val="20000"/>
                  <a:lumOff val="80000"/>
                </a:schemeClr>
              </a:gs>
            </a:gsLst>
            <a:lin ang="16200000" scaled="1"/>
          </a:gradFill>
          <a:ln w="6350"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758" name="Freeform: Shape 32">
            <a:extLst>
              <a:ext uri="{FF2B5EF4-FFF2-40B4-BE49-F238E27FC236}">
                <a16:creationId xmlns:a16="http://schemas.microsoft.com/office/drawing/2014/main" id="{172D6DDE-8C09-2C4A-B46D-8D53C60042F4}"/>
              </a:ext>
            </a:extLst>
          </p:cNvPr>
          <p:cNvSpPr/>
          <p:nvPr/>
        </p:nvSpPr>
        <p:spPr>
          <a:xfrm>
            <a:off x="4359841" y="6197846"/>
            <a:ext cx="687520" cy="647862"/>
          </a:xfrm>
          <a:custGeom>
            <a:avLst/>
            <a:gdLst>
              <a:gd name="connsiteX0" fmla="*/ 572874 w 572933"/>
              <a:gd name="connsiteY0" fmla="*/ 482154 h 539885"/>
              <a:gd name="connsiteX1" fmla="*/ 554476 w 572933"/>
              <a:gd name="connsiteY1" fmla="*/ 444089 h 539885"/>
              <a:gd name="connsiteX2" fmla="*/ 419347 w 572933"/>
              <a:gd name="connsiteY2" fmla="*/ 322916 h 539885"/>
              <a:gd name="connsiteX3" fmla="*/ 444089 w 572933"/>
              <a:gd name="connsiteY3" fmla="*/ 221410 h 539885"/>
              <a:gd name="connsiteX4" fmla="*/ 222044 w 572933"/>
              <a:gd name="connsiteY4" fmla="*/ 0 h 539885"/>
              <a:gd name="connsiteX5" fmla="*/ 0 w 572933"/>
              <a:gd name="connsiteY5" fmla="*/ 221410 h 539885"/>
              <a:gd name="connsiteX6" fmla="*/ 222044 w 572933"/>
              <a:gd name="connsiteY6" fmla="*/ 442820 h 539885"/>
              <a:gd name="connsiteX7" fmla="*/ 345120 w 572933"/>
              <a:gd name="connsiteY7" fmla="*/ 405390 h 539885"/>
              <a:gd name="connsiteX8" fmla="*/ 480250 w 572933"/>
              <a:gd name="connsiteY8" fmla="*/ 525928 h 539885"/>
              <a:gd name="connsiteX9" fmla="*/ 517046 w 572933"/>
              <a:gd name="connsiteY9" fmla="*/ 539885 h 539885"/>
              <a:gd name="connsiteX10" fmla="*/ 558283 w 572933"/>
              <a:gd name="connsiteY10" fmla="*/ 521487 h 539885"/>
              <a:gd name="connsiteX11" fmla="*/ 572874 w 572933"/>
              <a:gd name="connsiteY11" fmla="*/ 482154 h 539885"/>
              <a:gd name="connsiteX12" fmla="*/ 24107 w 572933"/>
              <a:gd name="connsiteY12" fmla="*/ 220776 h 539885"/>
              <a:gd name="connsiteX13" fmla="*/ 222679 w 572933"/>
              <a:gd name="connsiteY13" fmla="*/ 22839 h 539885"/>
              <a:gd name="connsiteX14" fmla="*/ 421249 w 572933"/>
              <a:gd name="connsiteY14" fmla="*/ 220776 h 539885"/>
              <a:gd name="connsiteX15" fmla="*/ 222679 w 572933"/>
              <a:gd name="connsiteY15" fmla="*/ 418712 h 539885"/>
              <a:gd name="connsiteX16" fmla="*/ 24107 w 572933"/>
              <a:gd name="connsiteY16" fmla="*/ 220776 h 539885"/>
              <a:gd name="connsiteX17" fmla="*/ 541154 w 572933"/>
              <a:gd name="connsiteY17" fmla="*/ 506262 h 539885"/>
              <a:gd name="connsiteX18" fmla="*/ 496110 w 572933"/>
              <a:gd name="connsiteY18" fmla="*/ 508799 h 539885"/>
              <a:gd name="connsiteX19" fmla="*/ 364787 w 572933"/>
              <a:gd name="connsiteY19" fmla="*/ 391433 h 539885"/>
              <a:gd name="connsiteX20" fmla="*/ 407293 w 572933"/>
              <a:gd name="connsiteY20" fmla="*/ 343852 h 539885"/>
              <a:gd name="connsiteX21" fmla="*/ 538616 w 572933"/>
              <a:gd name="connsiteY21" fmla="*/ 461853 h 539885"/>
              <a:gd name="connsiteX22" fmla="*/ 548767 w 572933"/>
              <a:gd name="connsiteY22" fmla="*/ 483422 h 539885"/>
              <a:gd name="connsiteX23" fmla="*/ 541154 w 572933"/>
              <a:gd name="connsiteY23" fmla="*/ 506262 h 539885"/>
              <a:gd name="connsiteX24" fmla="*/ 222679 w 572933"/>
              <a:gd name="connsiteY24" fmla="*/ 57732 h 539885"/>
              <a:gd name="connsiteX25" fmla="*/ 59000 w 572933"/>
              <a:gd name="connsiteY25" fmla="*/ 221410 h 539885"/>
              <a:gd name="connsiteX26" fmla="*/ 222679 w 572933"/>
              <a:gd name="connsiteY26" fmla="*/ 385089 h 539885"/>
              <a:gd name="connsiteX27" fmla="*/ 386357 w 572933"/>
              <a:gd name="connsiteY27" fmla="*/ 221410 h 539885"/>
              <a:gd name="connsiteX28" fmla="*/ 222679 w 572933"/>
              <a:gd name="connsiteY28" fmla="*/ 57732 h 539885"/>
              <a:gd name="connsiteX29" fmla="*/ 222679 w 572933"/>
              <a:gd name="connsiteY29" fmla="*/ 360347 h 539885"/>
              <a:gd name="connsiteX30" fmla="*/ 82474 w 572933"/>
              <a:gd name="connsiteY30" fmla="*/ 220776 h 539885"/>
              <a:gd name="connsiteX31" fmla="*/ 222679 w 572933"/>
              <a:gd name="connsiteY31" fmla="*/ 81205 h 539885"/>
              <a:gd name="connsiteX32" fmla="*/ 362884 w 572933"/>
              <a:gd name="connsiteY32" fmla="*/ 220776 h 539885"/>
              <a:gd name="connsiteX33" fmla="*/ 222679 w 572933"/>
              <a:gd name="connsiteY33" fmla="*/ 360347 h 539885"/>
              <a:gd name="connsiteX34" fmla="*/ 308959 w 572933"/>
              <a:gd name="connsiteY34" fmla="*/ 227754 h 539885"/>
              <a:gd name="connsiteX35" fmla="*/ 285486 w 572933"/>
              <a:gd name="connsiteY35" fmla="*/ 187786 h 539885"/>
              <a:gd name="connsiteX36" fmla="*/ 265818 w 572933"/>
              <a:gd name="connsiteY36" fmla="*/ 172560 h 539885"/>
              <a:gd name="connsiteX37" fmla="*/ 275334 w 572933"/>
              <a:gd name="connsiteY37" fmla="*/ 125614 h 539885"/>
              <a:gd name="connsiteX38" fmla="*/ 251861 w 572933"/>
              <a:gd name="connsiteY38" fmla="*/ 121173 h 539885"/>
              <a:gd name="connsiteX39" fmla="*/ 243614 w 572933"/>
              <a:gd name="connsiteY39" fmla="*/ 163679 h 539885"/>
              <a:gd name="connsiteX40" fmla="*/ 196033 w 572933"/>
              <a:gd name="connsiteY40" fmla="*/ 166851 h 539885"/>
              <a:gd name="connsiteX41" fmla="*/ 160506 w 572933"/>
              <a:gd name="connsiteY41" fmla="*/ 124979 h 539885"/>
              <a:gd name="connsiteX42" fmla="*/ 150990 w 572933"/>
              <a:gd name="connsiteY42" fmla="*/ 146550 h 539885"/>
              <a:gd name="connsiteX43" fmla="*/ 175098 w 572933"/>
              <a:gd name="connsiteY43" fmla="*/ 180173 h 539885"/>
              <a:gd name="connsiteX44" fmla="*/ 175098 w 572933"/>
              <a:gd name="connsiteY44" fmla="*/ 180808 h 539885"/>
              <a:gd name="connsiteX45" fmla="*/ 175098 w 572933"/>
              <a:gd name="connsiteY45" fmla="*/ 180808 h 539885"/>
              <a:gd name="connsiteX46" fmla="*/ 175098 w 572933"/>
              <a:gd name="connsiteY46" fmla="*/ 180808 h 539885"/>
              <a:gd name="connsiteX47" fmla="*/ 175098 w 572933"/>
              <a:gd name="connsiteY47" fmla="*/ 180808 h 539885"/>
              <a:gd name="connsiteX48" fmla="*/ 141474 w 572933"/>
              <a:gd name="connsiteY48" fmla="*/ 157335 h 539885"/>
              <a:gd name="connsiteX49" fmla="*/ 119269 w 572933"/>
              <a:gd name="connsiteY49" fmla="*/ 166216 h 539885"/>
              <a:gd name="connsiteX50" fmla="*/ 161140 w 572933"/>
              <a:gd name="connsiteY50" fmla="*/ 202378 h 539885"/>
              <a:gd name="connsiteX51" fmla="*/ 158603 w 572933"/>
              <a:gd name="connsiteY51" fmla="*/ 249959 h 539885"/>
              <a:gd name="connsiteX52" fmla="*/ 116097 w 572933"/>
              <a:gd name="connsiteY52" fmla="*/ 258206 h 539885"/>
              <a:gd name="connsiteX53" fmla="*/ 120538 w 572933"/>
              <a:gd name="connsiteY53" fmla="*/ 281679 h 539885"/>
              <a:gd name="connsiteX54" fmla="*/ 167484 w 572933"/>
              <a:gd name="connsiteY54" fmla="*/ 272163 h 539885"/>
              <a:gd name="connsiteX55" fmla="*/ 182710 w 572933"/>
              <a:gd name="connsiteY55" fmla="*/ 291830 h 539885"/>
              <a:gd name="connsiteX56" fmla="*/ 218872 w 572933"/>
              <a:gd name="connsiteY56" fmla="*/ 314034 h 539885"/>
              <a:gd name="connsiteX57" fmla="*/ 218872 w 572933"/>
              <a:gd name="connsiteY57" fmla="*/ 341949 h 539885"/>
              <a:gd name="connsiteX58" fmla="*/ 242345 w 572933"/>
              <a:gd name="connsiteY58" fmla="*/ 341949 h 539885"/>
              <a:gd name="connsiteX59" fmla="*/ 242345 w 572933"/>
              <a:gd name="connsiteY59" fmla="*/ 317841 h 539885"/>
              <a:gd name="connsiteX60" fmla="*/ 244883 w 572933"/>
              <a:gd name="connsiteY60" fmla="*/ 317841 h 539885"/>
              <a:gd name="connsiteX61" fmla="*/ 293733 w 572933"/>
              <a:gd name="connsiteY61" fmla="*/ 298174 h 539885"/>
              <a:gd name="connsiteX62" fmla="*/ 313399 w 572933"/>
              <a:gd name="connsiteY62" fmla="*/ 250593 h 539885"/>
              <a:gd name="connsiteX63" fmla="*/ 343851 w 572933"/>
              <a:gd name="connsiteY63" fmla="*/ 250593 h 539885"/>
              <a:gd name="connsiteX64" fmla="*/ 343851 w 572933"/>
              <a:gd name="connsiteY64" fmla="*/ 227120 h 539885"/>
              <a:gd name="connsiteX65" fmla="*/ 308959 w 572933"/>
              <a:gd name="connsiteY65" fmla="*/ 227120 h 539885"/>
              <a:gd name="connsiteX66" fmla="*/ 275969 w 572933"/>
              <a:gd name="connsiteY66" fmla="*/ 282314 h 539885"/>
              <a:gd name="connsiteX67" fmla="*/ 198571 w 572933"/>
              <a:gd name="connsiteY67" fmla="*/ 275335 h 539885"/>
              <a:gd name="connsiteX68" fmla="*/ 190958 w 572933"/>
              <a:gd name="connsiteY68" fmla="*/ 197937 h 539885"/>
              <a:gd name="connsiteX69" fmla="*/ 223947 w 572933"/>
              <a:gd name="connsiteY69" fmla="*/ 184614 h 539885"/>
              <a:gd name="connsiteX70" fmla="*/ 237905 w 572933"/>
              <a:gd name="connsiteY70" fmla="*/ 186517 h 539885"/>
              <a:gd name="connsiteX71" fmla="*/ 268356 w 572933"/>
              <a:gd name="connsiteY71" fmla="*/ 204281 h 539885"/>
              <a:gd name="connsiteX72" fmla="*/ 268356 w 572933"/>
              <a:gd name="connsiteY72" fmla="*/ 204281 h 539885"/>
              <a:gd name="connsiteX73" fmla="*/ 288023 w 572933"/>
              <a:gd name="connsiteY73" fmla="*/ 249959 h 539885"/>
              <a:gd name="connsiteX74" fmla="*/ 275969 w 572933"/>
              <a:gd name="connsiteY74" fmla="*/ 282314 h 5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72933" h="539885">
                <a:moveTo>
                  <a:pt x="572874" y="482154"/>
                </a:moveTo>
                <a:cubicBezTo>
                  <a:pt x="572240" y="467562"/>
                  <a:pt x="565896" y="453605"/>
                  <a:pt x="554476" y="444089"/>
                </a:cubicBezTo>
                <a:lnTo>
                  <a:pt x="419347" y="322916"/>
                </a:lnTo>
                <a:cubicBezTo>
                  <a:pt x="435207" y="292464"/>
                  <a:pt x="444089" y="258206"/>
                  <a:pt x="444089" y="221410"/>
                </a:cubicBezTo>
                <a:cubicBezTo>
                  <a:pt x="444089" y="98969"/>
                  <a:pt x="344486" y="0"/>
                  <a:pt x="222044" y="0"/>
                </a:cubicBezTo>
                <a:cubicBezTo>
                  <a:pt x="99602" y="0"/>
                  <a:pt x="0" y="99603"/>
                  <a:pt x="0" y="221410"/>
                </a:cubicBezTo>
                <a:cubicBezTo>
                  <a:pt x="0" y="343852"/>
                  <a:pt x="99602" y="442820"/>
                  <a:pt x="222044" y="442820"/>
                </a:cubicBezTo>
                <a:cubicBezTo>
                  <a:pt x="267722" y="442820"/>
                  <a:pt x="310227" y="428863"/>
                  <a:pt x="345120" y="405390"/>
                </a:cubicBezTo>
                <a:lnTo>
                  <a:pt x="480250" y="525928"/>
                </a:lnTo>
                <a:cubicBezTo>
                  <a:pt x="491035" y="535444"/>
                  <a:pt x="504358" y="539885"/>
                  <a:pt x="517046" y="539885"/>
                </a:cubicBezTo>
                <a:cubicBezTo>
                  <a:pt x="532272" y="539885"/>
                  <a:pt x="547498" y="533541"/>
                  <a:pt x="558283" y="521487"/>
                </a:cubicBezTo>
                <a:cubicBezTo>
                  <a:pt x="569068" y="510702"/>
                  <a:pt x="573508" y="496745"/>
                  <a:pt x="572874" y="482154"/>
                </a:cubicBezTo>
                <a:close/>
                <a:moveTo>
                  <a:pt x="24107" y="220776"/>
                </a:moveTo>
                <a:cubicBezTo>
                  <a:pt x="24107" y="111657"/>
                  <a:pt x="112925" y="22839"/>
                  <a:pt x="222679" y="22839"/>
                </a:cubicBezTo>
                <a:cubicBezTo>
                  <a:pt x="331797" y="22839"/>
                  <a:pt x="421249" y="111657"/>
                  <a:pt x="421249" y="220776"/>
                </a:cubicBezTo>
                <a:cubicBezTo>
                  <a:pt x="421249" y="329895"/>
                  <a:pt x="332432" y="418712"/>
                  <a:pt x="222679" y="418712"/>
                </a:cubicBezTo>
                <a:cubicBezTo>
                  <a:pt x="112925" y="418712"/>
                  <a:pt x="24107" y="329895"/>
                  <a:pt x="24107" y="220776"/>
                </a:cubicBezTo>
                <a:close/>
                <a:moveTo>
                  <a:pt x="541154" y="506262"/>
                </a:moveTo>
                <a:cubicBezTo>
                  <a:pt x="529735" y="518950"/>
                  <a:pt x="509433" y="520218"/>
                  <a:pt x="496110" y="508799"/>
                </a:cubicBezTo>
                <a:lnTo>
                  <a:pt x="364787" y="391433"/>
                </a:lnTo>
                <a:cubicBezTo>
                  <a:pt x="381282" y="377476"/>
                  <a:pt x="395239" y="361615"/>
                  <a:pt x="407293" y="343852"/>
                </a:cubicBezTo>
                <a:lnTo>
                  <a:pt x="538616" y="461853"/>
                </a:lnTo>
                <a:cubicBezTo>
                  <a:pt x="544960" y="467562"/>
                  <a:pt x="548767" y="475175"/>
                  <a:pt x="548767" y="483422"/>
                </a:cubicBezTo>
                <a:cubicBezTo>
                  <a:pt x="550035" y="491670"/>
                  <a:pt x="546863" y="499917"/>
                  <a:pt x="541154" y="506262"/>
                </a:cubicBezTo>
                <a:close/>
                <a:moveTo>
                  <a:pt x="222679" y="57732"/>
                </a:moveTo>
                <a:cubicBezTo>
                  <a:pt x="132592" y="57732"/>
                  <a:pt x="59000" y="131323"/>
                  <a:pt x="59000" y="221410"/>
                </a:cubicBezTo>
                <a:cubicBezTo>
                  <a:pt x="59000" y="311497"/>
                  <a:pt x="132592" y="385089"/>
                  <a:pt x="222679" y="385089"/>
                </a:cubicBezTo>
                <a:cubicBezTo>
                  <a:pt x="312765" y="385089"/>
                  <a:pt x="386357" y="311497"/>
                  <a:pt x="386357" y="221410"/>
                </a:cubicBezTo>
                <a:cubicBezTo>
                  <a:pt x="386357" y="130689"/>
                  <a:pt x="312765" y="57732"/>
                  <a:pt x="222679" y="57732"/>
                </a:cubicBezTo>
                <a:close/>
                <a:moveTo>
                  <a:pt x="222679" y="360347"/>
                </a:moveTo>
                <a:cubicBezTo>
                  <a:pt x="145280" y="360347"/>
                  <a:pt x="82474" y="297540"/>
                  <a:pt x="82474" y="220776"/>
                </a:cubicBezTo>
                <a:cubicBezTo>
                  <a:pt x="82474" y="144012"/>
                  <a:pt x="145280" y="81205"/>
                  <a:pt x="222679" y="81205"/>
                </a:cubicBezTo>
                <a:cubicBezTo>
                  <a:pt x="300077" y="81205"/>
                  <a:pt x="362884" y="144012"/>
                  <a:pt x="362884" y="220776"/>
                </a:cubicBezTo>
                <a:cubicBezTo>
                  <a:pt x="362249" y="298174"/>
                  <a:pt x="299442" y="360347"/>
                  <a:pt x="222679" y="360347"/>
                </a:cubicBezTo>
                <a:close/>
                <a:moveTo>
                  <a:pt x="308959" y="227754"/>
                </a:moveTo>
                <a:cubicBezTo>
                  <a:pt x="304518" y="213163"/>
                  <a:pt x="296905" y="199206"/>
                  <a:pt x="285486" y="187786"/>
                </a:cubicBezTo>
                <a:cubicBezTo>
                  <a:pt x="279776" y="182076"/>
                  <a:pt x="272797" y="177001"/>
                  <a:pt x="265818" y="172560"/>
                </a:cubicBezTo>
                <a:lnTo>
                  <a:pt x="275334" y="125614"/>
                </a:lnTo>
                <a:lnTo>
                  <a:pt x="251861" y="121173"/>
                </a:lnTo>
                <a:lnTo>
                  <a:pt x="243614" y="163679"/>
                </a:lnTo>
                <a:cubicBezTo>
                  <a:pt x="227754" y="159238"/>
                  <a:pt x="210625" y="160507"/>
                  <a:pt x="196033" y="166851"/>
                </a:cubicBezTo>
                <a:cubicBezTo>
                  <a:pt x="192227" y="152894"/>
                  <a:pt x="185248" y="135764"/>
                  <a:pt x="160506" y="124979"/>
                </a:cubicBezTo>
                <a:lnTo>
                  <a:pt x="150990" y="146550"/>
                </a:lnTo>
                <a:cubicBezTo>
                  <a:pt x="170022" y="154797"/>
                  <a:pt x="172560" y="166851"/>
                  <a:pt x="175098" y="180173"/>
                </a:cubicBezTo>
                <a:cubicBezTo>
                  <a:pt x="175098" y="180173"/>
                  <a:pt x="175098" y="180173"/>
                  <a:pt x="175098" y="180808"/>
                </a:cubicBezTo>
                <a:cubicBezTo>
                  <a:pt x="175098" y="180808"/>
                  <a:pt x="175098" y="180808"/>
                  <a:pt x="175098" y="180808"/>
                </a:cubicBezTo>
                <a:cubicBezTo>
                  <a:pt x="175098" y="180808"/>
                  <a:pt x="175098" y="180808"/>
                  <a:pt x="175098" y="180808"/>
                </a:cubicBezTo>
                <a:cubicBezTo>
                  <a:pt x="175098" y="180808"/>
                  <a:pt x="175098" y="180808"/>
                  <a:pt x="175098" y="180808"/>
                </a:cubicBezTo>
                <a:cubicBezTo>
                  <a:pt x="161775" y="178270"/>
                  <a:pt x="149087" y="175732"/>
                  <a:pt x="141474" y="157335"/>
                </a:cubicBezTo>
                <a:lnTo>
                  <a:pt x="119269" y="166216"/>
                </a:lnTo>
                <a:cubicBezTo>
                  <a:pt x="129420" y="190958"/>
                  <a:pt x="146549" y="198571"/>
                  <a:pt x="161140" y="202378"/>
                </a:cubicBezTo>
                <a:cubicBezTo>
                  <a:pt x="155431" y="216969"/>
                  <a:pt x="154162" y="233464"/>
                  <a:pt x="158603" y="249959"/>
                </a:cubicBezTo>
                <a:lnTo>
                  <a:pt x="116097" y="258206"/>
                </a:lnTo>
                <a:lnTo>
                  <a:pt x="120538" y="281679"/>
                </a:lnTo>
                <a:lnTo>
                  <a:pt x="167484" y="272163"/>
                </a:lnTo>
                <a:cubicBezTo>
                  <a:pt x="171291" y="279142"/>
                  <a:pt x="176366" y="285486"/>
                  <a:pt x="182710" y="291830"/>
                </a:cubicBezTo>
                <a:cubicBezTo>
                  <a:pt x="193496" y="302615"/>
                  <a:pt x="205549" y="309594"/>
                  <a:pt x="218872" y="314034"/>
                </a:cubicBezTo>
                <a:lnTo>
                  <a:pt x="218872" y="341949"/>
                </a:lnTo>
                <a:lnTo>
                  <a:pt x="242345" y="341949"/>
                </a:lnTo>
                <a:lnTo>
                  <a:pt x="242345" y="317841"/>
                </a:lnTo>
                <a:cubicBezTo>
                  <a:pt x="242980" y="317841"/>
                  <a:pt x="244249" y="317841"/>
                  <a:pt x="244883" y="317841"/>
                </a:cubicBezTo>
                <a:cubicBezTo>
                  <a:pt x="263281" y="317841"/>
                  <a:pt x="281044" y="311497"/>
                  <a:pt x="293733" y="298174"/>
                </a:cubicBezTo>
                <a:cubicBezTo>
                  <a:pt x="305787" y="286120"/>
                  <a:pt x="312765" y="268991"/>
                  <a:pt x="313399" y="250593"/>
                </a:cubicBezTo>
                <a:lnTo>
                  <a:pt x="343851" y="250593"/>
                </a:lnTo>
                <a:lnTo>
                  <a:pt x="343851" y="227120"/>
                </a:lnTo>
                <a:lnTo>
                  <a:pt x="308959" y="227120"/>
                </a:lnTo>
                <a:close/>
                <a:moveTo>
                  <a:pt x="275969" y="282314"/>
                </a:moveTo>
                <a:cubicBezTo>
                  <a:pt x="256302" y="301981"/>
                  <a:pt x="221409" y="298174"/>
                  <a:pt x="198571" y="275335"/>
                </a:cubicBezTo>
                <a:cubicBezTo>
                  <a:pt x="175098" y="251862"/>
                  <a:pt x="171926" y="216969"/>
                  <a:pt x="190958" y="197937"/>
                </a:cubicBezTo>
                <a:cubicBezTo>
                  <a:pt x="199840" y="189690"/>
                  <a:pt x="211893" y="184614"/>
                  <a:pt x="223947" y="184614"/>
                </a:cubicBezTo>
                <a:cubicBezTo>
                  <a:pt x="228389" y="184614"/>
                  <a:pt x="233463" y="185249"/>
                  <a:pt x="237905" y="186517"/>
                </a:cubicBezTo>
                <a:cubicBezTo>
                  <a:pt x="249324" y="189690"/>
                  <a:pt x="260109" y="196034"/>
                  <a:pt x="268356" y="204281"/>
                </a:cubicBezTo>
                <a:cubicBezTo>
                  <a:pt x="268356" y="204281"/>
                  <a:pt x="268356" y="204281"/>
                  <a:pt x="268356" y="204281"/>
                </a:cubicBezTo>
                <a:cubicBezTo>
                  <a:pt x="281044" y="216969"/>
                  <a:pt x="288023" y="233464"/>
                  <a:pt x="288023" y="249959"/>
                </a:cubicBezTo>
                <a:cubicBezTo>
                  <a:pt x="288658" y="262647"/>
                  <a:pt x="284216" y="274066"/>
                  <a:pt x="275969" y="282314"/>
                </a:cubicBezTo>
                <a:close/>
              </a:path>
            </a:pathLst>
          </a:custGeom>
          <a:gradFill>
            <a:gsLst>
              <a:gs pos="0">
                <a:schemeClr val="accent2"/>
              </a:gs>
              <a:gs pos="100000">
                <a:schemeClr val="accent2">
                  <a:lumMod val="20000"/>
                  <a:lumOff val="80000"/>
                </a:schemeClr>
              </a:gs>
            </a:gsLst>
            <a:lin ang="16200000" scaled="1"/>
          </a:gradFill>
          <a:ln w="6342"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nvGrpSpPr>
          <p:cNvPr id="25" name="Group 24">
            <a:extLst>
              <a:ext uri="{FF2B5EF4-FFF2-40B4-BE49-F238E27FC236}">
                <a16:creationId xmlns:a16="http://schemas.microsoft.com/office/drawing/2014/main" id="{9AE1A3EB-EB8E-2D4E-AA43-1FCC5338BE67}"/>
              </a:ext>
            </a:extLst>
          </p:cNvPr>
          <p:cNvGrpSpPr/>
          <p:nvPr/>
        </p:nvGrpSpPr>
        <p:grpSpPr>
          <a:xfrm>
            <a:off x="450140" y="1987197"/>
            <a:ext cx="3350852" cy="5510884"/>
            <a:chOff x="375116" y="1655997"/>
            <a:chExt cx="2792377" cy="4592403"/>
          </a:xfrm>
        </p:grpSpPr>
        <p:sp>
          <p:nvSpPr>
            <p:cNvPr id="827" name="Rectangle 826">
              <a:extLst>
                <a:ext uri="{FF2B5EF4-FFF2-40B4-BE49-F238E27FC236}">
                  <a16:creationId xmlns:a16="http://schemas.microsoft.com/office/drawing/2014/main" id="{4FB0276E-3091-3B4A-BCC4-8D45E4B660DE}"/>
                </a:ext>
              </a:extLst>
            </p:cNvPr>
            <p:cNvSpPr/>
            <p:nvPr/>
          </p:nvSpPr>
          <p:spPr>
            <a:xfrm>
              <a:off x="375116" y="1662982"/>
              <a:ext cx="2785469" cy="4585418"/>
            </a:xfrm>
            <a:prstGeom prst="rect">
              <a:avLst/>
            </a:prstGeom>
            <a:solidFill>
              <a:srgbClr val="FAFAFA">
                <a:alpha val="7752"/>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tIns="87782" rtlCol="0" anchor="t"/>
            <a:lstStyle/>
            <a:p>
              <a:pPr algn="ctr" defTabSz="1097280" eaLnBrk="1" fontAlgn="auto" hangingPunct="1">
                <a:spcBef>
                  <a:spcPts val="0"/>
                </a:spcBef>
                <a:spcAft>
                  <a:spcPts val="0"/>
                </a:spcAft>
                <a:defRPr/>
              </a:pPr>
              <a:endParaRPr lang="en-US" sz="1080" dirty="0">
                <a:solidFill>
                  <a:prstClr val="white"/>
                </a:solidFill>
                <a:latin typeface="Amazon Ember"/>
              </a:endParaRPr>
            </a:p>
          </p:txBody>
        </p:sp>
        <p:sp>
          <p:nvSpPr>
            <p:cNvPr id="828" name="Rectangle">
              <a:extLst>
                <a:ext uri="{FF2B5EF4-FFF2-40B4-BE49-F238E27FC236}">
                  <a16:creationId xmlns:a16="http://schemas.microsoft.com/office/drawing/2014/main" id="{DA3AFB99-B263-B24E-A6AA-85A097930857}"/>
                </a:ext>
              </a:extLst>
            </p:cNvPr>
            <p:cNvSpPr/>
            <p:nvPr/>
          </p:nvSpPr>
          <p:spPr>
            <a:xfrm>
              <a:off x="375116" y="1655997"/>
              <a:ext cx="2785469" cy="89941"/>
            </a:xfrm>
            <a:prstGeom prst="rect">
              <a:avLst/>
            </a:prstGeom>
            <a:gradFill>
              <a:gsLst>
                <a:gs pos="6000">
                  <a:schemeClr val="accent5"/>
                </a:gs>
                <a:gs pos="96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85793" eaLnBrk="1" fontAlgn="auto" hangingPunct="1">
                <a:spcBef>
                  <a:spcPts val="0"/>
                </a:spcBef>
                <a:spcAft>
                  <a:spcPts val="0"/>
                </a:spcAft>
                <a:defRPr/>
              </a:pPr>
              <a:endParaRPr sz="6750">
                <a:solidFill>
                  <a:prstClr val="white"/>
                </a:solidFill>
                <a:latin typeface="Amazon Ember Light"/>
              </a:endParaRPr>
            </a:p>
          </p:txBody>
        </p:sp>
        <p:sp>
          <p:nvSpPr>
            <p:cNvPr id="829" name="TextBox 828">
              <a:extLst>
                <a:ext uri="{FF2B5EF4-FFF2-40B4-BE49-F238E27FC236}">
                  <a16:creationId xmlns:a16="http://schemas.microsoft.com/office/drawing/2014/main" id="{12C34617-B2A9-0743-A5E1-538E20249E8D}"/>
                </a:ext>
              </a:extLst>
            </p:cNvPr>
            <p:cNvSpPr txBox="1"/>
            <p:nvPr/>
          </p:nvSpPr>
          <p:spPr>
            <a:xfrm>
              <a:off x="381000" y="1829936"/>
              <a:ext cx="2779585" cy="426612"/>
            </a:xfrm>
            <a:prstGeom prst="rect">
              <a:avLst/>
            </a:prstGeom>
            <a:noFill/>
            <a:ln>
              <a:noFill/>
            </a:ln>
          </p:spPr>
          <p:txBody>
            <a:bodyPr wrap="square" lIns="0" tIns="0" rIns="0" bIns="0" rtlCol="0" anchor="t" anchorCtr="0">
              <a:spAutoFit/>
            </a:bodyPr>
            <a:lstStyle/>
            <a:p>
              <a:pPr algn="ctr" defTabSz="731368">
                <a:lnSpc>
                  <a:spcPct val="99000"/>
                </a:lnSpc>
                <a:spcAft>
                  <a:spcPts val="600"/>
                </a:spcAft>
                <a:tabLst>
                  <a:tab pos="806302" algn="l"/>
                </a:tabLst>
                <a:defRPr/>
              </a:pPr>
              <a:r>
                <a:rPr lang="en-US" sz="1680" dirty="0">
                  <a:solidFill>
                    <a:srgbClr val="FFFFFF"/>
                  </a:solidFill>
                  <a:latin typeface="Amazon Ember"/>
                  <a:ea typeface="Amazon Ember" panose="02000000000000000000" pitchFamily="2" charset="0"/>
                </a:rPr>
                <a:t>Scalable Data</a:t>
              </a:r>
              <a:br>
                <a:rPr lang="en-US" sz="1680" dirty="0">
                  <a:solidFill>
                    <a:srgbClr val="FFFFFF"/>
                  </a:solidFill>
                  <a:latin typeface="Amazon Ember"/>
                  <a:ea typeface="Amazon Ember" panose="02000000000000000000" pitchFamily="2" charset="0"/>
                </a:rPr>
              </a:br>
              <a:r>
                <a:rPr lang="en-US" sz="1680" dirty="0">
                  <a:solidFill>
                    <a:srgbClr val="FFFFFF"/>
                  </a:solidFill>
                  <a:latin typeface="Amazon Ember"/>
                  <a:ea typeface="Amazon Ember" panose="02000000000000000000" pitchFamily="2" charset="0"/>
                </a:rPr>
                <a:t>Integration Engine</a:t>
              </a:r>
            </a:p>
          </p:txBody>
        </p:sp>
        <p:sp>
          <p:nvSpPr>
            <p:cNvPr id="830" name="TextBox 829">
              <a:extLst>
                <a:ext uri="{FF2B5EF4-FFF2-40B4-BE49-F238E27FC236}">
                  <a16:creationId xmlns:a16="http://schemas.microsoft.com/office/drawing/2014/main" id="{C7799C90-D4C5-5242-83BB-C463190A02F3}"/>
                </a:ext>
              </a:extLst>
            </p:cNvPr>
            <p:cNvSpPr txBox="1"/>
            <p:nvPr/>
          </p:nvSpPr>
          <p:spPr>
            <a:xfrm>
              <a:off x="381000" y="3253949"/>
              <a:ext cx="2779585" cy="261610"/>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Built-in data transforms</a:t>
              </a:r>
            </a:p>
          </p:txBody>
        </p:sp>
        <p:sp>
          <p:nvSpPr>
            <p:cNvPr id="831" name="TextBox 830">
              <a:extLst>
                <a:ext uri="{FF2B5EF4-FFF2-40B4-BE49-F238E27FC236}">
                  <a16:creationId xmlns:a16="http://schemas.microsoft.com/office/drawing/2014/main" id="{EA9DD275-52F3-FA45-A63D-E165F5BCB9D6}"/>
                </a:ext>
              </a:extLst>
            </p:cNvPr>
            <p:cNvSpPr txBox="1"/>
            <p:nvPr/>
          </p:nvSpPr>
          <p:spPr>
            <a:xfrm>
              <a:off x="381000" y="4528434"/>
              <a:ext cx="2779585" cy="261610"/>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Execution engine</a:t>
              </a:r>
            </a:p>
          </p:txBody>
        </p:sp>
        <p:sp>
          <p:nvSpPr>
            <p:cNvPr id="832" name="TextBox 831">
              <a:extLst>
                <a:ext uri="{FF2B5EF4-FFF2-40B4-BE49-F238E27FC236}">
                  <a16:creationId xmlns:a16="http://schemas.microsoft.com/office/drawing/2014/main" id="{F2D51C39-6E21-D946-87BE-910519DE0C6E}"/>
                </a:ext>
              </a:extLst>
            </p:cNvPr>
            <p:cNvSpPr txBox="1"/>
            <p:nvPr/>
          </p:nvSpPr>
          <p:spPr>
            <a:xfrm>
              <a:off x="381000" y="5802920"/>
              <a:ext cx="2786493" cy="261610"/>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Monitor</a:t>
              </a:r>
            </a:p>
          </p:txBody>
        </p:sp>
        <p:grpSp>
          <p:nvGrpSpPr>
            <p:cNvPr id="833" name="Graphic 267">
              <a:extLst>
                <a:ext uri="{FF2B5EF4-FFF2-40B4-BE49-F238E27FC236}">
                  <a16:creationId xmlns:a16="http://schemas.microsoft.com/office/drawing/2014/main" id="{63402D07-ABEC-A146-B0BF-2B4BCADAB932}"/>
                </a:ext>
              </a:extLst>
            </p:cNvPr>
            <p:cNvGrpSpPr/>
            <p:nvPr/>
          </p:nvGrpSpPr>
          <p:grpSpPr>
            <a:xfrm>
              <a:off x="972639" y="3860331"/>
              <a:ext cx="625279" cy="625321"/>
              <a:chOff x="5666984" y="3008282"/>
              <a:chExt cx="845475" cy="845532"/>
            </a:xfrm>
            <a:gradFill>
              <a:gsLst>
                <a:gs pos="0">
                  <a:schemeClr val="accent5">
                    <a:lumMod val="50000"/>
                  </a:schemeClr>
                </a:gs>
                <a:gs pos="100000">
                  <a:schemeClr val="accent5">
                    <a:lumMod val="60000"/>
                    <a:lumOff val="40000"/>
                  </a:schemeClr>
                </a:gs>
              </a:gsLst>
              <a:lin ang="16200000" scaled="0"/>
            </a:gradFill>
          </p:grpSpPr>
          <p:sp>
            <p:nvSpPr>
              <p:cNvPr id="891" name="Freeform 890">
                <a:extLst>
                  <a:ext uri="{FF2B5EF4-FFF2-40B4-BE49-F238E27FC236}">
                    <a16:creationId xmlns:a16="http://schemas.microsoft.com/office/drawing/2014/main" id="{0197786E-613A-8448-9624-8CA62F64B7A5}"/>
                  </a:ext>
                </a:extLst>
              </p:cNvPr>
              <p:cNvSpPr/>
              <p:nvPr/>
            </p:nvSpPr>
            <p:spPr>
              <a:xfrm>
                <a:off x="5666984" y="3008282"/>
                <a:ext cx="845475" cy="845532"/>
              </a:xfrm>
              <a:custGeom>
                <a:avLst/>
                <a:gdLst>
                  <a:gd name="connsiteX0" fmla="*/ 844305 w 845475"/>
                  <a:gd name="connsiteY0" fmla="*/ 15905 h 845532"/>
                  <a:gd name="connsiteX1" fmla="*/ 830018 w 845475"/>
                  <a:gd name="connsiteY1" fmla="*/ 1618 h 845532"/>
                  <a:gd name="connsiteX2" fmla="*/ 338528 w 845475"/>
                  <a:gd name="connsiteY2" fmla="*/ 211168 h 845532"/>
                  <a:gd name="connsiteX3" fmla="*/ 335670 w 845475"/>
                  <a:gd name="connsiteY3" fmla="*/ 214025 h 845532"/>
                  <a:gd name="connsiteX4" fmla="*/ 187080 w 845475"/>
                  <a:gd name="connsiteY4" fmla="*/ 226408 h 845532"/>
                  <a:gd name="connsiteX5" fmla="*/ 177555 w 845475"/>
                  <a:gd name="connsiteY5" fmla="*/ 231170 h 845532"/>
                  <a:gd name="connsiteX6" fmla="*/ 5153 w 845475"/>
                  <a:gd name="connsiteY6" fmla="*/ 403573 h 845532"/>
                  <a:gd name="connsiteX7" fmla="*/ 1343 w 845475"/>
                  <a:gd name="connsiteY7" fmla="*/ 421670 h 845532"/>
                  <a:gd name="connsiteX8" fmla="*/ 16583 w 845475"/>
                  <a:gd name="connsiteY8" fmla="*/ 432148 h 845532"/>
                  <a:gd name="connsiteX9" fmla="*/ 191843 w 845475"/>
                  <a:gd name="connsiteY9" fmla="*/ 432148 h 845532"/>
                  <a:gd name="connsiteX10" fmla="*/ 182318 w 845475"/>
                  <a:gd name="connsiteY10" fmla="*/ 455960 h 845532"/>
                  <a:gd name="connsiteX11" fmla="*/ 186128 w 845475"/>
                  <a:gd name="connsiteY11" fmla="*/ 473105 h 845532"/>
                  <a:gd name="connsiteX12" fmla="*/ 200415 w 845475"/>
                  <a:gd name="connsiteY12" fmla="*/ 487393 h 845532"/>
                  <a:gd name="connsiteX13" fmla="*/ 152790 w 845475"/>
                  <a:gd name="connsiteY13" fmla="*/ 489298 h 845532"/>
                  <a:gd name="connsiteX14" fmla="*/ 137550 w 845475"/>
                  <a:gd name="connsiteY14" fmla="*/ 499775 h 845532"/>
                  <a:gd name="connsiteX15" fmla="*/ 141360 w 845475"/>
                  <a:gd name="connsiteY15" fmla="*/ 517873 h 845532"/>
                  <a:gd name="connsiteX16" fmla="*/ 328050 w 845475"/>
                  <a:gd name="connsiteY16" fmla="*/ 704563 h 845532"/>
                  <a:gd name="connsiteX17" fmla="*/ 339480 w 845475"/>
                  <a:gd name="connsiteY17" fmla="*/ 709325 h 845532"/>
                  <a:gd name="connsiteX18" fmla="*/ 346148 w 845475"/>
                  <a:gd name="connsiteY18" fmla="*/ 708373 h 845532"/>
                  <a:gd name="connsiteX19" fmla="*/ 356625 w 845475"/>
                  <a:gd name="connsiteY19" fmla="*/ 693133 h 845532"/>
                  <a:gd name="connsiteX20" fmla="*/ 356625 w 845475"/>
                  <a:gd name="connsiteY20" fmla="*/ 642650 h 845532"/>
                  <a:gd name="connsiteX21" fmla="*/ 371865 w 845475"/>
                  <a:gd name="connsiteY21" fmla="*/ 657890 h 845532"/>
                  <a:gd name="connsiteX22" fmla="*/ 383295 w 845475"/>
                  <a:gd name="connsiteY22" fmla="*/ 662653 h 845532"/>
                  <a:gd name="connsiteX23" fmla="*/ 389010 w 845475"/>
                  <a:gd name="connsiteY23" fmla="*/ 661700 h 845532"/>
                  <a:gd name="connsiteX24" fmla="*/ 413775 w 845475"/>
                  <a:gd name="connsiteY24" fmla="*/ 652175 h 845532"/>
                  <a:gd name="connsiteX25" fmla="*/ 413775 w 845475"/>
                  <a:gd name="connsiteY25" fmla="*/ 829340 h 845532"/>
                  <a:gd name="connsiteX26" fmla="*/ 424253 w 845475"/>
                  <a:gd name="connsiteY26" fmla="*/ 844580 h 845532"/>
                  <a:gd name="connsiteX27" fmla="*/ 430920 w 845475"/>
                  <a:gd name="connsiteY27" fmla="*/ 845533 h 845532"/>
                  <a:gd name="connsiteX28" fmla="*/ 442350 w 845475"/>
                  <a:gd name="connsiteY28" fmla="*/ 840770 h 845532"/>
                  <a:gd name="connsiteX29" fmla="*/ 614753 w 845475"/>
                  <a:gd name="connsiteY29" fmla="*/ 668368 h 845532"/>
                  <a:gd name="connsiteX30" fmla="*/ 619515 w 845475"/>
                  <a:gd name="connsiteY30" fmla="*/ 658843 h 845532"/>
                  <a:gd name="connsiteX31" fmla="*/ 631898 w 845475"/>
                  <a:gd name="connsiteY31" fmla="*/ 508348 h 845532"/>
                  <a:gd name="connsiteX32" fmla="*/ 633803 w 845475"/>
                  <a:gd name="connsiteY32" fmla="*/ 506443 h 845532"/>
                  <a:gd name="connsiteX33" fmla="*/ 844305 w 845475"/>
                  <a:gd name="connsiteY33" fmla="*/ 15905 h 845532"/>
                  <a:gd name="connsiteX34" fmla="*/ 57540 w 845475"/>
                  <a:gd name="connsiteY34" fmla="*/ 398810 h 845532"/>
                  <a:gd name="connsiteX35" fmla="*/ 197558 w 845475"/>
                  <a:gd name="connsiteY35" fmla="*/ 258793 h 845532"/>
                  <a:gd name="connsiteX36" fmla="*/ 308048 w 845475"/>
                  <a:gd name="connsiteY36" fmla="*/ 247363 h 845532"/>
                  <a:gd name="connsiteX37" fmla="*/ 208988 w 845475"/>
                  <a:gd name="connsiteY37" fmla="*/ 397858 h 845532"/>
                  <a:gd name="connsiteX38" fmla="*/ 57540 w 845475"/>
                  <a:gd name="connsiteY38" fmla="*/ 397858 h 845532"/>
                  <a:gd name="connsiteX39" fmla="*/ 323288 w 845475"/>
                  <a:gd name="connsiteY39" fmla="*/ 652175 h 845532"/>
                  <a:gd name="connsiteX40" fmla="*/ 192795 w 845475"/>
                  <a:gd name="connsiteY40" fmla="*/ 521683 h 845532"/>
                  <a:gd name="connsiteX41" fmla="*/ 235658 w 845475"/>
                  <a:gd name="connsiteY41" fmla="*/ 520730 h 845532"/>
                  <a:gd name="connsiteX42" fmla="*/ 323288 w 845475"/>
                  <a:gd name="connsiteY42" fmla="*/ 608360 h 845532"/>
                  <a:gd name="connsiteX43" fmla="*/ 323288 w 845475"/>
                  <a:gd name="connsiteY43" fmla="*/ 652175 h 845532"/>
                  <a:gd name="connsiteX44" fmla="*/ 387105 w 845475"/>
                  <a:gd name="connsiteY44" fmla="*/ 626458 h 845532"/>
                  <a:gd name="connsiteX45" fmla="*/ 218513 w 845475"/>
                  <a:gd name="connsiteY45" fmla="*/ 457865 h 845532"/>
                  <a:gd name="connsiteX46" fmla="*/ 363293 w 845475"/>
                  <a:gd name="connsiteY46" fmla="*/ 234028 h 845532"/>
                  <a:gd name="connsiteX47" fmla="*/ 811920 w 845475"/>
                  <a:gd name="connsiteY47" fmla="*/ 33050 h 845532"/>
                  <a:gd name="connsiteX48" fmla="*/ 610943 w 845475"/>
                  <a:gd name="connsiteY48" fmla="*/ 481678 h 845532"/>
                  <a:gd name="connsiteX49" fmla="*/ 387105 w 845475"/>
                  <a:gd name="connsiteY49" fmla="*/ 626458 h 845532"/>
                  <a:gd name="connsiteX50" fmla="*/ 587130 w 845475"/>
                  <a:gd name="connsiteY50" fmla="*/ 648365 h 845532"/>
                  <a:gd name="connsiteX51" fmla="*/ 446160 w 845475"/>
                  <a:gd name="connsiteY51" fmla="*/ 788383 h 845532"/>
                  <a:gd name="connsiteX52" fmla="*/ 446160 w 845475"/>
                  <a:gd name="connsiteY52" fmla="*/ 635983 h 845532"/>
                  <a:gd name="connsiteX53" fmla="*/ 597608 w 845475"/>
                  <a:gd name="connsiteY53" fmla="*/ 535970 h 845532"/>
                  <a:gd name="connsiteX54" fmla="*/ 587130 w 845475"/>
                  <a:gd name="connsiteY54" fmla="*/ 648365 h 84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45475" h="845532">
                    <a:moveTo>
                      <a:pt x="844305" y="15905"/>
                    </a:moveTo>
                    <a:cubicBezTo>
                      <a:pt x="843353" y="8285"/>
                      <a:pt x="837638" y="2570"/>
                      <a:pt x="830018" y="1618"/>
                    </a:cubicBezTo>
                    <a:cubicBezTo>
                      <a:pt x="819540" y="-287"/>
                      <a:pt x="575700" y="-25052"/>
                      <a:pt x="338528" y="211168"/>
                    </a:cubicBezTo>
                    <a:cubicBezTo>
                      <a:pt x="338528" y="211168"/>
                      <a:pt x="337575" y="212120"/>
                      <a:pt x="335670" y="214025"/>
                    </a:cubicBezTo>
                    <a:cubicBezTo>
                      <a:pt x="317573" y="213073"/>
                      <a:pt x="278520" y="215930"/>
                      <a:pt x="187080" y="226408"/>
                    </a:cubicBezTo>
                    <a:cubicBezTo>
                      <a:pt x="183270" y="226408"/>
                      <a:pt x="180413" y="228313"/>
                      <a:pt x="177555" y="231170"/>
                    </a:cubicBezTo>
                    <a:lnTo>
                      <a:pt x="5153" y="403573"/>
                    </a:lnTo>
                    <a:cubicBezTo>
                      <a:pt x="390" y="408335"/>
                      <a:pt x="-1515" y="415955"/>
                      <a:pt x="1343" y="421670"/>
                    </a:cubicBezTo>
                    <a:cubicBezTo>
                      <a:pt x="4200" y="428338"/>
                      <a:pt x="9915" y="432148"/>
                      <a:pt x="16583" y="432148"/>
                    </a:cubicBezTo>
                    <a:lnTo>
                      <a:pt x="191843" y="432148"/>
                    </a:lnTo>
                    <a:cubicBezTo>
                      <a:pt x="188033" y="439768"/>
                      <a:pt x="185175" y="448340"/>
                      <a:pt x="182318" y="455960"/>
                    </a:cubicBezTo>
                    <a:cubicBezTo>
                      <a:pt x="180413" y="461675"/>
                      <a:pt x="181365" y="468343"/>
                      <a:pt x="186128" y="473105"/>
                    </a:cubicBezTo>
                    <a:lnTo>
                      <a:pt x="200415" y="487393"/>
                    </a:lnTo>
                    <a:lnTo>
                      <a:pt x="152790" y="489298"/>
                    </a:lnTo>
                    <a:cubicBezTo>
                      <a:pt x="146123" y="489298"/>
                      <a:pt x="140408" y="493108"/>
                      <a:pt x="137550" y="499775"/>
                    </a:cubicBezTo>
                    <a:cubicBezTo>
                      <a:pt x="134693" y="506443"/>
                      <a:pt x="136598" y="513110"/>
                      <a:pt x="141360" y="517873"/>
                    </a:cubicBezTo>
                    <a:lnTo>
                      <a:pt x="328050" y="704563"/>
                    </a:lnTo>
                    <a:cubicBezTo>
                      <a:pt x="330908" y="707420"/>
                      <a:pt x="335670" y="709325"/>
                      <a:pt x="339480" y="709325"/>
                    </a:cubicBezTo>
                    <a:cubicBezTo>
                      <a:pt x="341385" y="709325"/>
                      <a:pt x="344243" y="709325"/>
                      <a:pt x="346148" y="708373"/>
                    </a:cubicBezTo>
                    <a:cubicBezTo>
                      <a:pt x="352815" y="705515"/>
                      <a:pt x="356625" y="699800"/>
                      <a:pt x="356625" y="693133"/>
                    </a:cubicBezTo>
                    <a:lnTo>
                      <a:pt x="356625" y="642650"/>
                    </a:lnTo>
                    <a:lnTo>
                      <a:pt x="371865" y="657890"/>
                    </a:lnTo>
                    <a:cubicBezTo>
                      <a:pt x="374723" y="660748"/>
                      <a:pt x="379485" y="662653"/>
                      <a:pt x="383295" y="662653"/>
                    </a:cubicBezTo>
                    <a:cubicBezTo>
                      <a:pt x="385200" y="662653"/>
                      <a:pt x="387105" y="662653"/>
                      <a:pt x="389010" y="661700"/>
                    </a:cubicBezTo>
                    <a:cubicBezTo>
                      <a:pt x="397583" y="658843"/>
                      <a:pt x="405203" y="655985"/>
                      <a:pt x="413775" y="652175"/>
                    </a:cubicBezTo>
                    <a:lnTo>
                      <a:pt x="413775" y="829340"/>
                    </a:lnTo>
                    <a:cubicBezTo>
                      <a:pt x="413775" y="836008"/>
                      <a:pt x="417585" y="841723"/>
                      <a:pt x="424253" y="844580"/>
                    </a:cubicBezTo>
                    <a:cubicBezTo>
                      <a:pt x="426158" y="845533"/>
                      <a:pt x="428063" y="845533"/>
                      <a:pt x="430920" y="845533"/>
                    </a:cubicBezTo>
                    <a:cubicBezTo>
                      <a:pt x="435683" y="845533"/>
                      <a:pt x="439493" y="843628"/>
                      <a:pt x="442350" y="840770"/>
                    </a:cubicBezTo>
                    <a:lnTo>
                      <a:pt x="614753" y="668368"/>
                    </a:lnTo>
                    <a:cubicBezTo>
                      <a:pt x="617610" y="665510"/>
                      <a:pt x="619515" y="662653"/>
                      <a:pt x="619515" y="658843"/>
                    </a:cubicBezTo>
                    <a:cubicBezTo>
                      <a:pt x="630945" y="563593"/>
                      <a:pt x="633803" y="525493"/>
                      <a:pt x="631898" y="508348"/>
                    </a:cubicBezTo>
                    <a:cubicBezTo>
                      <a:pt x="632850" y="507395"/>
                      <a:pt x="633803" y="506443"/>
                      <a:pt x="633803" y="506443"/>
                    </a:cubicBezTo>
                    <a:cubicBezTo>
                      <a:pt x="870023" y="269270"/>
                      <a:pt x="845258" y="25430"/>
                      <a:pt x="844305" y="15905"/>
                    </a:cubicBezTo>
                    <a:close/>
                    <a:moveTo>
                      <a:pt x="57540" y="398810"/>
                    </a:moveTo>
                    <a:lnTo>
                      <a:pt x="197558" y="258793"/>
                    </a:lnTo>
                    <a:cubicBezTo>
                      <a:pt x="237563" y="254030"/>
                      <a:pt x="280425" y="249268"/>
                      <a:pt x="308048" y="247363"/>
                    </a:cubicBezTo>
                    <a:cubicBezTo>
                      <a:pt x="280425" y="282605"/>
                      <a:pt x="239468" y="337850"/>
                      <a:pt x="208988" y="397858"/>
                    </a:cubicBezTo>
                    <a:lnTo>
                      <a:pt x="57540" y="397858"/>
                    </a:lnTo>
                    <a:close/>
                    <a:moveTo>
                      <a:pt x="323288" y="652175"/>
                    </a:moveTo>
                    <a:lnTo>
                      <a:pt x="192795" y="521683"/>
                    </a:lnTo>
                    <a:lnTo>
                      <a:pt x="235658" y="520730"/>
                    </a:lnTo>
                    <a:lnTo>
                      <a:pt x="323288" y="608360"/>
                    </a:lnTo>
                    <a:lnTo>
                      <a:pt x="323288" y="652175"/>
                    </a:lnTo>
                    <a:close/>
                    <a:moveTo>
                      <a:pt x="387105" y="626458"/>
                    </a:moveTo>
                    <a:lnTo>
                      <a:pt x="218513" y="457865"/>
                    </a:lnTo>
                    <a:cubicBezTo>
                      <a:pt x="260423" y="348328"/>
                      <a:pt x="362340" y="234980"/>
                      <a:pt x="363293" y="234028"/>
                    </a:cubicBezTo>
                    <a:cubicBezTo>
                      <a:pt x="555698" y="41623"/>
                      <a:pt x="757628" y="31145"/>
                      <a:pt x="811920" y="33050"/>
                    </a:cubicBezTo>
                    <a:cubicBezTo>
                      <a:pt x="812873" y="87343"/>
                      <a:pt x="804300" y="288320"/>
                      <a:pt x="610943" y="481678"/>
                    </a:cubicBezTo>
                    <a:cubicBezTo>
                      <a:pt x="609990" y="482630"/>
                      <a:pt x="496643" y="584548"/>
                      <a:pt x="387105" y="626458"/>
                    </a:cubicBezTo>
                    <a:close/>
                    <a:moveTo>
                      <a:pt x="587130" y="648365"/>
                    </a:moveTo>
                    <a:lnTo>
                      <a:pt x="446160" y="788383"/>
                    </a:lnTo>
                    <a:lnTo>
                      <a:pt x="446160" y="635983"/>
                    </a:lnTo>
                    <a:cubicBezTo>
                      <a:pt x="507120" y="605503"/>
                      <a:pt x="563318" y="563593"/>
                      <a:pt x="597608" y="535970"/>
                    </a:cubicBezTo>
                    <a:cubicBezTo>
                      <a:pt x="596655" y="563593"/>
                      <a:pt x="591893" y="607408"/>
                      <a:pt x="587130" y="64836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92" name="Freeform 891">
                <a:extLst>
                  <a:ext uri="{FF2B5EF4-FFF2-40B4-BE49-F238E27FC236}">
                    <a16:creationId xmlns:a16="http://schemas.microsoft.com/office/drawing/2014/main" id="{69627682-CD29-9842-AFD9-22A4CC2D7ACD}"/>
                  </a:ext>
                </a:extLst>
              </p:cNvPr>
              <p:cNvSpPr/>
              <p:nvPr/>
            </p:nvSpPr>
            <p:spPr>
              <a:xfrm rot="-2700000">
                <a:off x="5669362" y="3644115"/>
                <a:ext cx="174305" cy="33337"/>
              </a:xfrm>
              <a:custGeom>
                <a:avLst/>
                <a:gdLst>
                  <a:gd name="connsiteX0" fmla="*/ 0 w 174305"/>
                  <a:gd name="connsiteY0" fmla="*/ 0 h 33337"/>
                  <a:gd name="connsiteX1" fmla="*/ 174306 w 174305"/>
                  <a:gd name="connsiteY1" fmla="*/ 0 h 33337"/>
                  <a:gd name="connsiteX2" fmla="*/ 174306 w 174305"/>
                  <a:gd name="connsiteY2" fmla="*/ 33337 h 33337"/>
                  <a:gd name="connsiteX3" fmla="*/ 0 w 174305"/>
                  <a:gd name="connsiteY3" fmla="*/ 33337 h 33337"/>
                </a:gdLst>
                <a:ahLst/>
                <a:cxnLst>
                  <a:cxn ang="0">
                    <a:pos x="connsiteX0" y="connsiteY0"/>
                  </a:cxn>
                  <a:cxn ang="0">
                    <a:pos x="connsiteX1" y="connsiteY1"/>
                  </a:cxn>
                  <a:cxn ang="0">
                    <a:pos x="connsiteX2" y="connsiteY2"/>
                  </a:cxn>
                  <a:cxn ang="0">
                    <a:pos x="connsiteX3" y="connsiteY3"/>
                  </a:cxn>
                </a:cxnLst>
                <a:rect l="l" t="t" r="r" b="b"/>
                <a:pathLst>
                  <a:path w="174305" h="33337">
                    <a:moveTo>
                      <a:pt x="0" y="0"/>
                    </a:moveTo>
                    <a:lnTo>
                      <a:pt x="174306" y="0"/>
                    </a:lnTo>
                    <a:lnTo>
                      <a:pt x="174306"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93" name="Freeform 892">
                <a:extLst>
                  <a:ext uri="{FF2B5EF4-FFF2-40B4-BE49-F238E27FC236}">
                    <a16:creationId xmlns:a16="http://schemas.microsoft.com/office/drawing/2014/main" id="{252023E2-AD48-964D-8679-AF91C6CAE6C0}"/>
                  </a:ext>
                </a:extLst>
              </p:cNvPr>
              <p:cNvSpPr/>
              <p:nvPr/>
            </p:nvSpPr>
            <p:spPr>
              <a:xfrm rot="-2700000">
                <a:off x="5777429" y="3751657"/>
                <a:ext cx="174305" cy="33337"/>
              </a:xfrm>
              <a:custGeom>
                <a:avLst/>
                <a:gdLst>
                  <a:gd name="connsiteX0" fmla="*/ 0 w 174305"/>
                  <a:gd name="connsiteY0" fmla="*/ 0 h 33337"/>
                  <a:gd name="connsiteX1" fmla="*/ 174306 w 174305"/>
                  <a:gd name="connsiteY1" fmla="*/ 0 h 33337"/>
                  <a:gd name="connsiteX2" fmla="*/ 174306 w 174305"/>
                  <a:gd name="connsiteY2" fmla="*/ 33337 h 33337"/>
                  <a:gd name="connsiteX3" fmla="*/ 0 w 174305"/>
                  <a:gd name="connsiteY3" fmla="*/ 33337 h 33337"/>
                </a:gdLst>
                <a:ahLst/>
                <a:cxnLst>
                  <a:cxn ang="0">
                    <a:pos x="connsiteX0" y="connsiteY0"/>
                  </a:cxn>
                  <a:cxn ang="0">
                    <a:pos x="connsiteX1" y="connsiteY1"/>
                  </a:cxn>
                  <a:cxn ang="0">
                    <a:pos x="connsiteX2" y="connsiteY2"/>
                  </a:cxn>
                  <a:cxn ang="0">
                    <a:pos x="connsiteX3" y="connsiteY3"/>
                  </a:cxn>
                </a:cxnLst>
                <a:rect l="l" t="t" r="r" b="b"/>
                <a:pathLst>
                  <a:path w="174305" h="33337">
                    <a:moveTo>
                      <a:pt x="0" y="0"/>
                    </a:moveTo>
                    <a:lnTo>
                      <a:pt x="174306" y="0"/>
                    </a:lnTo>
                    <a:lnTo>
                      <a:pt x="174306"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94" name="Freeform 893">
                <a:extLst>
                  <a:ext uri="{FF2B5EF4-FFF2-40B4-BE49-F238E27FC236}">
                    <a16:creationId xmlns:a16="http://schemas.microsoft.com/office/drawing/2014/main" id="{4047ABC3-C0C2-FB4D-88B4-03846EAE60CC}"/>
                  </a:ext>
                </a:extLst>
              </p:cNvPr>
              <p:cNvSpPr/>
              <p:nvPr/>
            </p:nvSpPr>
            <p:spPr>
              <a:xfrm rot="-2700000">
                <a:off x="5662545" y="3735569"/>
                <a:ext cx="220977" cy="33337"/>
              </a:xfrm>
              <a:custGeom>
                <a:avLst/>
                <a:gdLst>
                  <a:gd name="connsiteX0" fmla="*/ 0 w 220977"/>
                  <a:gd name="connsiteY0" fmla="*/ 0 h 33337"/>
                  <a:gd name="connsiteX1" fmla="*/ 220978 w 220977"/>
                  <a:gd name="connsiteY1" fmla="*/ 0 h 33337"/>
                  <a:gd name="connsiteX2" fmla="*/ 220978 w 220977"/>
                  <a:gd name="connsiteY2" fmla="*/ 33337 h 33337"/>
                  <a:gd name="connsiteX3" fmla="*/ 0 w 220977"/>
                  <a:gd name="connsiteY3" fmla="*/ 33337 h 33337"/>
                </a:gdLst>
                <a:ahLst/>
                <a:cxnLst>
                  <a:cxn ang="0">
                    <a:pos x="connsiteX0" y="connsiteY0"/>
                  </a:cxn>
                  <a:cxn ang="0">
                    <a:pos x="connsiteX1" y="connsiteY1"/>
                  </a:cxn>
                  <a:cxn ang="0">
                    <a:pos x="connsiteX2" y="connsiteY2"/>
                  </a:cxn>
                  <a:cxn ang="0">
                    <a:pos x="connsiteX3" y="connsiteY3"/>
                  </a:cxn>
                </a:cxnLst>
                <a:rect l="l" t="t" r="r" b="b"/>
                <a:pathLst>
                  <a:path w="220977" h="33337">
                    <a:moveTo>
                      <a:pt x="0" y="0"/>
                    </a:moveTo>
                    <a:lnTo>
                      <a:pt x="220978" y="0"/>
                    </a:lnTo>
                    <a:lnTo>
                      <a:pt x="220978"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95" name="Freeform 894">
                <a:extLst>
                  <a:ext uri="{FF2B5EF4-FFF2-40B4-BE49-F238E27FC236}">
                    <a16:creationId xmlns:a16="http://schemas.microsoft.com/office/drawing/2014/main" id="{B2438AE5-20E3-4943-A6CD-E79D722A8D20}"/>
                  </a:ext>
                </a:extLst>
              </p:cNvPr>
              <p:cNvSpPr/>
              <p:nvPr/>
            </p:nvSpPr>
            <p:spPr>
              <a:xfrm>
                <a:off x="6154578" y="3103721"/>
                <a:ext cx="263366" cy="261461"/>
              </a:xfrm>
              <a:custGeom>
                <a:avLst/>
                <a:gdLst>
                  <a:gd name="connsiteX0" fmla="*/ 161449 w 263366"/>
                  <a:gd name="connsiteY0" fmla="*/ 261461 h 261461"/>
                  <a:gd name="connsiteX1" fmla="*/ 198596 w 263366"/>
                  <a:gd name="connsiteY1" fmla="*/ 246221 h 261461"/>
                  <a:gd name="connsiteX2" fmla="*/ 248126 w 263366"/>
                  <a:gd name="connsiteY2" fmla="*/ 196691 h 261461"/>
                  <a:gd name="connsiteX3" fmla="*/ 263366 w 263366"/>
                  <a:gd name="connsiteY3" fmla="*/ 159544 h 261461"/>
                  <a:gd name="connsiteX4" fmla="*/ 248126 w 263366"/>
                  <a:gd name="connsiteY4" fmla="*/ 122396 h 261461"/>
                  <a:gd name="connsiteX5" fmla="*/ 139541 w 263366"/>
                  <a:gd name="connsiteY5" fmla="*/ 15716 h 261461"/>
                  <a:gd name="connsiteX6" fmla="*/ 65246 w 263366"/>
                  <a:gd name="connsiteY6" fmla="*/ 15716 h 261461"/>
                  <a:gd name="connsiteX7" fmla="*/ 15716 w 263366"/>
                  <a:gd name="connsiteY7" fmla="*/ 65246 h 261461"/>
                  <a:gd name="connsiteX8" fmla="*/ 15716 w 263366"/>
                  <a:gd name="connsiteY8" fmla="*/ 139541 h 261461"/>
                  <a:gd name="connsiteX9" fmla="*/ 123349 w 263366"/>
                  <a:gd name="connsiteY9" fmla="*/ 247174 h 261461"/>
                  <a:gd name="connsiteX10" fmla="*/ 161449 w 263366"/>
                  <a:gd name="connsiteY10" fmla="*/ 261461 h 261461"/>
                  <a:gd name="connsiteX11" fmla="*/ 39529 w 263366"/>
                  <a:gd name="connsiteY11" fmla="*/ 88106 h 261461"/>
                  <a:gd name="connsiteX12" fmla="*/ 89059 w 263366"/>
                  <a:gd name="connsiteY12" fmla="*/ 38576 h 261461"/>
                  <a:gd name="connsiteX13" fmla="*/ 102394 w 263366"/>
                  <a:gd name="connsiteY13" fmla="*/ 32861 h 261461"/>
                  <a:gd name="connsiteX14" fmla="*/ 115729 w 263366"/>
                  <a:gd name="connsiteY14" fmla="*/ 38576 h 261461"/>
                  <a:gd name="connsiteX15" fmla="*/ 224314 w 263366"/>
                  <a:gd name="connsiteY15" fmla="*/ 147161 h 261461"/>
                  <a:gd name="connsiteX16" fmla="*/ 230029 w 263366"/>
                  <a:gd name="connsiteY16" fmla="*/ 160496 h 261461"/>
                  <a:gd name="connsiteX17" fmla="*/ 224314 w 263366"/>
                  <a:gd name="connsiteY17" fmla="*/ 173831 h 261461"/>
                  <a:gd name="connsiteX18" fmla="*/ 175736 w 263366"/>
                  <a:gd name="connsiteY18" fmla="*/ 222409 h 261461"/>
                  <a:gd name="connsiteX19" fmla="*/ 148114 w 263366"/>
                  <a:gd name="connsiteY19" fmla="*/ 222409 h 261461"/>
                  <a:gd name="connsiteX20" fmla="*/ 39529 w 263366"/>
                  <a:gd name="connsiteY20" fmla="*/ 114776 h 261461"/>
                  <a:gd name="connsiteX21" fmla="*/ 39529 w 263366"/>
                  <a:gd name="connsiteY21" fmla="*/ 8810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3366" h="261461">
                    <a:moveTo>
                      <a:pt x="161449" y="261461"/>
                    </a:moveTo>
                    <a:cubicBezTo>
                      <a:pt x="174784" y="261461"/>
                      <a:pt x="188119" y="256699"/>
                      <a:pt x="198596" y="246221"/>
                    </a:cubicBezTo>
                    <a:lnTo>
                      <a:pt x="248126" y="196691"/>
                    </a:lnTo>
                    <a:cubicBezTo>
                      <a:pt x="257651" y="187166"/>
                      <a:pt x="263366" y="173831"/>
                      <a:pt x="263366" y="159544"/>
                    </a:cubicBezTo>
                    <a:cubicBezTo>
                      <a:pt x="263366" y="145256"/>
                      <a:pt x="257651" y="132874"/>
                      <a:pt x="248126" y="122396"/>
                    </a:cubicBezTo>
                    <a:lnTo>
                      <a:pt x="139541" y="15716"/>
                    </a:lnTo>
                    <a:cubicBezTo>
                      <a:pt x="118586" y="-5239"/>
                      <a:pt x="86201" y="-5239"/>
                      <a:pt x="65246" y="15716"/>
                    </a:cubicBezTo>
                    <a:lnTo>
                      <a:pt x="15716" y="65246"/>
                    </a:lnTo>
                    <a:cubicBezTo>
                      <a:pt x="-5239" y="86201"/>
                      <a:pt x="-5239" y="118586"/>
                      <a:pt x="15716" y="139541"/>
                    </a:cubicBezTo>
                    <a:lnTo>
                      <a:pt x="123349" y="247174"/>
                    </a:lnTo>
                    <a:cubicBezTo>
                      <a:pt x="133826" y="256699"/>
                      <a:pt x="147161" y="261461"/>
                      <a:pt x="161449" y="261461"/>
                    </a:cubicBezTo>
                    <a:close/>
                    <a:moveTo>
                      <a:pt x="39529" y="88106"/>
                    </a:moveTo>
                    <a:lnTo>
                      <a:pt x="89059" y="38576"/>
                    </a:lnTo>
                    <a:cubicBezTo>
                      <a:pt x="92869" y="34766"/>
                      <a:pt x="97631" y="32861"/>
                      <a:pt x="102394" y="32861"/>
                    </a:cubicBezTo>
                    <a:cubicBezTo>
                      <a:pt x="107156" y="32861"/>
                      <a:pt x="111919" y="34766"/>
                      <a:pt x="115729" y="38576"/>
                    </a:cubicBezTo>
                    <a:lnTo>
                      <a:pt x="224314" y="147161"/>
                    </a:lnTo>
                    <a:cubicBezTo>
                      <a:pt x="228124" y="150971"/>
                      <a:pt x="230029" y="155734"/>
                      <a:pt x="230029" y="160496"/>
                    </a:cubicBezTo>
                    <a:cubicBezTo>
                      <a:pt x="230029" y="165259"/>
                      <a:pt x="228124" y="170021"/>
                      <a:pt x="224314" y="173831"/>
                    </a:cubicBezTo>
                    <a:lnTo>
                      <a:pt x="175736" y="222409"/>
                    </a:lnTo>
                    <a:cubicBezTo>
                      <a:pt x="168116" y="230029"/>
                      <a:pt x="155734" y="230029"/>
                      <a:pt x="148114" y="222409"/>
                    </a:cubicBezTo>
                    <a:lnTo>
                      <a:pt x="39529" y="114776"/>
                    </a:lnTo>
                    <a:cubicBezTo>
                      <a:pt x="31909" y="107156"/>
                      <a:pt x="31909" y="95726"/>
                      <a:pt x="39529" y="88106"/>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834" name="Graphic 277">
              <a:extLst>
                <a:ext uri="{FF2B5EF4-FFF2-40B4-BE49-F238E27FC236}">
                  <a16:creationId xmlns:a16="http://schemas.microsoft.com/office/drawing/2014/main" id="{1C1049BC-3BDC-C746-9985-8BEB7930B477}"/>
                </a:ext>
              </a:extLst>
            </p:cNvPr>
            <p:cNvGrpSpPr/>
            <p:nvPr/>
          </p:nvGrpSpPr>
          <p:grpSpPr>
            <a:xfrm>
              <a:off x="1452344" y="2694557"/>
              <a:ext cx="636896" cy="538604"/>
              <a:chOff x="2820005" y="3547852"/>
              <a:chExt cx="993583" cy="840244"/>
            </a:xfrm>
            <a:gradFill>
              <a:gsLst>
                <a:gs pos="0">
                  <a:schemeClr val="accent5">
                    <a:lumMod val="50000"/>
                  </a:schemeClr>
                </a:gs>
                <a:gs pos="100000">
                  <a:schemeClr val="accent5">
                    <a:lumMod val="60000"/>
                    <a:lumOff val="40000"/>
                  </a:schemeClr>
                </a:gs>
              </a:gsLst>
              <a:lin ang="16200000" scaled="0"/>
            </a:gradFill>
          </p:grpSpPr>
          <p:sp>
            <p:nvSpPr>
              <p:cNvPr id="883" name="Freeform 882">
                <a:extLst>
                  <a:ext uri="{FF2B5EF4-FFF2-40B4-BE49-F238E27FC236}">
                    <a16:creationId xmlns:a16="http://schemas.microsoft.com/office/drawing/2014/main" id="{D3FA17F1-5070-8540-9F01-A9EB93526BC7}"/>
                  </a:ext>
                </a:extLst>
              </p:cNvPr>
              <p:cNvSpPr/>
              <p:nvPr/>
            </p:nvSpPr>
            <p:spPr>
              <a:xfrm>
                <a:off x="2878234" y="3606095"/>
                <a:ext cx="611505" cy="722947"/>
              </a:xfrm>
              <a:custGeom>
                <a:avLst/>
                <a:gdLst>
                  <a:gd name="connsiteX0" fmla="*/ 212408 w 611505"/>
                  <a:gd name="connsiteY0" fmla="*/ 533400 h 722947"/>
                  <a:gd name="connsiteX1" fmla="*/ 360998 w 611505"/>
                  <a:gd name="connsiteY1" fmla="*/ 722948 h 722947"/>
                  <a:gd name="connsiteX2" fmla="*/ 378143 w 611505"/>
                  <a:gd name="connsiteY2" fmla="*/ 705802 h 722947"/>
                  <a:gd name="connsiteX3" fmla="*/ 378143 w 611505"/>
                  <a:gd name="connsiteY3" fmla="*/ 444818 h 722947"/>
                  <a:gd name="connsiteX4" fmla="*/ 516255 w 611505"/>
                  <a:gd name="connsiteY4" fmla="*/ 509587 h 722947"/>
                  <a:gd name="connsiteX5" fmla="*/ 529590 w 611505"/>
                  <a:gd name="connsiteY5" fmla="*/ 509587 h 722947"/>
                  <a:gd name="connsiteX6" fmla="*/ 611505 w 611505"/>
                  <a:gd name="connsiteY6" fmla="*/ 497205 h 722947"/>
                  <a:gd name="connsiteX7" fmla="*/ 601028 w 611505"/>
                  <a:gd name="connsiteY7" fmla="*/ 465773 h 722947"/>
                  <a:gd name="connsiteX8" fmla="*/ 519113 w 611505"/>
                  <a:gd name="connsiteY8" fmla="*/ 476250 h 722947"/>
                  <a:gd name="connsiteX9" fmla="*/ 396240 w 611505"/>
                  <a:gd name="connsiteY9" fmla="*/ 413385 h 722947"/>
                  <a:gd name="connsiteX10" fmla="*/ 421958 w 611505"/>
                  <a:gd name="connsiteY10" fmla="*/ 378143 h 722947"/>
                  <a:gd name="connsiteX11" fmla="*/ 585788 w 611505"/>
                  <a:gd name="connsiteY11" fmla="*/ 378143 h 722947"/>
                  <a:gd name="connsiteX12" fmla="*/ 585788 w 611505"/>
                  <a:gd name="connsiteY12" fmla="*/ 344805 h 722947"/>
                  <a:gd name="connsiteX13" fmla="*/ 445770 w 611505"/>
                  <a:gd name="connsiteY13" fmla="*/ 344805 h 722947"/>
                  <a:gd name="connsiteX14" fmla="*/ 510540 w 611505"/>
                  <a:gd name="connsiteY14" fmla="*/ 189548 h 722947"/>
                  <a:gd name="connsiteX15" fmla="*/ 361950 w 611505"/>
                  <a:gd name="connsiteY15" fmla="*/ 0 h 722947"/>
                  <a:gd name="connsiteX16" fmla="*/ 344805 w 611505"/>
                  <a:gd name="connsiteY16" fmla="*/ 17145 h 722947"/>
                  <a:gd name="connsiteX17" fmla="*/ 344805 w 611505"/>
                  <a:gd name="connsiteY17" fmla="*/ 278130 h 722947"/>
                  <a:gd name="connsiteX18" fmla="*/ 189548 w 611505"/>
                  <a:gd name="connsiteY18" fmla="*/ 213360 h 722947"/>
                  <a:gd name="connsiteX19" fmla="*/ 0 w 611505"/>
                  <a:gd name="connsiteY19" fmla="*/ 361950 h 722947"/>
                  <a:gd name="connsiteX20" fmla="*/ 17145 w 611505"/>
                  <a:gd name="connsiteY20" fmla="*/ 379095 h 722947"/>
                  <a:gd name="connsiteX21" fmla="*/ 278130 w 611505"/>
                  <a:gd name="connsiteY21" fmla="*/ 379095 h 722947"/>
                  <a:gd name="connsiteX22" fmla="*/ 212408 w 611505"/>
                  <a:gd name="connsiteY22" fmla="*/ 533400 h 722947"/>
                  <a:gd name="connsiteX23" fmla="*/ 344805 w 611505"/>
                  <a:gd name="connsiteY23" fmla="*/ 688658 h 722947"/>
                  <a:gd name="connsiteX24" fmla="*/ 245745 w 611505"/>
                  <a:gd name="connsiteY24" fmla="*/ 534352 h 722947"/>
                  <a:gd name="connsiteX25" fmla="*/ 308610 w 611505"/>
                  <a:gd name="connsiteY25" fmla="*/ 395287 h 722947"/>
                  <a:gd name="connsiteX26" fmla="*/ 344805 w 611505"/>
                  <a:gd name="connsiteY26" fmla="*/ 421958 h 722947"/>
                  <a:gd name="connsiteX27" fmla="*/ 344805 w 611505"/>
                  <a:gd name="connsiteY27" fmla="*/ 688658 h 722947"/>
                  <a:gd name="connsiteX28" fmla="*/ 378143 w 611505"/>
                  <a:gd name="connsiteY28" fmla="*/ 34290 h 722947"/>
                  <a:gd name="connsiteX29" fmla="*/ 477203 w 611505"/>
                  <a:gd name="connsiteY29" fmla="*/ 188595 h 722947"/>
                  <a:gd name="connsiteX30" fmla="*/ 414338 w 611505"/>
                  <a:gd name="connsiteY30" fmla="*/ 327660 h 722947"/>
                  <a:gd name="connsiteX31" fmla="*/ 378143 w 611505"/>
                  <a:gd name="connsiteY31" fmla="*/ 301943 h 722947"/>
                  <a:gd name="connsiteX32" fmla="*/ 378143 w 611505"/>
                  <a:gd name="connsiteY32" fmla="*/ 34290 h 722947"/>
                  <a:gd name="connsiteX33" fmla="*/ 355283 w 611505"/>
                  <a:gd name="connsiteY33" fmla="*/ 333375 h 722947"/>
                  <a:gd name="connsiteX34" fmla="*/ 357188 w 611505"/>
                  <a:gd name="connsiteY34" fmla="*/ 332423 h 722947"/>
                  <a:gd name="connsiteX35" fmla="*/ 360998 w 611505"/>
                  <a:gd name="connsiteY35" fmla="*/ 333375 h 722947"/>
                  <a:gd name="connsiteX36" fmla="*/ 389573 w 611505"/>
                  <a:gd name="connsiteY36" fmla="*/ 356235 h 722947"/>
                  <a:gd name="connsiteX37" fmla="*/ 392430 w 611505"/>
                  <a:gd name="connsiteY37" fmla="*/ 361950 h 722947"/>
                  <a:gd name="connsiteX38" fmla="*/ 370523 w 611505"/>
                  <a:gd name="connsiteY38" fmla="*/ 389573 h 722947"/>
                  <a:gd name="connsiteX39" fmla="*/ 365760 w 611505"/>
                  <a:gd name="connsiteY39" fmla="*/ 391478 h 722947"/>
                  <a:gd name="connsiteX40" fmla="*/ 360998 w 611505"/>
                  <a:gd name="connsiteY40" fmla="*/ 390525 h 722947"/>
                  <a:gd name="connsiteX41" fmla="*/ 332423 w 611505"/>
                  <a:gd name="connsiteY41" fmla="*/ 367665 h 722947"/>
                  <a:gd name="connsiteX42" fmla="*/ 331470 w 611505"/>
                  <a:gd name="connsiteY42" fmla="*/ 363855 h 722947"/>
                  <a:gd name="connsiteX43" fmla="*/ 331470 w 611505"/>
                  <a:gd name="connsiteY43" fmla="*/ 360998 h 722947"/>
                  <a:gd name="connsiteX44" fmla="*/ 355283 w 611505"/>
                  <a:gd name="connsiteY44" fmla="*/ 333375 h 722947"/>
                  <a:gd name="connsiteX45" fmla="*/ 188595 w 611505"/>
                  <a:gd name="connsiteY45" fmla="*/ 245745 h 722947"/>
                  <a:gd name="connsiteX46" fmla="*/ 327660 w 611505"/>
                  <a:gd name="connsiteY46" fmla="*/ 308610 h 722947"/>
                  <a:gd name="connsiteX47" fmla="*/ 301943 w 611505"/>
                  <a:gd name="connsiteY47" fmla="*/ 344805 h 722947"/>
                  <a:gd name="connsiteX48" fmla="*/ 34290 w 611505"/>
                  <a:gd name="connsiteY48" fmla="*/ 344805 h 722947"/>
                  <a:gd name="connsiteX49" fmla="*/ 188595 w 611505"/>
                  <a:gd name="connsiteY49" fmla="*/ 245745 h 7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1505" h="722947">
                    <a:moveTo>
                      <a:pt x="212408" y="533400"/>
                    </a:moveTo>
                    <a:cubicBezTo>
                      <a:pt x="212408" y="638175"/>
                      <a:pt x="279083" y="722948"/>
                      <a:pt x="360998" y="722948"/>
                    </a:cubicBezTo>
                    <a:cubicBezTo>
                      <a:pt x="370523" y="722948"/>
                      <a:pt x="378143" y="715327"/>
                      <a:pt x="378143" y="705802"/>
                    </a:cubicBezTo>
                    <a:lnTo>
                      <a:pt x="378143" y="444818"/>
                    </a:lnTo>
                    <a:cubicBezTo>
                      <a:pt x="398145" y="469583"/>
                      <a:pt x="438150" y="500062"/>
                      <a:pt x="516255" y="509587"/>
                    </a:cubicBezTo>
                    <a:cubicBezTo>
                      <a:pt x="517208" y="509587"/>
                      <a:pt x="521970" y="509587"/>
                      <a:pt x="529590" y="509587"/>
                    </a:cubicBezTo>
                    <a:cubicBezTo>
                      <a:pt x="546735" y="509587"/>
                      <a:pt x="579120" y="507683"/>
                      <a:pt x="611505" y="497205"/>
                    </a:cubicBezTo>
                    <a:lnTo>
                      <a:pt x="601028" y="465773"/>
                    </a:lnTo>
                    <a:cubicBezTo>
                      <a:pt x="561023" y="479108"/>
                      <a:pt x="520065" y="476250"/>
                      <a:pt x="519113" y="476250"/>
                    </a:cubicBezTo>
                    <a:cubicBezTo>
                      <a:pt x="437198" y="466725"/>
                      <a:pt x="406718" y="431483"/>
                      <a:pt x="396240" y="413385"/>
                    </a:cubicBezTo>
                    <a:cubicBezTo>
                      <a:pt x="410528" y="403860"/>
                      <a:pt x="418148" y="389573"/>
                      <a:pt x="421958" y="378143"/>
                    </a:cubicBezTo>
                    <a:lnTo>
                      <a:pt x="585788" y="378143"/>
                    </a:lnTo>
                    <a:lnTo>
                      <a:pt x="585788" y="344805"/>
                    </a:lnTo>
                    <a:lnTo>
                      <a:pt x="445770" y="344805"/>
                    </a:lnTo>
                    <a:cubicBezTo>
                      <a:pt x="485775" y="309562"/>
                      <a:pt x="510540" y="251460"/>
                      <a:pt x="510540" y="189548"/>
                    </a:cubicBezTo>
                    <a:cubicBezTo>
                      <a:pt x="510540" y="82867"/>
                      <a:pt x="444818" y="0"/>
                      <a:pt x="361950" y="0"/>
                    </a:cubicBezTo>
                    <a:cubicBezTo>
                      <a:pt x="352425" y="0"/>
                      <a:pt x="344805" y="7620"/>
                      <a:pt x="344805" y="17145"/>
                    </a:cubicBezTo>
                    <a:lnTo>
                      <a:pt x="344805" y="278130"/>
                    </a:lnTo>
                    <a:cubicBezTo>
                      <a:pt x="309563" y="238125"/>
                      <a:pt x="251460" y="213360"/>
                      <a:pt x="189548" y="213360"/>
                    </a:cubicBezTo>
                    <a:cubicBezTo>
                      <a:pt x="84773" y="213360"/>
                      <a:pt x="0" y="280035"/>
                      <a:pt x="0" y="361950"/>
                    </a:cubicBezTo>
                    <a:cubicBezTo>
                      <a:pt x="0" y="371475"/>
                      <a:pt x="7620" y="379095"/>
                      <a:pt x="17145" y="379095"/>
                    </a:cubicBezTo>
                    <a:lnTo>
                      <a:pt x="278130" y="379095"/>
                    </a:lnTo>
                    <a:cubicBezTo>
                      <a:pt x="237172" y="412433"/>
                      <a:pt x="212408" y="469583"/>
                      <a:pt x="212408" y="533400"/>
                    </a:cubicBezTo>
                    <a:close/>
                    <a:moveTo>
                      <a:pt x="344805" y="688658"/>
                    </a:moveTo>
                    <a:cubicBezTo>
                      <a:pt x="288608" y="677227"/>
                      <a:pt x="245745" y="612458"/>
                      <a:pt x="245745" y="534352"/>
                    </a:cubicBezTo>
                    <a:cubicBezTo>
                      <a:pt x="245745" y="475298"/>
                      <a:pt x="270510" y="421958"/>
                      <a:pt x="308610" y="395287"/>
                    </a:cubicBezTo>
                    <a:cubicBezTo>
                      <a:pt x="317183" y="407670"/>
                      <a:pt x="329565" y="417195"/>
                      <a:pt x="344805" y="421958"/>
                    </a:cubicBezTo>
                    <a:lnTo>
                      <a:pt x="344805" y="688658"/>
                    </a:lnTo>
                    <a:close/>
                    <a:moveTo>
                      <a:pt x="378143" y="34290"/>
                    </a:moveTo>
                    <a:cubicBezTo>
                      <a:pt x="434340" y="45720"/>
                      <a:pt x="477203" y="110490"/>
                      <a:pt x="477203" y="188595"/>
                    </a:cubicBezTo>
                    <a:cubicBezTo>
                      <a:pt x="477203" y="247650"/>
                      <a:pt x="452438" y="300990"/>
                      <a:pt x="414338" y="327660"/>
                    </a:cubicBezTo>
                    <a:cubicBezTo>
                      <a:pt x="405765" y="315278"/>
                      <a:pt x="393383" y="305753"/>
                      <a:pt x="378143" y="301943"/>
                    </a:cubicBezTo>
                    <a:lnTo>
                      <a:pt x="378143" y="34290"/>
                    </a:lnTo>
                    <a:close/>
                    <a:moveTo>
                      <a:pt x="355283" y="333375"/>
                    </a:moveTo>
                    <a:cubicBezTo>
                      <a:pt x="356235" y="333375"/>
                      <a:pt x="357188" y="332423"/>
                      <a:pt x="357188" y="332423"/>
                    </a:cubicBezTo>
                    <a:cubicBezTo>
                      <a:pt x="358140" y="332423"/>
                      <a:pt x="360045" y="333375"/>
                      <a:pt x="360998" y="333375"/>
                    </a:cubicBezTo>
                    <a:cubicBezTo>
                      <a:pt x="374333" y="333375"/>
                      <a:pt x="386715" y="342900"/>
                      <a:pt x="389573" y="356235"/>
                    </a:cubicBezTo>
                    <a:cubicBezTo>
                      <a:pt x="390525" y="358140"/>
                      <a:pt x="391478" y="360045"/>
                      <a:pt x="392430" y="361950"/>
                    </a:cubicBezTo>
                    <a:cubicBezTo>
                      <a:pt x="391478" y="366712"/>
                      <a:pt x="387668" y="384810"/>
                      <a:pt x="370523" y="389573"/>
                    </a:cubicBezTo>
                    <a:cubicBezTo>
                      <a:pt x="368618" y="389573"/>
                      <a:pt x="367665" y="390525"/>
                      <a:pt x="365760" y="391478"/>
                    </a:cubicBezTo>
                    <a:cubicBezTo>
                      <a:pt x="364808" y="391478"/>
                      <a:pt x="362903" y="390525"/>
                      <a:pt x="360998" y="390525"/>
                    </a:cubicBezTo>
                    <a:cubicBezTo>
                      <a:pt x="347663" y="390525"/>
                      <a:pt x="335280" y="381000"/>
                      <a:pt x="332423" y="367665"/>
                    </a:cubicBezTo>
                    <a:cubicBezTo>
                      <a:pt x="332423" y="366712"/>
                      <a:pt x="331470" y="365760"/>
                      <a:pt x="331470" y="363855"/>
                    </a:cubicBezTo>
                    <a:cubicBezTo>
                      <a:pt x="331470" y="362903"/>
                      <a:pt x="331470" y="361950"/>
                      <a:pt x="331470" y="360998"/>
                    </a:cubicBezTo>
                    <a:cubicBezTo>
                      <a:pt x="332423" y="347662"/>
                      <a:pt x="341948" y="336233"/>
                      <a:pt x="355283" y="333375"/>
                    </a:cubicBezTo>
                    <a:close/>
                    <a:moveTo>
                      <a:pt x="188595" y="245745"/>
                    </a:moveTo>
                    <a:cubicBezTo>
                      <a:pt x="247650" y="245745"/>
                      <a:pt x="300990" y="270510"/>
                      <a:pt x="327660" y="308610"/>
                    </a:cubicBezTo>
                    <a:cubicBezTo>
                      <a:pt x="315278" y="317183"/>
                      <a:pt x="305753" y="329565"/>
                      <a:pt x="301943" y="344805"/>
                    </a:cubicBezTo>
                    <a:lnTo>
                      <a:pt x="34290" y="344805"/>
                    </a:lnTo>
                    <a:cubicBezTo>
                      <a:pt x="44768" y="288608"/>
                      <a:pt x="110490" y="245745"/>
                      <a:pt x="188595" y="24574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84" name="Freeform 883">
                <a:extLst>
                  <a:ext uri="{FF2B5EF4-FFF2-40B4-BE49-F238E27FC236}">
                    <a16:creationId xmlns:a16="http://schemas.microsoft.com/office/drawing/2014/main" id="{6E1653D0-3BC7-D344-AE13-C2667A232E2E}"/>
                  </a:ext>
                </a:extLst>
              </p:cNvPr>
              <p:cNvSpPr/>
              <p:nvPr/>
            </p:nvSpPr>
            <p:spPr>
              <a:xfrm>
                <a:off x="3501169" y="3822312"/>
                <a:ext cx="312420" cy="312419"/>
              </a:xfrm>
              <a:custGeom>
                <a:avLst/>
                <a:gdLst>
                  <a:gd name="connsiteX0" fmla="*/ 156210 w 312420"/>
                  <a:gd name="connsiteY0" fmla="*/ 0 h 312419"/>
                  <a:gd name="connsiteX1" fmla="*/ 0 w 312420"/>
                  <a:gd name="connsiteY1" fmla="*/ 156210 h 312419"/>
                  <a:gd name="connsiteX2" fmla="*/ 156210 w 312420"/>
                  <a:gd name="connsiteY2" fmla="*/ 312420 h 312419"/>
                  <a:gd name="connsiteX3" fmla="*/ 312420 w 312420"/>
                  <a:gd name="connsiteY3" fmla="*/ 156210 h 312419"/>
                  <a:gd name="connsiteX4" fmla="*/ 156210 w 312420"/>
                  <a:gd name="connsiteY4" fmla="*/ 0 h 312419"/>
                  <a:gd name="connsiteX5" fmla="*/ 156210 w 312420"/>
                  <a:gd name="connsiteY5" fmla="*/ 280035 h 312419"/>
                  <a:gd name="connsiteX6" fmla="*/ 33338 w 312420"/>
                  <a:gd name="connsiteY6" fmla="*/ 157163 h 312419"/>
                  <a:gd name="connsiteX7" fmla="*/ 156210 w 312420"/>
                  <a:gd name="connsiteY7" fmla="*/ 34290 h 312419"/>
                  <a:gd name="connsiteX8" fmla="*/ 279083 w 312420"/>
                  <a:gd name="connsiteY8" fmla="*/ 157163 h 312419"/>
                  <a:gd name="connsiteX9" fmla="*/ 156210 w 312420"/>
                  <a:gd name="connsiteY9" fmla="*/ 280035 h 31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420" h="312419">
                    <a:moveTo>
                      <a:pt x="156210" y="0"/>
                    </a:moveTo>
                    <a:cubicBezTo>
                      <a:pt x="70485" y="0"/>
                      <a:pt x="0" y="70485"/>
                      <a:pt x="0" y="156210"/>
                    </a:cubicBezTo>
                    <a:cubicBezTo>
                      <a:pt x="0" y="241935"/>
                      <a:pt x="70485" y="312420"/>
                      <a:pt x="156210" y="312420"/>
                    </a:cubicBezTo>
                    <a:cubicBezTo>
                      <a:pt x="241935" y="312420"/>
                      <a:pt x="312420" y="241935"/>
                      <a:pt x="312420" y="156210"/>
                    </a:cubicBezTo>
                    <a:cubicBezTo>
                      <a:pt x="312420" y="70485"/>
                      <a:pt x="241935" y="0"/>
                      <a:pt x="156210" y="0"/>
                    </a:cubicBezTo>
                    <a:close/>
                    <a:moveTo>
                      <a:pt x="156210" y="280035"/>
                    </a:moveTo>
                    <a:cubicBezTo>
                      <a:pt x="88583" y="280035"/>
                      <a:pt x="33338" y="224790"/>
                      <a:pt x="33338" y="157163"/>
                    </a:cubicBezTo>
                    <a:cubicBezTo>
                      <a:pt x="33338" y="89535"/>
                      <a:pt x="88583" y="34290"/>
                      <a:pt x="156210" y="34290"/>
                    </a:cubicBezTo>
                    <a:cubicBezTo>
                      <a:pt x="223838" y="34290"/>
                      <a:pt x="279083" y="89535"/>
                      <a:pt x="279083" y="157163"/>
                    </a:cubicBezTo>
                    <a:cubicBezTo>
                      <a:pt x="279083" y="224790"/>
                      <a:pt x="223838" y="280035"/>
                      <a:pt x="156210" y="28003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85" name="Freeform 884">
                <a:extLst>
                  <a:ext uri="{FF2B5EF4-FFF2-40B4-BE49-F238E27FC236}">
                    <a16:creationId xmlns:a16="http://schemas.microsoft.com/office/drawing/2014/main" id="{13092CE4-93E5-FE48-B0DD-4428E0038B22}"/>
                  </a:ext>
                </a:extLst>
              </p:cNvPr>
              <p:cNvSpPr/>
              <p:nvPr/>
            </p:nvSpPr>
            <p:spPr>
              <a:xfrm>
                <a:off x="3561706" y="3908037"/>
                <a:ext cx="176635" cy="146684"/>
              </a:xfrm>
              <a:custGeom>
                <a:avLst/>
                <a:gdLst>
                  <a:gd name="connsiteX0" fmla="*/ 89006 w 176635"/>
                  <a:gd name="connsiteY0" fmla="*/ 23813 h 146684"/>
                  <a:gd name="connsiteX1" fmla="*/ 66146 w 176635"/>
                  <a:gd name="connsiteY1" fmla="*/ 0 h 146684"/>
                  <a:gd name="connsiteX2" fmla="*/ 5186 w 176635"/>
                  <a:gd name="connsiteY2" fmla="*/ 59055 h 146684"/>
                  <a:gd name="connsiteX3" fmla="*/ 5186 w 176635"/>
                  <a:gd name="connsiteY3" fmla="*/ 59055 h 146684"/>
                  <a:gd name="connsiteX4" fmla="*/ 1376 w 176635"/>
                  <a:gd name="connsiteY4" fmla="*/ 64770 h 146684"/>
                  <a:gd name="connsiteX5" fmla="*/ 4233 w 176635"/>
                  <a:gd name="connsiteY5" fmla="*/ 82868 h 146684"/>
                  <a:gd name="connsiteX6" fmla="*/ 65193 w 176635"/>
                  <a:gd name="connsiteY6" fmla="*/ 146685 h 146684"/>
                  <a:gd name="connsiteX7" fmla="*/ 89006 w 176635"/>
                  <a:gd name="connsiteY7" fmla="*/ 123825 h 146684"/>
                  <a:gd name="connsiteX8" fmla="*/ 54716 w 176635"/>
                  <a:gd name="connsiteY8" fmla="*/ 87630 h 146684"/>
                  <a:gd name="connsiteX9" fmla="*/ 176636 w 176635"/>
                  <a:gd name="connsiteY9" fmla="*/ 87630 h 146684"/>
                  <a:gd name="connsiteX10" fmla="*/ 176636 w 176635"/>
                  <a:gd name="connsiteY10" fmla="*/ 54293 h 146684"/>
                  <a:gd name="connsiteX11" fmla="*/ 58526 w 176635"/>
                  <a:gd name="connsiteY11" fmla="*/ 54293 h 146684"/>
                  <a:gd name="connsiteX12" fmla="*/ 89006 w 176635"/>
                  <a:gd name="connsiteY12" fmla="*/ 23813 h 14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635" h="146684">
                    <a:moveTo>
                      <a:pt x="89006" y="23813"/>
                    </a:moveTo>
                    <a:lnTo>
                      <a:pt x="66146" y="0"/>
                    </a:lnTo>
                    <a:lnTo>
                      <a:pt x="5186" y="59055"/>
                    </a:lnTo>
                    <a:lnTo>
                      <a:pt x="5186" y="59055"/>
                    </a:lnTo>
                    <a:cubicBezTo>
                      <a:pt x="3281" y="60960"/>
                      <a:pt x="2328" y="61913"/>
                      <a:pt x="1376" y="64770"/>
                    </a:cubicBezTo>
                    <a:cubicBezTo>
                      <a:pt x="-1482" y="70485"/>
                      <a:pt x="423" y="78105"/>
                      <a:pt x="4233" y="82868"/>
                    </a:cubicBezTo>
                    <a:lnTo>
                      <a:pt x="65193" y="146685"/>
                    </a:lnTo>
                    <a:lnTo>
                      <a:pt x="89006" y="123825"/>
                    </a:lnTo>
                    <a:lnTo>
                      <a:pt x="54716" y="87630"/>
                    </a:lnTo>
                    <a:lnTo>
                      <a:pt x="176636" y="87630"/>
                    </a:lnTo>
                    <a:lnTo>
                      <a:pt x="176636" y="54293"/>
                    </a:lnTo>
                    <a:lnTo>
                      <a:pt x="58526" y="54293"/>
                    </a:lnTo>
                    <a:lnTo>
                      <a:pt x="89006" y="23813"/>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86" name="Freeform 885">
                <a:extLst>
                  <a:ext uri="{FF2B5EF4-FFF2-40B4-BE49-F238E27FC236}">
                    <a16:creationId xmlns:a16="http://schemas.microsoft.com/office/drawing/2014/main" id="{55DA55CD-1482-D247-9BD7-FF50F0D8CB21}"/>
                  </a:ext>
                </a:extLst>
              </p:cNvPr>
              <p:cNvSpPr/>
              <p:nvPr/>
            </p:nvSpPr>
            <p:spPr>
              <a:xfrm>
                <a:off x="2820005" y="3547852"/>
                <a:ext cx="798321" cy="840244"/>
              </a:xfrm>
              <a:custGeom>
                <a:avLst/>
                <a:gdLst>
                  <a:gd name="connsiteX0" fmla="*/ 429704 w 798321"/>
                  <a:gd name="connsiteY0" fmla="*/ 806907 h 840244"/>
                  <a:gd name="connsiteX1" fmla="*/ 154431 w 798321"/>
                  <a:gd name="connsiteY1" fmla="*/ 700227 h 840244"/>
                  <a:gd name="connsiteX2" fmla="*/ 33464 w 798321"/>
                  <a:gd name="connsiteY2" fmla="*/ 434480 h 840244"/>
                  <a:gd name="connsiteX3" fmla="*/ 149669 w 798321"/>
                  <a:gd name="connsiteY3" fmla="*/ 143015 h 840244"/>
                  <a:gd name="connsiteX4" fmla="*/ 429704 w 798321"/>
                  <a:gd name="connsiteY4" fmla="*/ 33477 h 840244"/>
                  <a:gd name="connsiteX5" fmla="*/ 767841 w 798321"/>
                  <a:gd name="connsiteY5" fmla="*/ 252552 h 840244"/>
                  <a:gd name="connsiteX6" fmla="*/ 798321 w 798321"/>
                  <a:gd name="connsiteY6" fmla="*/ 239217 h 840244"/>
                  <a:gd name="connsiteX7" fmla="*/ 429704 w 798321"/>
                  <a:gd name="connsiteY7" fmla="*/ 140 h 840244"/>
                  <a:gd name="connsiteX8" fmla="*/ 124904 w 798321"/>
                  <a:gd name="connsiteY8" fmla="*/ 119202 h 840244"/>
                  <a:gd name="connsiteX9" fmla="*/ 126 w 798321"/>
                  <a:gd name="connsiteY9" fmla="*/ 434480 h 840244"/>
                  <a:gd name="connsiteX10" fmla="*/ 131571 w 798321"/>
                  <a:gd name="connsiteY10" fmla="*/ 724040 h 840244"/>
                  <a:gd name="connsiteX11" fmla="*/ 417321 w 798321"/>
                  <a:gd name="connsiteY11" fmla="*/ 840245 h 840244"/>
                  <a:gd name="connsiteX12" fmla="*/ 431609 w 798321"/>
                  <a:gd name="connsiteY12" fmla="*/ 840245 h 840244"/>
                  <a:gd name="connsiteX13" fmla="*/ 787844 w 798321"/>
                  <a:gd name="connsiteY13" fmla="*/ 622122 h 840244"/>
                  <a:gd name="connsiteX14" fmla="*/ 759269 w 798321"/>
                  <a:gd name="connsiteY14" fmla="*/ 605930 h 840244"/>
                  <a:gd name="connsiteX15" fmla="*/ 429704 w 798321"/>
                  <a:gd name="connsiteY15" fmla="*/ 806907 h 84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321" h="840244">
                    <a:moveTo>
                      <a:pt x="429704" y="806907"/>
                    </a:moveTo>
                    <a:cubicBezTo>
                      <a:pt x="330644" y="810717"/>
                      <a:pt x="229679" y="771665"/>
                      <a:pt x="154431" y="700227"/>
                    </a:cubicBezTo>
                    <a:cubicBezTo>
                      <a:pt x="79184" y="628790"/>
                      <a:pt x="34416" y="531635"/>
                      <a:pt x="33464" y="434480"/>
                    </a:cubicBezTo>
                    <a:cubicBezTo>
                      <a:pt x="31559" y="324942"/>
                      <a:pt x="73469" y="218262"/>
                      <a:pt x="149669" y="143015"/>
                    </a:cubicBezTo>
                    <a:cubicBezTo>
                      <a:pt x="223011" y="68720"/>
                      <a:pt x="319214" y="31572"/>
                      <a:pt x="429704" y="33477"/>
                    </a:cubicBezTo>
                    <a:cubicBezTo>
                      <a:pt x="670686" y="38240"/>
                      <a:pt x="764031" y="243980"/>
                      <a:pt x="767841" y="252552"/>
                    </a:cubicBezTo>
                    <a:lnTo>
                      <a:pt x="798321" y="239217"/>
                    </a:lnTo>
                    <a:cubicBezTo>
                      <a:pt x="797369" y="237312"/>
                      <a:pt x="692594" y="5855"/>
                      <a:pt x="429704" y="140"/>
                    </a:cubicBezTo>
                    <a:cubicBezTo>
                      <a:pt x="310641" y="-2718"/>
                      <a:pt x="204914" y="38240"/>
                      <a:pt x="124904" y="119202"/>
                    </a:cubicBezTo>
                    <a:cubicBezTo>
                      <a:pt x="42989" y="200165"/>
                      <a:pt x="-2731" y="315417"/>
                      <a:pt x="126" y="434480"/>
                    </a:cubicBezTo>
                    <a:cubicBezTo>
                      <a:pt x="2031" y="541160"/>
                      <a:pt x="49656" y="646887"/>
                      <a:pt x="131571" y="724040"/>
                    </a:cubicBezTo>
                    <a:cubicBezTo>
                      <a:pt x="209676" y="798335"/>
                      <a:pt x="313499" y="840245"/>
                      <a:pt x="417321" y="840245"/>
                    </a:cubicBezTo>
                    <a:cubicBezTo>
                      <a:pt x="422084" y="840245"/>
                      <a:pt x="426846" y="840245"/>
                      <a:pt x="431609" y="840245"/>
                    </a:cubicBezTo>
                    <a:cubicBezTo>
                      <a:pt x="638301" y="831672"/>
                      <a:pt x="744029" y="700227"/>
                      <a:pt x="787844" y="622122"/>
                    </a:cubicBezTo>
                    <a:lnTo>
                      <a:pt x="759269" y="605930"/>
                    </a:lnTo>
                    <a:cubicBezTo>
                      <a:pt x="718311" y="677367"/>
                      <a:pt x="621156" y="799287"/>
                      <a:pt x="429704" y="806907"/>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87" name="Freeform 886">
                <a:extLst>
                  <a:ext uri="{FF2B5EF4-FFF2-40B4-BE49-F238E27FC236}">
                    <a16:creationId xmlns:a16="http://schemas.microsoft.com/office/drawing/2014/main" id="{303F46B8-5E60-0D48-9021-45BD7D6F1B35}"/>
                  </a:ext>
                </a:extLst>
              </p:cNvPr>
              <p:cNvSpPr/>
              <p:nvPr/>
            </p:nvSpPr>
            <p:spPr>
              <a:xfrm>
                <a:off x="2954434" y="3627049"/>
                <a:ext cx="221932" cy="178117"/>
              </a:xfrm>
              <a:custGeom>
                <a:avLst/>
                <a:gdLst>
                  <a:gd name="connsiteX0" fmla="*/ 219075 w 221932"/>
                  <a:gd name="connsiteY0" fmla="*/ 16193 h 178117"/>
                  <a:gd name="connsiteX1" fmla="*/ 216218 w 221932"/>
                  <a:gd name="connsiteY1" fmla="*/ 0 h 178117"/>
                  <a:gd name="connsiteX2" fmla="*/ 0 w 221932"/>
                  <a:gd name="connsiteY2" fmla="*/ 162878 h 178117"/>
                  <a:gd name="connsiteX3" fmla="*/ 29527 w 221932"/>
                  <a:gd name="connsiteY3" fmla="*/ 178118 h 178117"/>
                  <a:gd name="connsiteX4" fmla="*/ 221933 w 221932"/>
                  <a:gd name="connsiteY4" fmla="*/ 33338 h 178117"/>
                  <a:gd name="connsiteX5" fmla="*/ 219075 w 221932"/>
                  <a:gd name="connsiteY5" fmla="*/ 16193 h 17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32" h="178117">
                    <a:moveTo>
                      <a:pt x="219075" y="16193"/>
                    </a:moveTo>
                    <a:lnTo>
                      <a:pt x="216218" y="0"/>
                    </a:lnTo>
                    <a:cubicBezTo>
                      <a:pt x="210502" y="953"/>
                      <a:pt x="68580" y="28575"/>
                      <a:pt x="0" y="162878"/>
                    </a:cubicBezTo>
                    <a:lnTo>
                      <a:pt x="29527" y="178118"/>
                    </a:lnTo>
                    <a:cubicBezTo>
                      <a:pt x="90488" y="59055"/>
                      <a:pt x="220980" y="33338"/>
                      <a:pt x="221933" y="33338"/>
                    </a:cubicBezTo>
                    <a:lnTo>
                      <a:pt x="219075" y="16193"/>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88" name="Freeform 887">
                <a:extLst>
                  <a:ext uri="{FF2B5EF4-FFF2-40B4-BE49-F238E27FC236}">
                    <a16:creationId xmlns:a16="http://schemas.microsoft.com/office/drawing/2014/main" id="{1B1548E2-CB61-474E-8F78-B4A188DF0A9D}"/>
                  </a:ext>
                </a:extLst>
              </p:cNvPr>
              <p:cNvSpPr/>
              <p:nvPr/>
            </p:nvSpPr>
            <p:spPr>
              <a:xfrm>
                <a:off x="3047779" y="3699439"/>
                <a:ext cx="113347" cy="97154"/>
              </a:xfrm>
              <a:custGeom>
                <a:avLst/>
                <a:gdLst>
                  <a:gd name="connsiteX0" fmla="*/ 0 w 113347"/>
                  <a:gd name="connsiteY0" fmla="*/ 81915 h 97154"/>
                  <a:gd name="connsiteX1" fmla="*/ 29528 w 113347"/>
                  <a:gd name="connsiteY1" fmla="*/ 97155 h 97154"/>
                  <a:gd name="connsiteX2" fmla="*/ 113348 w 113347"/>
                  <a:gd name="connsiteY2" fmla="*/ 32385 h 97154"/>
                  <a:gd name="connsiteX3" fmla="*/ 109538 w 113347"/>
                  <a:gd name="connsiteY3" fmla="*/ 16193 h 97154"/>
                  <a:gd name="connsiteX4" fmla="*/ 105727 w 113347"/>
                  <a:gd name="connsiteY4" fmla="*/ 0 h 97154"/>
                  <a:gd name="connsiteX5" fmla="*/ 0 w 113347"/>
                  <a:gd name="connsiteY5" fmla="*/ 81915 h 9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347" h="97154">
                    <a:moveTo>
                      <a:pt x="0" y="81915"/>
                    </a:moveTo>
                    <a:lnTo>
                      <a:pt x="29528" y="97155"/>
                    </a:lnTo>
                    <a:cubicBezTo>
                      <a:pt x="57150" y="44767"/>
                      <a:pt x="112395" y="32385"/>
                      <a:pt x="113348" y="32385"/>
                    </a:cubicBezTo>
                    <a:lnTo>
                      <a:pt x="109538" y="16193"/>
                    </a:lnTo>
                    <a:lnTo>
                      <a:pt x="105727" y="0"/>
                    </a:lnTo>
                    <a:cubicBezTo>
                      <a:pt x="102870" y="953"/>
                      <a:pt x="34290" y="15240"/>
                      <a:pt x="0" y="8191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89" name="Freeform 888">
                <a:extLst>
                  <a:ext uri="{FF2B5EF4-FFF2-40B4-BE49-F238E27FC236}">
                    <a16:creationId xmlns:a16="http://schemas.microsoft.com/office/drawing/2014/main" id="{9A829193-5767-1A4D-B0C3-AD0DACC5A54B}"/>
                  </a:ext>
                </a:extLst>
              </p:cNvPr>
              <p:cNvSpPr/>
              <p:nvPr/>
            </p:nvSpPr>
            <p:spPr>
              <a:xfrm>
                <a:off x="3293524" y="4146162"/>
                <a:ext cx="227647" cy="171450"/>
              </a:xfrm>
              <a:custGeom>
                <a:avLst/>
                <a:gdLst>
                  <a:gd name="connsiteX0" fmla="*/ 5715 w 227647"/>
                  <a:gd name="connsiteY0" fmla="*/ 171450 h 171450"/>
                  <a:gd name="connsiteX1" fmla="*/ 227647 w 227647"/>
                  <a:gd name="connsiteY1" fmla="*/ 16192 h 171450"/>
                  <a:gd name="connsiteX2" fmla="*/ 198120 w 227647"/>
                  <a:gd name="connsiteY2" fmla="*/ 0 h 171450"/>
                  <a:gd name="connsiteX3" fmla="*/ 0 w 227647"/>
                  <a:gd name="connsiteY3" fmla="*/ 139065 h 171450"/>
                  <a:gd name="connsiteX4" fmla="*/ 2857 w 227647"/>
                  <a:gd name="connsiteY4" fmla="*/ 155257 h 171450"/>
                  <a:gd name="connsiteX5" fmla="*/ 5715 w 227647"/>
                  <a:gd name="connsiteY5"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47" h="171450">
                    <a:moveTo>
                      <a:pt x="5715" y="171450"/>
                    </a:moveTo>
                    <a:cubicBezTo>
                      <a:pt x="11430" y="170497"/>
                      <a:pt x="154305" y="147638"/>
                      <a:pt x="227647" y="16192"/>
                    </a:cubicBezTo>
                    <a:lnTo>
                      <a:pt x="198120" y="0"/>
                    </a:lnTo>
                    <a:cubicBezTo>
                      <a:pt x="133350" y="117157"/>
                      <a:pt x="1905" y="138113"/>
                      <a:pt x="0" y="139065"/>
                    </a:cubicBezTo>
                    <a:lnTo>
                      <a:pt x="2857" y="155257"/>
                    </a:lnTo>
                    <a:lnTo>
                      <a:pt x="5715" y="171450"/>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90" name="Freeform 889">
                <a:extLst>
                  <a:ext uri="{FF2B5EF4-FFF2-40B4-BE49-F238E27FC236}">
                    <a16:creationId xmlns:a16="http://schemas.microsoft.com/office/drawing/2014/main" id="{A72C9D96-A076-5C43-A8FC-5134E07274C4}"/>
                  </a:ext>
                </a:extLst>
              </p:cNvPr>
              <p:cNvSpPr/>
              <p:nvPr/>
            </p:nvSpPr>
            <p:spPr>
              <a:xfrm>
                <a:off x="3313527" y="4150925"/>
                <a:ext cx="115252" cy="94297"/>
              </a:xfrm>
              <a:custGeom>
                <a:avLst/>
                <a:gdLst>
                  <a:gd name="connsiteX0" fmla="*/ 0 w 115252"/>
                  <a:gd name="connsiteY0" fmla="*/ 61913 h 94297"/>
                  <a:gd name="connsiteX1" fmla="*/ 5715 w 115252"/>
                  <a:gd name="connsiteY1" fmla="*/ 94297 h 94297"/>
                  <a:gd name="connsiteX2" fmla="*/ 115252 w 115252"/>
                  <a:gd name="connsiteY2" fmla="*/ 16192 h 94297"/>
                  <a:gd name="connsiteX3" fmla="*/ 86677 w 115252"/>
                  <a:gd name="connsiteY3" fmla="*/ 0 h 94297"/>
                  <a:gd name="connsiteX4" fmla="*/ 0 w 115252"/>
                  <a:gd name="connsiteY4" fmla="*/ 61913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 h="94297">
                    <a:moveTo>
                      <a:pt x="0" y="61913"/>
                    </a:moveTo>
                    <a:lnTo>
                      <a:pt x="5715" y="94297"/>
                    </a:lnTo>
                    <a:cubicBezTo>
                      <a:pt x="8572" y="93345"/>
                      <a:pt x="78105" y="80963"/>
                      <a:pt x="115252" y="16192"/>
                    </a:cubicBezTo>
                    <a:lnTo>
                      <a:pt x="86677" y="0"/>
                    </a:lnTo>
                    <a:cubicBezTo>
                      <a:pt x="57150" y="50482"/>
                      <a:pt x="0" y="60960"/>
                      <a:pt x="0" y="61913"/>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835" name="Graphic 279">
              <a:extLst>
                <a:ext uri="{FF2B5EF4-FFF2-40B4-BE49-F238E27FC236}">
                  <a16:creationId xmlns:a16="http://schemas.microsoft.com/office/drawing/2014/main" id="{3EEA7438-3E92-0548-89E3-E088FCF52FBC}"/>
                </a:ext>
              </a:extLst>
            </p:cNvPr>
            <p:cNvGrpSpPr/>
            <p:nvPr/>
          </p:nvGrpSpPr>
          <p:grpSpPr>
            <a:xfrm>
              <a:off x="633636" y="2510991"/>
              <a:ext cx="668152" cy="722170"/>
              <a:chOff x="6584129" y="3503540"/>
              <a:chExt cx="856473" cy="925716"/>
            </a:xfrm>
            <a:gradFill>
              <a:gsLst>
                <a:gs pos="0">
                  <a:schemeClr val="accent5">
                    <a:lumMod val="50000"/>
                  </a:schemeClr>
                </a:gs>
                <a:gs pos="100000">
                  <a:schemeClr val="accent5">
                    <a:lumMod val="60000"/>
                    <a:lumOff val="40000"/>
                  </a:schemeClr>
                </a:gs>
              </a:gsLst>
              <a:lin ang="16200000" scaled="0"/>
            </a:gradFill>
          </p:grpSpPr>
          <p:sp>
            <p:nvSpPr>
              <p:cNvPr id="875" name="Freeform 874">
                <a:extLst>
                  <a:ext uri="{FF2B5EF4-FFF2-40B4-BE49-F238E27FC236}">
                    <a16:creationId xmlns:a16="http://schemas.microsoft.com/office/drawing/2014/main" id="{BD5CB15C-3842-8E47-BDCB-FD4248D6120B}"/>
                  </a:ext>
                </a:extLst>
              </p:cNvPr>
              <p:cNvSpPr/>
              <p:nvPr/>
            </p:nvSpPr>
            <p:spPr>
              <a:xfrm>
                <a:off x="6973878" y="3606296"/>
                <a:ext cx="335279" cy="335279"/>
              </a:xfrm>
              <a:custGeom>
                <a:avLst/>
                <a:gdLst>
                  <a:gd name="connsiteX0" fmla="*/ 4763 w 335279"/>
                  <a:gd name="connsiteY0" fmla="*/ 120015 h 335279"/>
                  <a:gd name="connsiteX1" fmla="*/ 2857 w 335279"/>
                  <a:gd name="connsiteY1" fmla="*/ 145733 h 335279"/>
                  <a:gd name="connsiteX2" fmla="*/ 2857 w 335279"/>
                  <a:gd name="connsiteY2" fmla="*/ 153353 h 335279"/>
                  <a:gd name="connsiteX3" fmla="*/ 2857 w 335279"/>
                  <a:gd name="connsiteY3" fmla="*/ 160973 h 335279"/>
                  <a:gd name="connsiteX4" fmla="*/ 2857 w 335279"/>
                  <a:gd name="connsiteY4" fmla="*/ 169545 h 335279"/>
                  <a:gd name="connsiteX5" fmla="*/ 0 w 335279"/>
                  <a:gd name="connsiteY5" fmla="*/ 196215 h 335279"/>
                  <a:gd name="connsiteX6" fmla="*/ 24765 w 335279"/>
                  <a:gd name="connsiteY6" fmla="*/ 203835 h 335279"/>
                  <a:gd name="connsiteX7" fmla="*/ 44767 w 335279"/>
                  <a:gd name="connsiteY7" fmla="*/ 210503 h 335279"/>
                  <a:gd name="connsiteX8" fmla="*/ 32385 w 335279"/>
                  <a:gd name="connsiteY8" fmla="*/ 227648 h 335279"/>
                  <a:gd name="connsiteX9" fmla="*/ 17145 w 335279"/>
                  <a:gd name="connsiteY9" fmla="*/ 248603 h 335279"/>
                  <a:gd name="connsiteX10" fmla="*/ 34290 w 335279"/>
                  <a:gd name="connsiteY10" fmla="*/ 268605 h 335279"/>
                  <a:gd name="connsiteX11" fmla="*/ 40005 w 335279"/>
                  <a:gd name="connsiteY11" fmla="*/ 275273 h 335279"/>
                  <a:gd name="connsiteX12" fmla="*/ 45720 w 335279"/>
                  <a:gd name="connsiteY12" fmla="*/ 281940 h 335279"/>
                  <a:gd name="connsiteX13" fmla="*/ 51435 w 335279"/>
                  <a:gd name="connsiteY13" fmla="*/ 288608 h 335279"/>
                  <a:gd name="connsiteX14" fmla="*/ 68580 w 335279"/>
                  <a:gd name="connsiteY14" fmla="*/ 308610 h 335279"/>
                  <a:gd name="connsiteX15" fmla="*/ 92392 w 335279"/>
                  <a:gd name="connsiteY15" fmla="*/ 296228 h 335279"/>
                  <a:gd name="connsiteX16" fmla="*/ 111442 w 335279"/>
                  <a:gd name="connsiteY16" fmla="*/ 286703 h 335279"/>
                  <a:gd name="connsiteX17" fmla="*/ 115252 w 335279"/>
                  <a:gd name="connsiteY17" fmla="*/ 307658 h 335279"/>
                  <a:gd name="connsiteX18" fmla="*/ 120015 w 335279"/>
                  <a:gd name="connsiteY18" fmla="*/ 333375 h 335279"/>
                  <a:gd name="connsiteX19" fmla="*/ 146685 w 335279"/>
                  <a:gd name="connsiteY19" fmla="*/ 334328 h 335279"/>
                  <a:gd name="connsiteX20" fmla="*/ 155257 w 335279"/>
                  <a:gd name="connsiteY20" fmla="*/ 334328 h 335279"/>
                  <a:gd name="connsiteX21" fmla="*/ 163830 w 335279"/>
                  <a:gd name="connsiteY21" fmla="*/ 334328 h 335279"/>
                  <a:gd name="connsiteX22" fmla="*/ 171450 w 335279"/>
                  <a:gd name="connsiteY22" fmla="*/ 334328 h 335279"/>
                  <a:gd name="connsiteX23" fmla="*/ 197167 w 335279"/>
                  <a:gd name="connsiteY23" fmla="*/ 335280 h 335279"/>
                  <a:gd name="connsiteX24" fmla="*/ 204788 w 335279"/>
                  <a:gd name="connsiteY24" fmla="*/ 310515 h 335279"/>
                  <a:gd name="connsiteX25" fmla="*/ 211455 w 335279"/>
                  <a:gd name="connsiteY25" fmla="*/ 290513 h 335279"/>
                  <a:gd name="connsiteX26" fmla="*/ 228600 w 335279"/>
                  <a:gd name="connsiteY26" fmla="*/ 302895 h 335279"/>
                  <a:gd name="connsiteX27" fmla="*/ 249555 w 335279"/>
                  <a:gd name="connsiteY27" fmla="*/ 317183 h 335279"/>
                  <a:gd name="connsiteX28" fmla="*/ 268605 w 335279"/>
                  <a:gd name="connsiteY28" fmla="*/ 300038 h 335279"/>
                  <a:gd name="connsiteX29" fmla="*/ 275273 w 335279"/>
                  <a:gd name="connsiteY29" fmla="*/ 294323 h 335279"/>
                  <a:gd name="connsiteX30" fmla="*/ 281940 w 335279"/>
                  <a:gd name="connsiteY30" fmla="*/ 288608 h 335279"/>
                  <a:gd name="connsiteX31" fmla="*/ 288607 w 335279"/>
                  <a:gd name="connsiteY31" fmla="*/ 282893 h 335279"/>
                  <a:gd name="connsiteX32" fmla="*/ 308610 w 335279"/>
                  <a:gd name="connsiteY32" fmla="*/ 265748 h 335279"/>
                  <a:gd name="connsiteX33" fmla="*/ 296228 w 335279"/>
                  <a:gd name="connsiteY33" fmla="*/ 241935 h 335279"/>
                  <a:gd name="connsiteX34" fmla="*/ 286703 w 335279"/>
                  <a:gd name="connsiteY34" fmla="*/ 222885 h 335279"/>
                  <a:gd name="connsiteX35" fmla="*/ 307657 w 335279"/>
                  <a:gd name="connsiteY35" fmla="*/ 219075 h 335279"/>
                  <a:gd name="connsiteX36" fmla="*/ 333375 w 335279"/>
                  <a:gd name="connsiteY36" fmla="*/ 214313 h 335279"/>
                  <a:gd name="connsiteX37" fmla="*/ 334328 w 335279"/>
                  <a:gd name="connsiteY37" fmla="*/ 187642 h 335279"/>
                  <a:gd name="connsiteX38" fmla="*/ 334328 w 335279"/>
                  <a:gd name="connsiteY38" fmla="*/ 179070 h 335279"/>
                  <a:gd name="connsiteX39" fmla="*/ 334328 w 335279"/>
                  <a:gd name="connsiteY39" fmla="*/ 170498 h 335279"/>
                  <a:gd name="connsiteX40" fmla="*/ 334328 w 335279"/>
                  <a:gd name="connsiteY40" fmla="*/ 161925 h 335279"/>
                  <a:gd name="connsiteX41" fmla="*/ 335280 w 335279"/>
                  <a:gd name="connsiteY41" fmla="*/ 136208 h 335279"/>
                  <a:gd name="connsiteX42" fmla="*/ 310515 w 335279"/>
                  <a:gd name="connsiteY42" fmla="*/ 132398 h 335279"/>
                  <a:gd name="connsiteX43" fmla="*/ 290513 w 335279"/>
                  <a:gd name="connsiteY43" fmla="*/ 125730 h 335279"/>
                  <a:gd name="connsiteX44" fmla="*/ 302895 w 335279"/>
                  <a:gd name="connsiteY44" fmla="*/ 107633 h 335279"/>
                  <a:gd name="connsiteX45" fmla="*/ 317182 w 335279"/>
                  <a:gd name="connsiteY45" fmla="*/ 86678 h 335279"/>
                  <a:gd name="connsiteX46" fmla="*/ 300038 w 335279"/>
                  <a:gd name="connsiteY46" fmla="*/ 67628 h 335279"/>
                  <a:gd name="connsiteX47" fmla="*/ 294323 w 335279"/>
                  <a:gd name="connsiteY47" fmla="*/ 60960 h 335279"/>
                  <a:gd name="connsiteX48" fmla="*/ 288607 w 335279"/>
                  <a:gd name="connsiteY48" fmla="*/ 54293 h 335279"/>
                  <a:gd name="connsiteX49" fmla="*/ 282892 w 335279"/>
                  <a:gd name="connsiteY49" fmla="*/ 47625 h 335279"/>
                  <a:gd name="connsiteX50" fmla="*/ 265748 w 335279"/>
                  <a:gd name="connsiteY50" fmla="*/ 27622 h 335279"/>
                  <a:gd name="connsiteX51" fmla="*/ 243840 w 335279"/>
                  <a:gd name="connsiteY51" fmla="*/ 40958 h 335279"/>
                  <a:gd name="connsiteX52" fmla="*/ 224790 w 335279"/>
                  <a:gd name="connsiteY52" fmla="*/ 50483 h 335279"/>
                  <a:gd name="connsiteX53" fmla="*/ 220980 w 335279"/>
                  <a:gd name="connsiteY53" fmla="*/ 29528 h 335279"/>
                  <a:gd name="connsiteX54" fmla="*/ 216217 w 335279"/>
                  <a:gd name="connsiteY54" fmla="*/ 3810 h 335279"/>
                  <a:gd name="connsiteX55" fmla="*/ 190500 w 335279"/>
                  <a:gd name="connsiteY55" fmla="*/ 1905 h 335279"/>
                  <a:gd name="connsiteX56" fmla="*/ 182880 w 335279"/>
                  <a:gd name="connsiteY56" fmla="*/ 1905 h 335279"/>
                  <a:gd name="connsiteX57" fmla="*/ 174307 w 335279"/>
                  <a:gd name="connsiteY57" fmla="*/ 1905 h 335279"/>
                  <a:gd name="connsiteX58" fmla="*/ 165735 w 335279"/>
                  <a:gd name="connsiteY58" fmla="*/ 1905 h 335279"/>
                  <a:gd name="connsiteX59" fmla="*/ 139065 w 335279"/>
                  <a:gd name="connsiteY59" fmla="*/ 0 h 335279"/>
                  <a:gd name="connsiteX60" fmla="*/ 131445 w 335279"/>
                  <a:gd name="connsiteY60" fmla="*/ 24765 h 335279"/>
                  <a:gd name="connsiteX61" fmla="*/ 125730 w 335279"/>
                  <a:gd name="connsiteY61" fmla="*/ 43815 h 335279"/>
                  <a:gd name="connsiteX62" fmla="*/ 108585 w 335279"/>
                  <a:gd name="connsiteY62" fmla="*/ 31433 h 335279"/>
                  <a:gd name="connsiteX63" fmla="*/ 81915 w 335279"/>
                  <a:gd name="connsiteY63" fmla="*/ 13335 h 335279"/>
                  <a:gd name="connsiteX64" fmla="*/ 62865 w 335279"/>
                  <a:gd name="connsiteY64" fmla="*/ 39053 h 335279"/>
                  <a:gd name="connsiteX65" fmla="*/ 60007 w 335279"/>
                  <a:gd name="connsiteY65" fmla="*/ 42863 h 335279"/>
                  <a:gd name="connsiteX66" fmla="*/ 56197 w 335279"/>
                  <a:gd name="connsiteY66" fmla="*/ 45720 h 335279"/>
                  <a:gd name="connsiteX67" fmla="*/ 49530 w 335279"/>
                  <a:gd name="connsiteY67" fmla="*/ 51435 h 335279"/>
                  <a:gd name="connsiteX68" fmla="*/ 29527 w 335279"/>
                  <a:gd name="connsiteY68" fmla="*/ 68580 h 335279"/>
                  <a:gd name="connsiteX69" fmla="*/ 40957 w 335279"/>
                  <a:gd name="connsiteY69" fmla="*/ 92393 h 335279"/>
                  <a:gd name="connsiteX70" fmla="*/ 50482 w 335279"/>
                  <a:gd name="connsiteY70" fmla="*/ 111443 h 335279"/>
                  <a:gd name="connsiteX71" fmla="*/ 29527 w 335279"/>
                  <a:gd name="connsiteY71" fmla="*/ 115253 h 335279"/>
                  <a:gd name="connsiteX72" fmla="*/ 4763 w 335279"/>
                  <a:gd name="connsiteY72" fmla="*/ 120015 h 335279"/>
                  <a:gd name="connsiteX73" fmla="*/ 35242 w 335279"/>
                  <a:gd name="connsiteY73" fmla="*/ 163830 h 335279"/>
                  <a:gd name="connsiteX74" fmla="*/ 35242 w 335279"/>
                  <a:gd name="connsiteY74" fmla="*/ 156210 h 335279"/>
                  <a:gd name="connsiteX75" fmla="*/ 35242 w 335279"/>
                  <a:gd name="connsiteY75" fmla="*/ 148590 h 335279"/>
                  <a:gd name="connsiteX76" fmla="*/ 75247 w 335279"/>
                  <a:gd name="connsiteY76" fmla="*/ 140970 h 335279"/>
                  <a:gd name="connsiteX77" fmla="*/ 88582 w 335279"/>
                  <a:gd name="connsiteY77" fmla="*/ 114300 h 335279"/>
                  <a:gd name="connsiteX78" fmla="*/ 69532 w 335279"/>
                  <a:gd name="connsiteY78" fmla="*/ 77153 h 335279"/>
                  <a:gd name="connsiteX79" fmla="*/ 76200 w 335279"/>
                  <a:gd name="connsiteY79" fmla="*/ 71438 h 335279"/>
                  <a:gd name="connsiteX80" fmla="*/ 82867 w 335279"/>
                  <a:gd name="connsiteY80" fmla="*/ 65723 h 335279"/>
                  <a:gd name="connsiteX81" fmla="*/ 88582 w 335279"/>
                  <a:gd name="connsiteY81" fmla="*/ 59055 h 335279"/>
                  <a:gd name="connsiteX82" fmla="*/ 121920 w 335279"/>
                  <a:gd name="connsiteY82" fmla="*/ 82868 h 335279"/>
                  <a:gd name="connsiteX83" fmla="*/ 149542 w 335279"/>
                  <a:gd name="connsiteY83" fmla="*/ 73343 h 335279"/>
                  <a:gd name="connsiteX84" fmla="*/ 161925 w 335279"/>
                  <a:gd name="connsiteY84" fmla="*/ 34290 h 335279"/>
                  <a:gd name="connsiteX85" fmla="*/ 170498 w 335279"/>
                  <a:gd name="connsiteY85" fmla="*/ 34290 h 335279"/>
                  <a:gd name="connsiteX86" fmla="*/ 179070 w 335279"/>
                  <a:gd name="connsiteY86" fmla="*/ 34290 h 335279"/>
                  <a:gd name="connsiteX87" fmla="*/ 186690 w 335279"/>
                  <a:gd name="connsiteY87" fmla="*/ 34290 h 335279"/>
                  <a:gd name="connsiteX88" fmla="*/ 194310 w 335279"/>
                  <a:gd name="connsiteY88" fmla="*/ 75248 h 335279"/>
                  <a:gd name="connsiteX89" fmla="*/ 220980 w 335279"/>
                  <a:gd name="connsiteY89" fmla="*/ 88583 h 335279"/>
                  <a:gd name="connsiteX90" fmla="*/ 258127 w 335279"/>
                  <a:gd name="connsiteY90" fmla="*/ 69533 h 335279"/>
                  <a:gd name="connsiteX91" fmla="*/ 263842 w 335279"/>
                  <a:gd name="connsiteY91" fmla="*/ 76200 h 335279"/>
                  <a:gd name="connsiteX92" fmla="*/ 269557 w 335279"/>
                  <a:gd name="connsiteY92" fmla="*/ 82868 h 335279"/>
                  <a:gd name="connsiteX93" fmla="*/ 275273 w 335279"/>
                  <a:gd name="connsiteY93" fmla="*/ 89535 h 335279"/>
                  <a:gd name="connsiteX94" fmla="*/ 251460 w 335279"/>
                  <a:gd name="connsiteY94" fmla="*/ 123825 h 335279"/>
                  <a:gd name="connsiteX95" fmla="*/ 260985 w 335279"/>
                  <a:gd name="connsiteY95" fmla="*/ 151448 h 335279"/>
                  <a:gd name="connsiteX96" fmla="*/ 300038 w 335279"/>
                  <a:gd name="connsiteY96" fmla="*/ 164783 h 335279"/>
                  <a:gd name="connsiteX97" fmla="*/ 300038 w 335279"/>
                  <a:gd name="connsiteY97" fmla="*/ 173355 h 335279"/>
                  <a:gd name="connsiteX98" fmla="*/ 300038 w 335279"/>
                  <a:gd name="connsiteY98" fmla="*/ 181928 h 335279"/>
                  <a:gd name="connsiteX99" fmla="*/ 300038 w 335279"/>
                  <a:gd name="connsiteY99" fmla="*/ 190500 h 335279"/>
                  <a:gd name="connsiteX100" fmla="*/ 259080 w 335279"/>
                  <a:gd name="connsiteY100" fmla="*/ 198120 h 335279"/>
                  <a:gd name="connsiteX101" fmla="*/ 245745 w 335279"/>
                  <a:gd name="connsiteY101" fmla="*/ 223838 h 335279"/>
                  <a:gd name="connsiteX102" fmla="*/ 264795 w 335279"/>
                  <a:gd name="connsiteY102" fmla="*/ 260985 h 335279"/>
                  <a:gd name="connsiteX103" fmla="*/ 258127 w 335279"/>
                  <a:gd name="connsiteY103" fmla="*/ 266700 h 335279"/>
                  <a:gd name="connsiteX104" fmla="*/ 251460 w 335279"/>
                  <a:gd name="connsiteY104" fmla="*/ 272415 h 335279"/>
                  <a:gd name="connsiteX105" fmla="*/ 244792 w 335279"/>
                  <a:gd name="connsiteY105" fmla="*/ 278130 h 335279"/>
                  <a:gd name="connsiteX106" fmla="*/ 210502 w 335279"/>
                  <a:gd name="connsiteY106" fmla="*/ 254317 h 335279"/>
                  <a:gd name="connsiteX107" fmla="*/ 182880 w 335279"/>
                  <a:gd name="connsiteY107" fmla="*/ 263843 h 335279"/>
                  <a:gd name="connsiteX108" fmla="*/ 171450 w 335279"/>
                  <a:gd name="connsiteY108" fmla="*/ 300990 h 335279"/>
                  <a:gd name="connsiteX109" fmla="*/ 163830 w 335279"/>
                  <a:gd name="connsiteY109" fmla="*/ 300990 h 335279"/>
                  <a:gd name="connsiteX110" fmla="*/ 155257 w 335279"/>
                  <a:gd name="connsiteY110" fmla="*/ 300990 h 335279"/>
                  <a:gd name="connsiteX111" fmla="*/ 146685 w 335279"/>
                  <a:gd name="connsiteY111" fmla="*/ 300990 h 335279"/>
                  <a:gd name="connsiteX112" fmla="*/ 139065 w 335279"/>
                  <a:gd name="connsiteY112" fmla="*/ 259080 h 335279"/>
                  <a:gd name="connsiteX113" fmla="*/ 113348 w 335279"/>
                  <a:gd name="connsiteY113" fmla="*/ 245745 h 335279"/>
                  <a:gd name="connsiteX114" fmla="*/ 76200 w 335279"/>
                  <a:gd name="connsiteY114" fmla="*/ 264795 h 335279"/>
                  <a:gd name="connsiteX115" fmla="*/ 70485 w 335279"/>
                  <a:gd name="connsiteY115" fmla="*/ 258128 h 335279"/>
                  <a:gd name="connsiteX116" fmla="*/ 65722 w 335279"/>
                  <a:gd name="connsiteY116" fmla="*/ 253365 h 335279"/>
                  <a:gd name="connsiteX117" fmla="*/ 60007 w 335279"/>
                  <a:gd name="connsiteY117" fmla="*/ 246698 h 335279"/>
                  <a:gd name="connsiteX118" fmla="*/ 83820 w 335279"/>
                  <a:gd name="connsiteY118" fmla="*/ 213360 h 335279"/>
                  <a:gd name="connsiteX119" fmla="*/ 74295 w 335279"/>
                  <a:gd name="connsiteY119" fmla="*/ 185738 h 335279"/>
                  <a:gd name="connsiteX120" fmla="*/ 35242 w 335279"/>
                  <a:gd name="connsiteY120" fmla="*/ 172403 h 335279"/>
                  <a:gd name="connsiteX121" fmla="*/ 35242 w 335279"/>
                  <a:gd name="connsiteY121" fmla="*/ 163830 h 3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5279" h="335279">
                    <a:moveTo>
                      <a:pt x="4763" y="120015"/>
                    </a:moveTo>
                    <a:lnTo>
                      <a:pt x="2857" y="145733"/>
                    </a:lnTo>
                    <a:lnTo>
                      <a:pt x="2857" y="153353"/>
                    </a:lnTo>
                    <a:lnTo>
                      <a:pt x="2857" y="160973"/>
                    </a:lnTo>
                    <a:lnTo>
                      <a:pt x="2857" y="169545"/>
                    </a:lnTo>
                    <a:lnTo>
                      <a:pt x="0" y="196215"/>
                    </a:lnTo>
                    <a:lnTo>
                      <a:pt x="24765" y="203835"/>
                    </a:lnTo>
                    <a:lnTo>
                      <a:pt x="44767" y="210503"/>
                    </a:lnTo>
                    <a:lnTo>
                      <a:pt x="32385" y="227648"/>
                    </a:lnTo>
                    <a:lnTo>
                      <a:pt x="17145" y="248603"/>
                    </a:lnTo>
                    <a:lnTo>
                      <a:pt x="34290" y="268605"/>
                    </a:lnTo>
                    <a:lnTo>
                      <a:pt x="40005" y="275273"/>
                    </a:lnTo>
                    <a:lnTo>
                      <a:pt x="45720" y="281940"/>
                    </a:lnTo>
                    <a:lnTo>
                      <a:pt x="51435" y="288608"/>
                    </a:lnTo>
                    <a:lnTo>
                      <a:pt x="68580" y="308610"/>
                    </a:lnTo>
                    <a:lnTo>
                      <a:pt x="92392" y="296228"/>
                    </a:lnTo>
                    <a:lnTo>
                      <a:pt x="111442" y="286703"/>
                    </a:lnTo>
                    <a:lnTo>
                      <a:pt x="115252" y="307658"/>
                    </a:lnTo>
                    <a:lnTo>
                      <a:pt x="120015" y="333375"/>
                    </a:lnTo>
                    <a:lnTo>
                      <a:pt x="146685" y="334328"/>
                    </a:lnTo>
                    <a:lnTo>
                      <a:pt x="155257" y="334328"/>
                    </a:lnTo>
                    <a:lnTo>
                      <a:pt x="163830" y="334328"/>
                    </a:lnTo>
                    <a:lnTo>
                      <a:pt x="171450" y="334328"/>
                    </a:lnTo>
                    <a:lnTo>
                      <a:pt x="197167" y="335280"/>
                    </a:lnTo>
                    <a:lnTo>
                      <a:pt x="204788" y="310515"/>
                    </a:lnTo>
                    <a:lnTo>
                      <a:pt x="211455" y="290513"/>
                    </a:lnTo>
                    <a:lnTo>
                      <a:pt x="228600" y="302895"/>
                    </a:lnTo>
                    <a:lnTo>
                      <a:pt x="249555" y="317183"/>
                    </a:lnTo>
                    <a:lnTo>
                      <a:pt x="268605" y="300038"/>
                    </a:lnTo>
                    <a:lnTo>
                      <a:pt x="275273" y="294323"/>
                    </a:lnTo>
                    <a:lnTo>
                      <a:pt x="281940" y="288608"/>
                    </a:lnTo>
                    <a:lnTo>
                      <a:pt x="288607" y="282893"/>
                    </a:lnTo>
                    <a:lnTo>
                      <a:pt x="308610" y="265748"/>
                    </a:lnTo>
                    <a:lnTo>
                      <a:pt x="296228" y="241935"/>
                    </a:lnTo>
                    <a:lnTo>
                      <a:pt x="286703" y="222885"/>
                    </a:lnTo>
                    <a:lnTo>
                      <a:pt x="307657" y="219075"/>
                    </a:lnTo>
                    <a:lnTo>
                      <a:pt x="333375" y="214313"/>
                    </a:lnTo>
                    <a:lnTo>
                      <a:pt x="334328" y="187642"/>
                    </a:lnTo>
                    <a:lnTo>
                      <a:pt x="334328" y="179070"/>
                    </a:lnTo>
                    <a:lnTo>
                      <a:pt x="334328" y="170498"/>
                    </a:lnTo>
                    <a:lnTo>
                      <a:pt x="334328" y="161925"/>
                    </a:lnTo>
                    <a:lnTo>
                      <a:pt x="335280" y="136208"/>
                    </a:lnTo>
                    <a:lnTo>
                      <a:pt x="310515" y="132398"/>
                    </a:lnTo>
                    <a:lnTo>
                      <a:pt x="290513" y="125730"/>
                    </a:lnTo>
                    <a:lnTo>
                      <a:pt x="302895" y="107633"/>
                    </a:lnTo>
                    <a:lnTo>
                      <a:pt x="317182" y="86678"/>
                    </a:lnTo>
                    <a:lnTo>
                      <a:pt x="300038" y="67628"/>
                    </a:lnTo>
                    <a:lnTo>
                      <a:pt x="294323" y="60960"/>
                    </a:lnTo>
                    <a:lnTo>
                      <a:pt x="288607" y="54293"/>
                    </a:lnTo>
                    <a:lnTo>
                      <a:pt x="282892" y="47625"/>
                    </a:lnTo>
                    <a:lnTo>
                      <a:pt x="265748" y="27622"/>
                    </a:lnTo>
                    <a:lnTo>
                      <a:pt x="243840" y="40958"/>
                    </a:lnTo>
                    <a:lnTo>
                      <a:pt x="224790" y="50483"/>
                    </a:lnTo>
                    <a:lnTo>
                      <a:pt x="220980" y="29528"/>
                    </a:lnTo>
                    <a:lnTo>
                      <a:pt x="216217" y="3810"/>
                    </a:lnTo>
                    <a:lnTo>
                      <a:pt x="190500" y="1905"/>
                    </a:lnTo>
                    <a:lnTo>
                      <a:pt x="182880" y="1905"/>
                    </a:lnTo>
                    <a:lnTo>
                      <a:pt x="174307" y="1905"/>
                    </a:lnTo>
                    <a:lnTo>
                      <a:pt x="165735" y="1905"/>
                    </a:lnTo>
                    <a:lnTo>
                      <a:pt x="139065" y="0"/>
                    </a:lnTo>
                    <a:lnTo>
                      <a:pt x="131445" y="24765"/>
                    </a:lnTo>
                    <a:lnTo>
                      <a:pt x="125730" y="43815"/>
                    </a:lnTo>
                    <a:lnTo>
                      <a:pt x="108585" y="31433"/>
                    </a:lnTo>
                    <a:lnTo>
                      <a:pt x="81915" y="13335"/>
                    </a:lnTo>
                    <a:lnTo>
                      <a:pt x="62865" y="39053"/>
                    </a:lnTo>
                    <a:lnTo>
                      <a:pt x="60007" y="42863"/>
                    </a:lnTo>
                    <a:lnTo>
                      <a:pt x="56197" y="45720"/>
                    </a:lnTo>
                    <a:lnTo>
                      <a:pt x="49530" y="51435"/>
                    </a:lnTo>
                    <a:lnTo>
                      <a:pt x="29527" y="68580"/>
                    </a:lnTo>
                    <a:lnTo>
                      <a:pt x="40957" y="92393"/>
                    </a:lnTo>
                    <a:lnTo>
                      <a:pt x="50482" y="111443"/>
                    </a:lnTo>
                    <a:lnTo>
                      <a:pt x="29527" y="115253"/>
                    </a:lnTo>
                    <a:lnTo>
                      <a:pt x="4763" y="120015"/>
                    </a:lnTo>
                    <a:close/>
                    <a:moveTo>
                      <a:pt x="35242" y="163830"/>
                    </a:moveTo>
                    <a:lnTo>
                      <a:pt x="35242" y="156210"/>
                    </a:lnTo>
                    <a:lnTo>
                      <a:pt x="35242" y="148590"/>
                    </a:lnTo>
                    <a:lnTo>
                      <a:pt x="75247" y="140970"/>
                    </a:lnTo>
                    <a:cubicBezTo>
                      <a:pt x="78105" y="131445"/>
                      <a:pt x="82867" y="122873"/>
                      <a:pt x="88582" y="114300"/>
                    </a:cubicBezTo>
                    <a:lnTo>
                      <a:pt x="69532" y="77153"/>
                    </a:lnTo>
                    <a:lnTo>
                      <a:pt x="76200" y="71438"/>
                    </a:lnTo>
                    <a:lnTo>
                      <a:pt x="82867" y="65723"/>
                    </a:lnTo>
                    <a:lnTo>
                      <a:pt x="88582" y="59055"/>
                    </a:lnTo>
                    <a:lnTo>
                      <a:pt x="121920" y="82868"/>
                    </a:lnTo>
                    <a:cubicBezTo>
                      <a:pt x="130492" y="78105"/>
                      <a:pt x="140017" y="75248"/>
                      <a:pt x="149542" y="73343"/>
                    </a:cubicBezTo>
                    <a:lnTo>
                      <a:pt x="161925" y="34290"/>
                    </a:lnTo>
                    <a:lnTo>
                      <a:pt x="170498" y="34290"/>
                    </a:lnTo>
                    <a:lnTo>
                      <a:pt x="179070" y="34290"/>
                    </a:lnTo>
                    <a:lnTo>
                      <a:pt x="186690" y="34290"/>
                    </a:lnTo>
                    <a:lnTo>
                      <a:pt x="194310" y="75248"/>
                    </a:lnTo>
                    <a:cubicBezTo>
                      <a:pt x="203835" y="78105"/>
                      <a:pt x="213360" y="82868"/>
                      <a:pt x="220980" y="88583"/>
                    </a:cubicBezTo>
                    <a:lnTo>
                      <a:pt x="258127" y="69533"/>
                    </a:lnTo>
                    <a:lnTo>
                      <a:pt x="263842" y="76200"/>
                    </a:lnTo>
                    <a:lnTo>
                      <a:pt x="269557" y="82868"/>
                    </a:lnTo>
                    <a:lnTo>
                      <a:pt x="275273" y="89535"/>
                    </a:lnTo>
                    <a:lnTo>
                      <a:pt x="251460" y="123825"/>
                    </a:lnTo>
                    <a:cubicBezTo>
                      <a:pt x="256223" y="132398"/>
                      <a:pt x="259080" y="141923"/>
                      <a:pt x="260985" y="151448"/>
                    </a:cubicBezTo>
                    <a:lnTo>
                      <a:pt x="300038" y="164783"/>
                    </a:lnTo>
                    <a:lnTo>
                      <a:pt x="300038" y="173355"/>
                    </a:lnTo>
                    <a:lnTo>
                      <a:pt x="300038" y="181928"/>
                    </a:lnTo>
                    <a:lnTo>
                      <a:pt x="300038" y="190500"/>
                    </a:lnTo>
                    <a:lnTo>
                      <a:pt x="259080" y="198120"/>
                    </a:lnTo>
                    <a:cubicBezTo>
                      <a:pt x="256223" y="207645"/>
                      <a:pt x="252413" y="216217"/>
                      <a:pt x="245745" y="223838"/>
                    </a:cubicBezTo>
                    <a:lnTo>
                      <a:pt x="264795" y="260985"/>
                    </a:lnTo>
                    <a:lnTo>
                      <a:pt x="258127" y="266700"/>
                    </a:lnTo>
                    <a:lnTo>
                      <a:pt x="251460" y="272415"/>
                    </a:lnTo>
                    <a:lnTo>
                      <a:pt x="244792" y="278130"/>
                    </a:lnTo>
                    <a:lnTo>
                      <a:pt x="210502" y="254317"/>
                    </a:lnTo>
                    <a:cubicBezTo>
                      <a:pt x="201930" y="259080"/>
                      <a:pt x="192405" y="261938"/>
                      <a:pt x="182880" y="263843"/>
                    </a:cubicBezTo>
                    <a:lnTo>
                      <a:pt x="171450" y="300990"/>
                    </a:lnTo>
                    <a:lnTo>
                      <a:pt x="163830" y="300990"/>
                    </a:lnTo>
                    <a:lnTo>
                      <a:pt x="155257" y="300990"/>
                    </a:lnTo>
                    <a:lnTo>
                      <a:pt x="146685" y="300990"/>
                    </a:lnTo>
                    <a:lnTo>
                      <a:pt x="139065" y="259080"/>
                    </a:lnTo>
                    <a:cubicBezTo>
                      <a:pt x="129540" y="256223"/>
                      <a:pt x="120967" y="252413"/>
                      <a:pt x="113348" y="245745"/>
                    </a:cubicBezTo>
                    <a:lnTo>
                      <a:pt x="76200" y="264795"/>
                    </a:lnTo>
                    <a:lnTo>
                      <a:pt x="70485" y="258128"/>
                    </a:lnTo>
                    <a:lnTo>
                      <a:pt x="65722" y="253365"/>
                    </a:lnTo>
                    <a:lnTo>
                      <a:pt x="60007" y="246698"/>
                    </a:lnTo>
                    <a:lnTo>
                      <a:pt x="83820" y="213360"/>
                    </a:lnTo>
                    <a:cubicBezTo>
                      <a:pt x="79057" y="204788"/>
                      <a:pt x="76200" y="195263"/>
                      <a:pt x="74295" y="185738"/>
                    </a:cubicBezTo>
                    <a:lnTo>
                      <a:pt x="35242" y="172403"/>
                    </a:lnTo>
                    <a:lnTo>
                      <a:pt x="35242" y="163830"/>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76" name="Freeform 875">
                <a:extLst>
                  <a:ext uri="{FF2B5EF4-FFF2-40B4-BE49-F238E27FC236}">
                    <a16:creationId xmlns:a16="http://schemas.microsoft.com/office/drawing/2014/main" id="{153885D2-D740-5E46-8938-18E8B67392FE}"/>
                  </a:ext>
                </a:extLst>
              </p:cNvPr>
              <p:cNvSpPr/>
              <p:nvPr/>
            </p:nvSpPr>
            <p:spPr>
              <a:xfrm>
                <a:off x="7072937" y="3706309"/>
                <a:ext cx="139065" cy="139065"/>
              </a:xfrm>
              <a:custGeom>
                <a:avLst/>
                <a:gdLst>
                  <a:gd name="connsiteX0" fmla="*/ 69532 w 139065"/>
                  <a:gd name="connsiteY0" fmla="*/ 139065 h 139065"/>
                  <a:gd name="connsiteX1" fmla="*/ 139065 w 139065"/>
                  <a:gd name="connsiteY1" fmla="*/ 69533 h 139065"/>
                  <a:gd name="connsiteX2" fmla="*/ 69532 w 139065"/>
                  <a:gd name="connsiteY2" fmla="*/ 0 h 139065"/>
                  <a:gd name="connsiteX3" fmla="*/ 0 w 139065"/>
                  <a:gd name="connsiteY3" fmla="*/ 69533 h 139065"/>
                  <a:gd name="connsiteX4" fmla="*/ 69532 w 139065"/>
                  <a:gd name="connsiteY4" fmla="*/ 139065 h 139065"/>
                  <a:gd name="connsiteX5" fmla="*/ 69532 w 139065"/>
                  <a:gd name="connsiteY5" fmla="*/ 32385 h 139065"/>
                  <a:gd name="connsiteX6" fmla="*/ 105728 w 139065"/>
                  <a:gd name="connsiteY6" fmla="*/ 68580 h 139065"/>
                  <a:gd name="connsiteX7" fmla="*/ 69532 w 139065"/>
                  <a:gd name="connsiteY7" fmla="*/ 105728 h 139065"/>
                  <a:gd name="connsiteX8" fmla="*/ 33338 w 139065"/>
                  <a:gd name="connsiteY8" fmla="*/ 69533 h 139065"/>
                  <a:gd name="connsiteX9" fmla="*/ 69532 w 139065"/>
                  <a:gd name="connsiteY9" fmla="*/ 32385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65" h="139065">
                    <a:moveTo>
                      <a:pt x="69532" y="139065"/>
                    </a:moveTo>
                    <a:cubicBezTo>
                      <a:pt x="107632" y="139065"/>
                      <a:pt x="139065" y="107633"/>
                      <a:pt x="139065" y="69533"/>
                    </a:cubicBezTo>
                    <a:cubicBezTo>
                      <a:pt x="139065" y="31433"/>
                      <a:pt x="107632" y="0"/>
                      <a:pt x="69532" y="0"/>
                    </a:cubicBezTo>
                    <a:cubicBezTo>
                      <a:pt x="31432" y="0"/>
                      <a:pt x="0" y="31433"/>
                      <a:pt x="0" y="69533"/>
                    </a:cubicBezTo>
                    <a:cubicBezTo>
                      <a:pt x="0" y="107633"/>
                      <a:pt x="30480" y="139065"/>
                      <a:pt x="69532" y="139065"/>
                    </a:cubicBezTo>
                    <a:close/>
                    <a:moveTo>
                      <a:pt x="69532" y="32385"/>
                    </a:moveTo>
                    <a:cubicBezTo>
                      <a:pt x="89535" y="32385"/>
                      <a:pt x="105728" y="48578"/>
                      <a:pt x="105728" y="68580"/>
                    </a:cubicBezTo>
                    <a:cubicBezTo>
                      <a:pt x="105728" y="88583"/>
                      <a:pt x="89535" y="105728"/>
                      <a:pt x="69532" y="105728"/>
                    </a:cubicBezTo>
                    <a:cubicBezTo>
                      <a:pt x="49530" y="105728"/>
                      <a:pt x="33338" y="89535"/>
                      <a:pt x="33338" y="69533"/>
                    </a:cubicBezTo>
                    <a:cubicBezTo>
                      <a:pt x="33338" y="49530"/>
                      <a:pt x="48578" y="32385"/>
                      <a:pt x="69532" y="3238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77" name="Freeform 876">
                <a:extLst>
                  <a:ext uri="{FF2B5EF4-FFF2-40B4-BE49-F238E27FC236}">
                    <a16:creationId xmlns:a16="http://schemas.microsoft.com/office/drawing/2014/main" id="{74F330E7-A8BA-F048-8B2F-79696D33F89A}"/>
                  </a:ext>
                </a:extLst>
              </p:cNvPr>
              <p:cNvSpPr/>
              <p:nvPr/>
            </p:nvSpPr>
            <p:spPr>
              <a:xfrm>
                <a:off x="7126278" y="3899667"/>
                <a:ext cx="249554" cy="149542"/>
              </a:xfrm>
              <a:custGeom>
                <a:avLst/>
                <a:gdLst>
                  <a:gd name="connsiteX0" fmla="*/ 1905 w 249554"/>
                  <a:gd name="connsiteY0" fmla="*/ 116205 h 149542"/>
                  <a:gd name="connsiteX1" fmla="*/ 0 w 249554"/>
                  <a:gd name="connsiteY1" fmla="*/ 149543 h 149542"/>
                  <a:gd name="connsiteX2" fmla="*/ 14288 w 249554"/>
                  <a:gd name="connsiteY2" fmla="*/ 149543 h 149542"/>
                  <a:gd name="connsiteX3" fmla="*/ 249555 w 249554"/>
                  <a:gd name="connsiteY3" fmla="*/ 16193 h 149542"/>
                  <a:gd name="connsiteX4" fmla="*/ 220027 w 249554"/>
                  <a:gd name="connsiteY4" fmla="*/ 0 h 149542"/>
                  <a:gd name="connsiteX5" fmla="*/ 1905 w 249554"/>
                  <a:gd name="connsiteY5" fmla="*/ 116205 h 14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554" h="149542">
                    <a:moveTo>
                      <a:pt x="1905" y="116205"/>
                    </a:moveTo>
                    <a:lnTo>
                      <a:pt x="0" y="149543"/>
                    </a:lnTo>
                    <a:cubicBezTo>
                      <a:pt x="4763" y="149543"/>
                      <a:pt x="9525" y="149543"/>
                      <a:pt x="14288" y="149543"/>
                    </a:cubicBezTo>
                    <a:cubicBezTo>
                      <a:pt x="125730" y="149543"/>
                      <a:pt x="213360" y="81915"/>
                      <a:pt x="249555" y="16193"/>
                    </a:cubicBezTo>
                    <a:lnTo>
                      <a:pt x="220027" y="0"/>
                    </a:lnTo>
                    <a:cubicBezTo>
                      <a:pt x="188595" y="60007"/>
                      <a:pt x="105727" y="120968"/>
                      <a:pt x="1905" y="11620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78" name="Freeform 877">
                <a:extLst>
                  <a:ext uri="{FF2B5EF4-FFF2-40B4-BE49-F238E27FC236}">
                    <a16:creationId xmlns:a16="http://schemas.microsoft.com/office/drawing/2014/main" id="{44BBA87F-1903-954C-B7BD-9960A92F8ED8}"/>
                  </a:ext>
                </a:extLst>
              </p:cNvPr>
              <p:cNvSpPr/>
              <p:nvPr/>
            </p:nvSpPr>
            <p:spPr>
              <a:xfrm>
                <a:off x="6871837" y="3708214"/>
                <a:ext cx="41080" cy="133349"/>
              </a:xfrm>
              <a:custGeom>
                <a:avLst/>
                <a:gdLst>
                  <a:gd name="connsiteX0" fmla="*/ 40128 w 41080"/>
                  <a:gd name="connsiteY0" fmla="*/ 125730 h 133349"/>
                  <a:gd name="connsiteX1" fmla="*/ 41080 w 41080"/>
                  <a:gd name="connsiteY1" fmla="*/ 8572 h 133349"/>
                  <a:gd name="connsiteX2" fmla="*/ 8695 w 41080"/>
                  <a:gd name="connsiteY2" fmla="*/ 0 h 133349"/>
                  <a:gd name="connsiteX3" fmla="*/ 7743 w 41080"/>
                  <a:gd name="connsiteY3" fmla="*/ 133350 h 133349"/>
                  <a:gd name="connsiteX4" fmla="*/ 40128 w 41080"/>
                  <a:gd name="connsiteY4" fmla="*/ 125730 h 133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0" h="133349">
                    <a:moveTo>
                      <a:pt x="40128" y="125730"/>
                    </a:moveTo>
                    <a:cubicBezTo>
                      <a:pt x="30603" y="87630"/>
                      <a:pt x="30603" y="48578"/>
                      <a:pt x="41080" y="8572"/>
                    </a:cubicBezTo>
                    <a:lnTo>
                      <a:pt x="8695" y="0"/>
                    </a:lnTo>
                    <a:cubicBezTo>
                      <a:pt x="-2735" y="45720"/>
                      <a:pt x="-2735" y="90487"/>
                      <a:pt x="7743" y="133350"/>
                    </a:cubicBezTo>
                    <a:lnTo>
                      <a:pt x="40128" y="125730"/>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79" name="Freeform 878">
                <a:extLst>
                  <a:ext uri="{FF2B5EF4-FFF2-40B4-BE49-F238E27FC236}">
                    <a16:creationId xmlns:a16="http://schemas.microsoft.com/office/drawing/2014/main" id="{55E08B19-AE02-824C-A0BD-2467D803807F}"/>
                  </a:ext>
                </a:extLst>
              </p:cNvPr>
              <p:cNvSpPr/>
              <p:nvPr/>
            </p:nvSpPr>
            <p:spPr>
              <a:xfrm>
                <a:off x="6584129" y="3868896"/>
                <a:ext cx="508810" cy="480350"/>
              </a:xfrm>
              <a:custGeom>
                <a:avLst/>
                <a:gdLst>
                  <a:gd name="connsiteX0" fmla="*/ 34466 w 508810"/>
                  <a:gd name="connsiteY0" fmla="*/ 248893 h 480350"/>
                  <a:gd name="connsiteX1" fmla="*/ 151623 w 508810"/>
                  <a:gd name="connsiteY1" fmla="*/ 67918 h 480350"/>
                  <a:gd name="connsiteX2" fmla="*/ 452613 w 508810"/>
                  <a:gd name="connsiteY2" fmla="*/ 116495 h 480350"/>
                  <a:gd name="connsiteX3" fmla="*/ 420228 w 508810"/>
                  <a:gd name="connsiteY3" fmla="*/ 109828 h 480350"/>
                  <a:gd name="connsiteX4" fmla="*/ 439278 w 508810"/>
                  <a:gd name="connsiteY4" fmla="*/ 140308 h 480350"/>
                  <a:gd name="connsiteX5" fmla="*/ 496428 w 508810"/>
                  <a:gd name="connsiteY5" fmla="*/ 150785 h 480350"/>
                  <a:gd name="connsiteX6" fmla="*/ 508811 w 508810"/>
                  <a:gd name="connsiteY6" fmla="*/ 94588 h 480350"/>
                  <a:gd name="connsiteX7" fmla="*/ 489761 w 508810"/>
                  <a:gd name="connsiteY7" fmla="*/ 64108 h 480350"/>
                  <a:gd name="connsiteX8" fmla="*/ 482141 w 508810"/>
                  <a:gd name="connsiteY8" fmla="*/ 99350 h 480350"/>
                  <a:gd name="connsiteX9" fmla="*/ 135431 w 508810"/>
                  <a:gd name="connsiteY9" fmla="*/ 38390 h 480350"/>
                  <a:gd name="connsiteX10" fmla="*/ 1128 w 508810"/>
                  <a:gd name="connsiteY10" fmla="*/ 245083 h 480350"/>
                  <a:gd name="connsiteX11" fmla="*/ 93521 w 508810"/>
                  <a:gd name="connsiteY11" fmla="*/ 480350 h 480350"/>
                  <a:gd name="connsiteX12" fmla="*/ 114476 w 508810"/>
                  <a:gd name="connsiteY12" fmla="*/ 454633 h 480350"/>
                  <a:gd name="connsiteX13" fmla="*/ 34466 w 508810"/>
                  <a:gd name="connsiteY13" fmla="*/ 248893 h 48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8810" h="480350">
                    <a:moveTo>
                      <a:pt x="34466" y="248893"/>
                    </a:moveTo>
                    <a:cubicBezTo>
                      <a:pt x="43038" y="160310"/>
                      <a:pt x="103046" y="95540"/>
                      <a:pt x="151623" y="67918"/>
                    </a:cubicBezTo>
                    <a:cubicBezTo>
                      <a:pt x="275448" y="-3520"/>
                      <a:pt x="395463" y="49820"/>
                      <a:pt x="452613" y="116495"/>
                    </a:cubicBezTo>
                    <a:lnTo>
                      <a:pt x="420228" y="109828"/>
                    </a:lnTo>
                    <a:lnTo>
                      <a:pt x="439278" y="140308"/>
                    </a:lnTo>
                    <a:lnTo>
                      <a:pt x="496428" y="150785"/>
                    </a:lnTo>
                    <a:lnTo>
                      <a:pt x="508811" y="94588"/>
                    </a:lnTo>
                    <a:lnTo>
                      <a:pt x="489761" y="64108"/>
                    </a:lnTo>
                    <a:lnTo>
                      <a:pt x="482141" y="99350"/>
                    </a:lnTo>
                    <a:cubicBezTo>
                      <a:pt x="418323" y="21245"/>
                      <a:pt x="278306" y="-44477"/>
                      <a:pt x="135431" y="38390"/>
                    </a:cubicBezTo>
                    <a:cubicBezTo>
                      <a:pt x="80186" y="70775"/>
                      <a:pt x="11606" y="144118"/>
                      <a:pt x="1128" y="245083"/>
                    </a:cubicBezTo>
                    <a:cubicBezTo>
                      <a:pt x="176" y="250798"/>
                      <a:pt x="-14112" y="394625"/>
                      <a:pt x="93521" y="480350"/>
                    </a:cubicBezTo>
                    <a:lnTo>
                      <a:pt x="114476" y="454633"/>
                    </a:lnTo>
                    <a:cubicBezTo>
                      <a:pt x="21131" y="380338"/>
                      <a:pt x="34466" y="250798"/>
                      <a:pt x="34466" y="248893"/>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80" name="Freeform 879">
                <a:extLst>
                  <a:ext uri="{FF2B5EF4-FFF2-40B4-BE49-F238E27FC236}">
                    <a16:creationId xmlns:a16="http://schemas.microsoft.com/office/drawing/2014/main" id="{555D8F70-B921-E441-A76A-D1BDFAE608C7}"/>
                  </a:ext>
                </a:extLst>
              </p:cNvPr>
              <p:cNvSpPr/>
              <p:nvPr/>
            </p:nvSpPr>
            <p:spPr>
              <a:xfrm>
                <a:off x="6913870" y="3503540"/>
                <a:ext cx="526732" cy="370409"/>
              </a:xfrm>
              <a:custGeom>
                <a:avLst/>
                <a:gdLst>
                  <a:gd name="connsiteX0" fmla="*/ 495300 w 526732"/>
                  <a:gd name="connsiteY0" fmla="*/ 324689 h 370409"/>
                  <a:gd name="connsiteX1" fmla="*/ 364808 w 526732"/>
                  <a:gd name="connsiteY1" fmla="*/ 37987 h 370409"/>
                  <a:gd name="connsiteX2" fmla="*/ 0 w 526732"/>
                  <a:gd name="connsiteY2" fmla="*/ 124664 h 370409"/>
                  <a:gd name="connsiteX3" fmla="*/ 28575 w 526732"/>
                  <a:gd name="connsiteY3" fmla="*/ 141809 h 370409"/>
                  <a:gd name="connsiteX4" fmla="*/ 347663 w 526732"/>
                  <a:gd name="connsiteY4" fmla="*/ 67514 h 370409"/>
                  <a:gd name="connsiteX5" fmla="*/ 461963 w 526732"/>
                  <a:gd name="connsiteY5" fmla="*/ 316117 h 370409"/>
                  <a:gd name="connsiteX6" fmla="*/ 446723 w 526732"/>
                  <a:gd name="connsiteY6" fmla="*/ 285637 h 370409"/>
                  <a:gd name="connsiteX7" fmla="*/ 437198 w 526732"/>
                  <a:gd name="connsiteY7" fmla="*/ 320879 h 370409"/>
                  <a:gd name="connsiteX8" fmla="*/ 467678 w 526732"/>
                  <a:gd name="connsiteY8" fmla="*/ 370409 h 370409"/>
                  <a:gd name="connsiteX9" fmla="*/ 517208 w 526732"/>
                  <a:gd name="connsiteY9" fmla="*/ 341834 h 370409"/>
                  <a:gd name="connsiteX10" fmla="*/ 526733 w 526732"/>
                  <a:gd name="connsiteY10" fmla="*/ 306592 h 370409"/>
                  <a:gd name="connsiteX11" fmla="*/ 495300 w 526732"/>
                  <a:gd name="connsiteY11" fmla="*/ 324689 h 37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6732" h="370409">
                    <a:moveTo>
                      <a:pt x="495300" y="324689"/>
                    </a:moveTo>
                    <a:cubicBezTo>
                      <a:pt x="521018" y="194197"/>
                      <a:pt x="447675" y="85612"/>
                      <a:pt x="364808" y="37987"/>
                    </a:cubicBezTo>
                    <a:cubicBezTo>
                      <a:pt x="211455" y="-50596"/>
                      <a:pt x="54293" y="31319"/>
                      <a:pt x="0" y="124664"/>
                    </a:cubicBezTo>
                    <a:lnTo>
                      <a:pt x="28575" y="141809"/>
                    </a:lnTo>
                    <a:cubicBezTo>
                      <a:pt x="67628" y="74182"/>
                      <a:pt x="200977" y="-16306"/>
                      <a:pt x="347663" y="67514"/>
                    </a:cubicBezTo>
                    <a:cubicBezTo>
                      <a:pt x="399098" y="97042"/>
                      <a:pt x="486728" y="186577"/>
                      <a:pt x="461963" y="316117"/>
                    </a:cubicBezTo>
                    <a:lnTo>
                      <a:pt x="446723" y="285637"/>
                    </a:lnTo>
                    <a:lnTo>
                      <a:pt x="437198" y="320879"/>
                    </a:lnTo>
                    <a:lnTo>
                      <a:pt x="467678" y="370409"/>
                    </a:lnTo>
                    <a:lnTo>
                      <a:pt x="517208" y="341834"/>
                    </a:lnTo>
                    <a:lnTo>
                      <a:pt x="526733" y="306592"/>
                    </a:lnTo>
                    <a:lnTo>
                      <a:pt x="495300" y="324689"/>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81" name="Freeform 880">
                <a:extLst>
                  <a:ext uri="{FF2B5EF4-FFF2-40B4-BE49-F238E27FC236}">
                    <a16:creationId xmlns:a16="http://schemas.microsoft.com/office/drawing/2014/main" id="{C136A64C-1678-5B40-8DC9-3C2F34D2C70D}"/>
                  </a:ext>
                </a:extLst>
              </p:cNvPr>
              <p:cNvSpPr/>
              <p:nvPr/>
            </p:nvSpPr>
            <p:spPr>
              <a:xfrm>
                <a:off x="6722418" y="4062544"/>
                <a:ext cx="404994" cy="366712"/>
              </a:xfrm>
              <a:custGeom>
                <a:avLst/>
                <a:gdLst>
                  <a:gd name="connsiteX0" fmla="*/ 361950 w 404994"/>
                  <a:gd name="connsiteY0" fmla="*/ 9525 h 366712"/>
                  <a:gd name="connsiteX1" fmla="*/ 254318 w 404994"/>
                  <a:gd name="connsiteY1" fmla="*/ 285750 h 366712"/>
                  <a:gd name="connsiteX2" fmla="*/ 51435 w 404994"/>
                  <a:gd name="connsiteY2" fmla="*/ 303847 h 366712"/>
                  <a:gd name="connsiteX3" fmla="*/ 86677 w 404994"/>
                  <a:gd name="connsiteY3" fmla="*/ 290513 h 366712"/>
                  <a:gd name="connsiteX4" fmla="*/ 54293 w 404994"/>
                  <a:gd name="connsiteY4" fmla="*/ 275272 h 366712"/>
                  <a:gd name="connsiteX5" fmla="*/ 0 w 404994"/>
                  <a:gd name="connsiteY5" fmla="*/ 298132 h 366712"/>
                  <a:gd name="connsiteX6" fmla="*/ 20003 w 404994"/>
                  <a:gd name="connsiteY6" fmla="*/ 351472 h 366712"/>
                  <a:gd name="connsiteX7" fmla="*/ 52388 w 404994"/>
                  <a:gd name="connsiteY7" fmla="*/ 366713 h 366712"/>
                  <a:gd name="connsiteX8" fmla="*/ 40957 w 404994"/>
                  <a:gd name="connsiteY8" fmla="*/ 337185 h 366712"/>
                  <a:gd name="connsiteX9" fmla="*/ 132398 w 404994"/>
                  <a:gd name="connsiteY9" fmla="*/ 353378 h 366712"/>
                  <a:gd name="connsiteX10" fmla="*/ 269558 w 404994"/>
                  <a:gd name="connsiteY10" fmla="*/ 315278 h 366712"/>
                  <a:gd name="connsiteX11" fmla="*/ 392430 w 404994"/>
                  <a:gd name="connsiteY11" fmla="*/ 0 h 366712"/>
                  <a:gd name="connsiteX12" fmla="*/ 361950 w 404994"/>
                  <a:gd name="connsiteY12" fmla="*/ 9525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4994" h="366712">
                    <a:moveTo>
                      <a:pt x="361950" y="9525"/>
                    </a:moveTo>
                    <a:cubicBezTo>
                      <a:pt x="404813" y="154305"/>
                      <a:pt x="310515" y="253365"/>
                      <a:pt x="254318" y="285750"/>
                    </a:cubicBezTo>
                    <a:cubicBezTo>
                      <a:pt x="173355" y="332422"/>
                      <a:pt x="101918" y="322897"/>
                      <a:pt x="51435" y="303847"/>
                    </a:cubicBezTo>
                    <a:lnTo>
                      <a:pt x="86677" y="290513"/>
                    </a:lnTo>
                    <a:lnTo>
                      <a:pt x="54293" y="275272"/>
                    </a:lnTo>
                    <a:lnTo>
                      <a:pt x="0" y="298132"/>
                    </a:lnTo>
                    <a:lnTo>
                      <a:pt x="20003" y="351472"/>
                    </a:lnTo>
                    <a:lnTo>
                      <a:pt x="52388" y="366713"/>
                    </a:lnTo>
                    <a:lnTo>
                      <a:pt x="40957" y="337185"/>
                    </a:lnTo>
                    <a:cubicBezTo>
                      <a:pt x="70485" y="348615"/>
                      <a:pt x="101918" y="353378"/>
                      <a:pt x="132398" y="353378"/>
                    </a:cubicBezTo>
                    <a:cubicBezTo>
                      <a:pt x="179070" y="353378"/>
                      <a:pt x="225743" y="340995"/>
                      <a:pt x="269558" y="315278"/>
                    </a:cubicBezTo>
                    <a:cubicBezTo>
                      <a:pt x="333375" y="278130"/>
                      <a:pt x="441960" y="164782"/>
                      <a:pt x="392430" y="0"/>
                    </a:cubicBezTo>
                    <a:lnTo>
                      <a:pt x="361950" y="952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82" name="Freeform 881">
                <a:extLst>
                  <a:ext uri="{FF2B5EF4-FFF2-40B4-BE49-F238E27FC236}">
                    <a16:creationId xmlns:a16="http://schemas.microsoft.com/office/drawing/2014/main" id="{AD4C6DE8-0A30-CD41-99DB-2E142E9D6423}"/>
                  </a:ext>
                </a:extLst>
              </p:cNvPr>
              <p:cNvSpPr/>
              <p:nvPr/>
            </p:nvSpPr>
            <p:spPr>
              <a:xfrm>
                <a:off x="6706225" y="4009204"/>
                <a:ext cx="281940" cy="280987"/>
              </a:xfrm>
              <a:custGeom>
                <a:avLst/>
                <a:gdLst>
                  <a:gd name="connsiteX0" fmla="*/ 4763 w 281940"/>
                  <a:gd name="connsiteY0" fmla="*/ 182880 h 280987"/>
                  <a:gd name="connsiteX1" fmla="*/ 0 w 281940"/>
                  <a:gd name="connsiteY1" fmla="*/ 280987 h 280987"/>
                  <a:gd name="connsiteX2" fmla="*/ 98107 w 281940"/>
                  <a:gd name="connsiteY2" fmla="*/ 277178 h 280987"/>
                  <a:gd name="connsiteX3" fmla="*/ 98107 w 281940"/>
                  <a:gd name="connsiteY3" fmla="*/ 233362 h 280987"/>
                  <a:gd name="connsiteX4" fmla="*/ 70485 w 281940"/>
                  <a:gd name="connsiteY4" fmla="*/ 234315 h 280987"/>
                  <a:gd name="connsiteX5" fmla="*/ 140970 w 281940"/>
                  <a:gd name="connsiteY5" fmla="*/ 163830 h 280987"/>
                  <a:gd name="connsiteX6" fmla="*/ 211455 w 281940"/>
                  <a:gd name="connsiteY6" fmla="*/ 234315 h 280987"/>
                  <a:gd name="connsiteX7" fmla="*/ 184785 w 281940"/>
                  <a:gd name="connsiteY7" fmla="*/ 233362 h 280987"/>
                  <a:gd name="connsiteX8" fmla="*/ 184785 w 281940"/>
                  <a:gd name="connsiteY8" fmla="*/ 277178 h 280987"/>
                  <a:gd name="connsiteX9" fmla="*/ 281940 w 281940"/>
                  <a:gd name="connsiteY9" fmla="*/ 280987 h 280987"/>
                  <a:gd name="connsiteX10" fmla="*/ 278130 w 281940"/>
                  <a:gd name="connsiteY10" fmla="*/ 182880 h 280987"/>
                  <a:gd name="connsiteX11" fmla="*/ 233363 w 281940"/>
                  <a:gd name="connsiteY11" fmla="*/ 184785 h 280987"/>
                  <a:gd name="connsiteX12" fmla="*/ 235268 w 281940"/>
                  <a:gd name="connsiteY12" fmla="*/ 210503 h 280987"/>
                  <a:gd name="connsiteX13" fmla="*/ 164783 w 281940"/>
                  <a:gd name="connsiteY13" fmla="*/ 140018 h 280987"/>
                  <a:gd name="connsiteX14" fmla="*/ 235268 w 281940"/>
                  <a:gd name="connsiteY14" fmla="*/ 69532 h 280987"/>
                  <a:gd name="connsiteX15" fmla="*/ 233363 w 281940"/>
                  <a:gd name="connsiteY15" fmla="*/ 96203 h 280987"/>
                  <a:gd name="connsiteX16" fmla="*/ 278130 w 281940"/>
                  <a:gd name="connsiteY16" fmla="*/ 98107 h 280987"/>
                  <a:gd name="connsiteX17" fmla="*/ 281940 w 281940"/>
                  <a:gd name="connsiteY17" fmla="*/ 0 h 280987"/>
                  <a:gd name="connsiteX18" fmla="*/ 184785 w 281940"/>
                  <a:gd name="connsiteY18" fmla="*/ 3810 h 280987"/>
                  <a:gd name="connsiteX19" fmla="*/ 184785 w 281940"/>
                  <a:gd name="connsiteY19" fmla="*/ 47625 h 280987"/>
                  <a:gd name="connsiteX20" fmla="*/ 211455 w 281940"/>
                  <a:gd name="connsiteY20" fmla="*/ 46672 h 280987"/>
                  <a:gd name="connsiteX21" fmla="*/ 140970 w 281940"/>
                  <a:gd name="connsiteY21" fmla="*/ 117157 h 280987"/>
                  <a:gd name="connsiteX22" fmla="*/ 70485 w 281940"/>
                  <a:gd name="connsiteY22" fmla="*/ 46672 h 280987"/>
                  <a:gd name="connsiteX23" fmla="*/ 98107 w 281940"/>
                  <a:gd name="connsiteY23" fmla="*/ 47625 h 280987"/>
                  <a:gd name="connsiteX24" fmla="*/ 98107 w 281940"/>
                  <a:gd name="connsiteY24" fmla="*/ 3810 h 280987"/>
                  <a:gd name="connsiteX25" fmla="*/ 0 w 281940"/>
                  <a:gd name="connsiteY25" fmla="*/ 0 h 280987"/>
                  <a:gd name="connsiteX26" fmla="*/ 4763 w 281940"/>
                  <a:gd name="connsiteY26" fmla="*/ 98107 h 280987"/>
                  <a:gd name="connsiteX27" fmla="*/ 48578 w 281940"/>
                  <a:gd name="connsiteY27" fmla="*/ 96203 h 280987"/>
                  <a:gd name="connsiteX28" fmla="*/ 47625 w 281940"/>
                  <a:gd name="connsiteY28" fmla="*/ 69532 h 280987"/>
                  <a:gd name="connsiteX29" fmla="*/ 117157 w 281940"/>
                  <a:gd name="connsiteY29" fmla="*/ 140018 h 280987"/>
                  <a:gd name="connsiteX30" fmla="*/ 47625 w 281940"/>
                  <a:gd name="connsiteY30" fmla="*/ 210503 h 280987"/>
                  <a:gd name="connsiteX31" fmla="*/ 48578 w 281940"/>
                  <a:gd name="connsiteY31" fmla="*/ 184785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1940" h="280987">
                    <a:moveTo>
                      <a:pt x="4763" y="182880"/>
                    </a:moveTo>
                    <a:lnTo>
                      <a:pt x="0" y="280987"/>
                    </a:lnTo>
                    <a:lnTo>
                      <a:pt x="98107" y="277178"/>
                    </a:lnTo>
                    <a:lnTo>
                      <a:pt x="98107" y="233362"/>
                    </a:lnTo>
                    <a:lnTo>
                      <a:pt x="70485" y="234315"/>
                    </a:lnTo>
                    <a:lnTo>
                      <a:pt x="140970" y="163830"/>
                    </a:lnTo>
                    <a:lnTo>
                      <a:pt x="211455" y="234315"/>
                    </a:lnTo>
                    <a:lnTo>
                      <a:pt x="184785" y="233362"/>
                    </a:lnTo>
                    <a:lnTo>
                      <a:pt x="184785" y="277178"/>
                    </a:lnTo>
                    <a:lnTo>
                      <a:pt x="281940" y="280987"/>
                    </a:lnTo>
                    <a:lnTo>
                      <a:pt x="278130" y="182880"/>
                    </a:lnTo>
                    <a:lnTo>
                      <a:pt x="233363" y="184785"/>
                    </a:lnTo>
                    <a:lnTo>
                      <a:pt x="235268" y="210503"/>
                    </a:lnTo>
                    <a:lnTo>
                      <a:pt x="164783" y="140018"/>
                    </a:lnTo>
                    <a:lnTo>
                      <a:pt x="235268" y="69532"/>
                    </a:lnTo>
                    <a:lnTo>
                      <a:pt x="233363" y="96203"/>
                    </a:lnTo>
                    <a:lnTo>
                      <a:pt x="278130" y="98107"/>
                    </a:lnTo>
                    <a:lnTo>
                      <a:pt x="281940" y="0"/>
                    </a:lnTo>
                    <a:lnTo>
                      <a:pt x="184785" y="3810"/>
                    </a:lnTo>
                    <a:lnTo>
                      <a:pt x="184785" y="47625"/>
                    </a:lnTo>
                    <a:lnTo>
                      <a:pt x="211455" y="46672"/>
                    </a:lnTo>
                    <a:lnTo>
                      <a:pt x="140970" y="117157"/>
                    </a:lnTo>
                    <a:lnTo>
                      <a:pt x="70485" y="46672"/>
                    </a:lnTo>
                    <a:lnTo>
                      <a:pt x="98107" y="47625"/>
                    </a:lnTo>
                    <a:lnTo>
                      <a:pt x="98107" y="3810"/>
                    </a:lnTo>
                    <a:lnTo>
                      <a:pt x="0" y="0"/>
                    </a:lnTo>
                    <a:lnTo>
                      <a:pt x="4763" y="98107"/>
                    </a:lnTo>
                    <a:lnTo>
                      <a:pt x="48578" y="96203"/>
                    </a:lnTo>
                    <a:lnTo>
                      <a:pt x="47625" y="69532"/>
                    </a:lnTo>
                    <a:lnTo>
                      <a:pt x="117157" y="140018"/>
                    </a:lnTo>
                    <a:lnTo>
                      <a:pt x="47625" y="210503"/>
                    </a:lnTo>
                    <a:lnTo>
                      <a:pt x="48578" y="18478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836" name="Graphic 283">
              <a:extLst>
                <a:ext uri="{FF2B5EF4-FFF2-40B4-BE49-F238E27FC236}">
                  <a16:creationId xmlns:a16="http://schemas.microsoft.com/office/drawing/2014/main" id="{00FA5899-E4F6-D743-9CEC-3886754C8189}"/>
                </a:ext>
              </a:extLst>
            </p:cNvPr>
            <p:cNvGrpSpPr/>
            <p:nvPr/>
          </p:nvGrpSpPr>
          <p:grpSpPr>
            <a:xfrm>
              <a:off x="1995663" y="3886473"/>
              <a:ext cx="584301" cy="599179"/>
              <a:chOff x="6061002" y="2258869"/>
              <a:chExt cx="885192" cy="907732"/>
            </a:xfrm>
            <a:gradFill>
              <a:gsLst>
                <a:gs pos="0">
                  <a:schemeClr val="accent5">
                    <a:lumMod val="50000"/>
                  </a:schemeClr>
                </a:gs>
                <a:gs pos="100000">
                  <a:schemeClr val="accent5">
                    <a:lumMod val="60000"/>
                    <a:lumOff val="40000"/>
                  </a:schemeClr>
                </a:gs>
              </a:gsLst>
              <a:lin ang="16200000" scaled="0"/>
            </a:gradFill>
          </p:grpSpPr>
          <p:sp>
            <p:nvSpPr>
              <p:cNvPr id="872" name="Freeform 871">
                <a:extLst>
                  <a:ext uri="{FF2B5EF4-FFF2-40B4-BE49-F238E27FC236}">
                    <a16:creationId xmlns:a16="http://schemas.microsoft.com/office/drawing/2014/main" id="{345C4FF2-85C9-D140-A293-A5048F5C3802}"/>
                  </a:ext>
                </a:extLst>
              </p:cNvPr>
              <p:cNvSpPr/>
              <p:nvPr/>
            </p:nvSpPr>
            <p:spPr>
              <a:xfrm>
                <a:off x="6383900" y="2443654"/>
                <a:ext cx="236219" cy="516255"/>
              </a:xfrm>
              <a:custGeom>
                <a:avLst/>
                <a:gdLst>
                  <a:gd name="connsiteX0" fmla="*/ 202883 w 236219"/>
                  <a:gd name="connsiteY0" fmla="*/ 147638 h 516255"/>
                  <a:gd name="connsiteX1" fmla="*/ 236220 w 236219"/>
                  <a:gd name="connsiteY1" fmla="*/ 147638 h 516255"/>
                  <a:gd name="connsiteX2" fmla="*/ 143828 w 236219"/>
                  <a:gd name="connsiteY2" fmla="*/ 32385 h 516255"/>
                  <a:gd name="connsiteX3" fmla="*/ 143828 w 236219"/>
                  <a:gd name="connsiteY3" fmla="*/ 0 h 516255"/>
                  <a:gd name="connsiteX4" fmla="*/ 110490 w 236219"/>
                  <a:gd name="connsiteY4" fmla="*/ 0 h 516255"/>
                  <a:gd name="connsiteX5" fmla="*/ 110490 w 236219"/>
                  <a:gd name="connsiteY5" fmla="*/ 29527 h 516255"/>
                  <a:gd name="connsiteX6" fmla="*/ 0 w 236219"/>
                  <a:gd name="connsiteY6" fmla="*/ 147638 h 516255"/>
                  <a:gd name="connsiteX7" fmla="*/ 110490 w 236219"/>
                  <a:gd name="connsiteY7" fmla="*/ 264795 h 516255"/>
                  <a:gd name="connsiteX8" fmla="*/ 110490 w 236219"/>
                  <a:gd name="connsiteY8" fmla="*/ 434340 h 516255"/>
                  <a:gd name="connsiteX9" fmla="*/ 33338 w 236219"/>
                  <a:gd name="connsiteY9" fmla="*/ 349568 h 516255"/>
                  <a:gd name="connsiteX10" fmla="*/ 0 w 236219"/>
                  <a:gd name="connsiteY10" fmla="*/ 349568 h 516255"/>
                  <a:gd name="connsiteX11" fmla="*/ 110490 w 236219"/>
                  <a:gd name="connsiteY11" fmla="*/ 467678 h 516255"/>
                  <a:gd name="connsiteX12" fmla="*/ 110490 w 236219"/>
                  <a:gd name="connsiteY12" fmla="*/ 516255 h 516255"/>
                  <a:gd name="connsiteX13" fmla="*/ 143828 w 236219"/>
                  <a:gd name="connsiteY13" fmla="*/ 516255 h 516255"/>
                  <a:gd name="connsiteX14" fmla="*/ 143828 w 236219"/>
                  <a:gd name="connsiteY14" fmla="*/ 464820 h 516255"/>
                  <a:gd name="connsiteX15" fmla="*/ 236220 w 236219"/>
                  <a:gd name="connsiteY15" fmla="*/ 349568 h 516255"/>
                  <a:gd name="connsiteX16" fmla="*/ 143828 w 236219"/>
                  <a:gd name="connsiteY16" fmla="*/ 237172 h 516255"/>
                  <a:gd name="connsiteX17" fmla="*/ 143828 w 236219"/>
                  <a:gd name="connsiteY17" fmla="*/ 65722 h 516255"/>
                  <a:gd name="connsiteX18" fmla="*/ 202883 w 236219"/>
                  <a:gd name="connsiteY18" fmla="*/ 147638 h 516255"/>
                  <a:gd name="connsiteX19" fmla="*/ 33338 w 236219"/>
                  <a:gd name="connsiteY19" fmla="*/ 147638 h 516255"/>
                  <a:gd name="connsiteX20" fmla="*/ 110490 w 236219"/>
                  <a:gd name="connsiteY20" fmla="*/ 62865 h 516255"/>
                  <a:gd name="connsiteX21" fmla="*/ 110490 w 236219"/>
                  <a:gd name="connsiteY21" fmla="*/ 230505 h 516255"/>
                  <a:gd name="connsiteX22" fmla="*/ 33338 w 236219"/>
                  <a:gd name="connsiteY22" fmla="*/ 147638 h 516255"/>
                  <a:gd name="connsiteX23" fmla="*/ 202883 w 236219"/>
                  <a:gd name="connsiteY23" fmla="*/ 349568 h 516255"/>
                  <a:gd name="connsiteX24" fmla="*/ 143828 w 236219"/>
                  <a:gd name="connsiteY24" fmla="*/ 430530 h 516255"/>
                  <a:gd name="connsiteX25" fmla="*/ 143828 w 236219"/>
                  <a:gd name="connsiteY25" fmla="*/ 273368 h 516255"/>
                  <a:gd name="connsiteX26" fmla="*/ 202883 w 236219"/>
                  <a:gd name="connsiteY26" fmla="*/ 349568 h 51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219" h="516255">
                    <a:moveTo>
                      <a:pt x="202883" y="147638"/>
                    </a:moveTo>
                    <a:lnTo>
                      <a:pt x="236220" y="147638"/>
                    </a:lnTo>
                    <a:cubicBezTo>
                      <a:pt x="236220" y="91440"/>
                      <a:pt x="196215" y="43815"/>
                      <a:pt x="143828" y="32385"/>
                    </a:cubicBezTo>
                    <a:lnTo>
                      <a:pt x="143828" y="0"/>
                    </a:lnTo>
                    <a:lnTo>
                      <a:pt x="110490" y="0"/>
                    </a:lnTo>
                    <a:lnTo>
                      <a:pt x="110490" y="29527"/>
                    </a:lnTo>
                    <a:cubicBezTo>
                      <a:pt x="48578" y="33338"/>
                      <a:pt x="0" y="84772"/>
                      <a:pt x="0" y="147638"/>
                    </a:cubicBezTo>
                    <a:cubicBezTo>
                      <a:pt x="0" y="205740"/>
                      <a:pt x="43815" y="251460"/>
                      <a:pt x="110490" y="264795"/>
                    </a:cubicBezTo>
                    <a:lnTo>
                      <a:pt x="110490" y="434340"/>
                    </a:lnTo>
                    <a:cubicBezTo>
                      <a:pt x="67628" y="430530"/>
                      <a:pt x="33338" y="394335"/>
                      <a:pt x="33338" y="349568"/>
                    </a:cubicBezTo>
                    <a:lnTo>
                      <a:pt x="0" y="349568"/>
                    </a:lnTo>
                    <a:cubicBezTo>
                      <a:pt x="0" y="412433"/>
                      <a:pt x="48578" y="462915"/>
                      <a:pt x="110490" y="467678"/>
                    </a:cubicBezTo>
                    <a:lnTo>
                      <a:pt x="110490" y="516255"/>
                    </a:lnTo>
                    <a:lnTo>
                      <a:pt x="143828" y="516255"/>
                    </a:lnTo>
                    <a:lnTo>
                      <a:pt x="143828" y="464820"/>
                    </a:lnTo>
                    <a:cubicBezTo>
                      <a:pt x="196215" y="453390"/>
                      <a:pt x="236220" y="405765"/>
                      <a:pt x="236220" y="349568"/>
                    </a:cubicBezTo>
                    <a:cubicBezTo>
                      <a:pt x="236220" y="296228"/>
                      <a:pt x="200978" y="254318"/>
                      <a:pt x="143828" y="237172"/>
                    </a:cubicBezTo>
                    <a:lnTo>
                      <a:pt x="143828" y="65722"/>
                    </a:lnTo>
                    <a:cubicBezTo>
                      <a:pt x="178118" y="78105"/>
                      <a:pt x="202883" y="109538"/>
                      <a:pt x="202883" y="147638"/>
                    </a:cubicBezTo>
                    <a:close/>
                    <a:moveTo>
                      <a:pt x="33338" y="147638"/>
                    </a:moveTo>
                    <a:cubicBezTo>
                      <a:pt x="33338" y="103822"/>
                      <a:pt x="67628" y="66675"/>
                      <a:pt x="110490" y="62865"/>
                    </a:cubicBezTo>
                    <a:lnTo>
                      <a:pt x="110490" y="230505"/>
                    </a:lnTo>
                    <a:cubicBezTo>
                      <a:pt x="73343" y="220980"/>
                      <a:pt x="33338" y="195263"/>
                      <a:pt x="33338" y="147638"/>
                    </a:cubicBezTo>
                    <a:close/>
                    <a:moveTo>
                      <a:pt x="202883" y="349568"/>
                    </a:moveTo>
                    <a:cubicBezTo>
                      <a:pt x="202883" y="387668"/>
                      <a:pt x="178118" y="419100"/>
                      <a:pt x="143828" y="430530"/>
                    </a:cubicBezTo>
                    <a:lnTo>
                      <a:pt x="143828" y="273368"/>
                    </a:lnTo>
                    <a:cubicBezTo>
                      <a:pt x="175260" y="285750"/>
                      <a:pt x="202883" y="310515"/>
                      <a:pt x="202883" y="349568"/>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73" name="Freeform 872">
                <a:extLst>
                  <a:ext uri="{FF2B5EF4-FFF2-40B4-BE49-F238E27FC236}">
                    <a16:creationId xmlns:a16="http://schemas.microsoft.com/office/drawing/2014/main" id="{49D145E4-8E92-5B44-B6F9-E748C21C0F87}"/>
                  </a:ext>
                </a:extLst>
              </p:cNvPr>
              <p:cNvSpPr/>
              <p:nvPr/>
            </p:nvSpPr>
            <p:spPr>
              <a:xfrm>
                <a:off x="6061002" y="2258869"/>
                <a:ext cx="824865" cy="777240"/>
              </a:xfrm>
              <a:custGeom>
                <a:avLst/>
                <a:gdLst>
                  <a:gd name="connsiteX0" fmla="*/ 33338 w 824865"/>
                  <a:gd name="connsiteY0" fmla="*/ 442913 h 777240"/>
                  <a:gd name="connsiteX1" fmla="*/ 442913 w 824865"/>
                  <a:gd name="connsiteY1" fmla="*/ 33338 h 777240"/>
                  <a:gd name="connsiteX2" fmla="*/ 749618 w 824865"/>
                  <a:gd name="connsiteY2" fmla="*/ 171450 h 777240"/>
                  <a:gd name="connsiteX3" fmla="*/ 719138 w 824865"/>
                  <a:gd name="connsiteY3" fmla="*/ 164783 h 777240"/>
                  <a:gd name="connsiteX4" fmla="*/ 709613 w 824865"/>
                  <a:gd name="connsiteY4" fmla="*/ 208598 h 777240"/>
                  <a:gd name="connsiteX5" fmla="*/ 809625 w 824865"/>
                  <a:gd name="connsiteY5" fmla="*/ 230505 h 777240"/>
                  <a:gd name="connsiteX6" fmla="*/ 824865 w 824865"/>
                  <a:gd name="connsiteY6" fmla="*/ 128587 h 777240"/>
                  <a:gd name="connsiteX7" fmla="*/ 780098 w 824865"/>
                  <a:gd name="connsiteY7" fmla="*/ 121920 h 777240"/>
                  <a:gd name="connsiteX8" fmla="*/ 776288 w 824865"/>
                  <a:gd name="connsiteY8" fmla="*/ 150495 h 777240"/>
                  <a:gd name="connsiteX9" fmla="*/ 443865 w 824865"/>
                  <a:gd name="connsiteY9" fmla="*/ 0 h 777240"/>
                  <a:gd name="connsiteX10" fmla="*/ 0 w 824865"/>
                  <a:gd name="connsiteY10" fmla="*/ 442913 h 777240"/>
                  <a:gd name="connsiteX11" fmla="*/ 152400 w 824865"/>
                  <a:gd name="connsiteY11" fmla="*/ 777240 h 777240"/>
                  <a:gd name="connsiteX12" fmla="*/ 172403 w 824865"/>
                  <a:gd name="connsiteY12" fmla="*/ 750570 h 777240"/>
                  <a:gd name="connsiteX13" fmla="*/ 33338 w 824865"/>
                  <a:gd name="connsiteY13" fmla="*/ 442913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4865" h="777240">
                    <a:moveTo>
                      <a:pt x="33338" y="442913"/>
                    </a:moveTo>
                    <a:cubicBezTo>
                      <a:pt x="33338" y="217170"/>
                      <a:pt x="217170" y="33338"/>
                      <a:pt x="442913" y="33338"/>
                    </a:cubicBezTo>
                    <a:cubicBezTo>
                      <a:pt x="564833" y="33338"/>
                      <a:pt x="674370" y="86677"/>
                      <a:pt x="749618" y="171450"/>
                    </a:cubicBezTo>
                    <a:lnTo>
                      <a:pt x="719138" y="164783"/>
                    </a:lnTo>
                    <a:lnTo>
                      <a:pt x="709613" y="208598"/>
                    </a:lnTo>
                    <a:lnTo>
                      <a:pt x="809625" y="230505"/>
                    </a:lnTo>
                    <a:lnTo>
                      <a:pt x="824865" y="128587"/>
                    </a:lnTo>
                    <a:lnTo>
                      <a:pt x="780098" y="121920"/>
                    </a:lnTo>
                    <a:lnTo>
                      <a:pt x="776288" y="150495"/>
                    </a:lnTo>
                    <a:cubicBezTo>
                      <a:pt x="695325" y="58102"/>
                      <a:pt x="576263" y="0"/>
                      <a:pt x="443865" y="0"/>
                    </a:cubicBezTo>
                    <a:cubicBezTo>
                      <a:pt x="199073" y="0"/>
                      <a:pt x="0" y="198120"/>
                      <a:pt x="0" y="442913"/>
                    </a:cubicBezTo>
                    <a:cubicBezTo>
                      <a:pt x="0" y="576263"/>
                      <a:pt x="59055" y="695325"/>
                      <a:pt x="152400" y="777240"/>
                    </a:cubicBezTo>
                    <a:lnTo>
                      <a:pt x="172403" y="750570"/>
                    </a:lnTo>
                    <a:cubicBezTo>
                      <a:pt x="87630" y="675323"/>
                      <a:pt x="33338" y="565785"/>
                      <a:pt x="33338" y="442913"/>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74" name="Freeform 873">
                <a:extLst>
                  <a:ext uri="{FF2B5EF4-FFF2-40B4-BE49-F238E27FC236}">
                    <a16:creationId xmlns:a16="http://schemas.microsoft.com/office/drawing/2014/main" id="{45204076-8A4B-8642-9F5A-1DE97F8E726B}"/>
                  </a:ext>
                </a:extLst>
              </p:cNvPr>
              <p:cNvSpPr/>
              <p:nvPr/>
            </p:nvSpPr>
            <p:spPr>
              <a:xfrm>
                <a:off x="6288650" y="2570336"/>
                <a:ext cx="657545" cy="596264"/>
              </a:xfrm>
              <a:custGeom>
                <a:avLst/>
                <a:gdLst>
                  <a:gd name="connsiteX0" fmla="*/ 639128 w 657545"/>
                  <a:gd name="connsiteY0" fmla="*/ 0 h 596264"/>
                  <a:gd name="connsiteX1" fmla="*/ 606743 w 657545"/>
                  <a:gd name="connsiteY1" fmla="*/ 9525 h 596264"/>
                  <a:gd name="connsiteX2" fmla="*/ 624840 w 657545"/>
                  <a:gd name="connsiteY2" fmla="*/ 131445 h 596264"/>
                  <a:gd name="connsiteX3" fmla="*/ 215265 w 657545"/>
                  <a:gd name="connsiteY3" fmla="*/ 541020 h 596264"/>
                  <a:gd name="connsiteX4" fmla="*/ 85725 w 657545"/>
                  <a:gd name="connsiteY4" fmla="*/ 520065 h 596264"/>
                  <a:gd name="connsiteX5" fmla="*/ 111443 w 657545"/>
                  <a:gd name="connsiteY5" fmla="*/ 511492 h 596264"/>
                  <a:gd name="connsiteX6" fmla="*/ 98107 w 657545"/>
                  <a:gd name="connsiteY6" fmla="*/ 468630 h 596264"/>
                  <a:gd name="connsiteX7" fmla="*/ 0 w 657545"/>
                  <a:gd name="connsiteY7" fmla="*/ 501967 h 596264"/>
                  <a:gd name="connsiteX8" fmla="*/ 40005 w 657545"/>
                  <a:gd name="connsiteY8" fmla="*/ 596265 h 596264"/>
                  <a:gd name="connsiteX9" fmla="*/ 81915 w 657545"/>
                  <a:gd name="connsiteY9" fmla="*/ 579120 h 596264"/>
                  <a:gd name="connsiteX10" fmla="*/ 69532 w 657545"/>
                  <a:gd name="connsiteY10" fmla="*/ 549593 h 596264"/>
                  <a:gd name="connsiteX11" fmla="*/ 214313 w 657545"/>
                  <a:gd name="connsiteY11" fmla="*/ 574358 h 596264"/>
                  <a:gd name="connsiteX12" fmla="*/ 657225 w 657545"/>
                  <a:gd name="connsiteY12" fmla="*/ 131445 h 596264"/>
                  <a:gd name="connsiteX13" fmla="*/ 639128 w 657545"/>
                  <a:gd name="connsiteY13" fmla="*/ 0 h 596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7545" h="596264">
                    <a:moveTo>
                      <a:pt x="639128" y="0"/>
                    </a:moveTo>
                    <a:lnTo>
                      <a:pt x="606743" y="9525"/>
                    </a:lnTo>
                    <a:cubicBezTo>
                      <a:pt x="619125" y="47625"/>
                      <a:pt x="624840" y="88582"/>
                      <a:pt x="624840" y="131445"/>
                    </a:cubicBezTo>
                    <a:cubicBezTo>
                      <a:pt x="624840" y="357188"/>
                      <a:pt x="441008" y="541020"/>
                      <a:pt x="215265" y="541020"/>
                    </a:cubicBezTo>
                    <a:cubicBezTo>
                      <a:pt x="170498" y="541020"/>
                      <a:pt x="126682" y="533400"/>
                      <a:pt x="85725" y="520065"/>
                    </a:cubicBezTo>
                    <a:lnTo>
                      <a:pt x="111443" y="511492"/>
                    </a:lnTo>
                    <a:lnTo>
                      <a:pt x="98107" y="468630"/>
                    </a:lnTo>
                    <a:lnTo>
                      <a:pt x="0" y="501967"/>
                    </a:lnTo>
                    <a:lnTo>
                      <a:pt x="40005" y="596265"/>
                    </a:lnTo>
                    <a:lnTo>
                      <a:pt x="81915" y="579120"/>
                    </a:lnTo>
                    <a:lnTo>
                      <a:pt x="69532" y="549593"/>
                    </a:lnTo>
                    <a:cubicBezTo>
                      <a:pt x="115253" y="565785"/>
                      <a:pt x="163830" y="574358"/>
                      <a:pt x="214313" y="574358"/>
                    </a:cubicBezTo>
                    <a:cubicBezTo>
                      <a:pt x="459105" y="574358"/>
                      <a:pt x="657225" y="375285"/>
                      <a:pt x="657225" y="131445"/>
                    </a:cubicBezTo>
                    <a:cubicBezTo>
                      <a:pt x="659130" y="85725"/>
                      <a:pt x="652463" y="41910"/>
                      <a:pt x="639128" y="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837" name="Graphic 285">
              <a:extLst>
                <a:ext uri="{FF2B5EF4-FFF2-40B4-BE49-F238E27FC236}">
                  <a16:creationId xmlns:a16="http://schemas.microsoft.com/office/drawing/2014/main" id="{1A383A6A-FD8C-CF48-862F-51E72A3ADC12}"/>
                </a:ext>
              </a:extLst>
            </p:cNvPr>
            <p:cNvGrpSpPr/>
            <p:nvPr/>
          </p:nvGrpSpPr>
          <p:grpSpPr>
            <a:xfrm>
              <a:off x="1967232" y="5242686"/>
              <a:ext cx="725808" cy="545556"/>
              <a:chOff x="5457526" y="3770455"/>
              <a:chExt cx="1008697" cy="758190"/>
            </a:xfrm>
            <a:gradFill>
              <a:gsLst>
                <a:gs pos="0">
                  <a:schemeClr val="accent5">
                    <a:lumMod val="50000"/>
                  </a:schemeClr>
                </a:gs>
                <a:gs pos="100000">
                  <a:schemeClr val="accent5">
                    <a:lumMod val="60000"/>
                    <a:lumOff val="40000"/>
                  </a:schemeClr>
                </a:gs>
              </a:gsLst>
              <a:lin ang="16200000" scaled="0"/>
            </a:gradFill>
          </p:grpSpPr>
          <p:sp>
            <p:nvSpPr>
              <p:cNvPr id="864" name="Freeform 863">
                <a:extLst>
                  <a:ext uri="{FF2B5EF4-FFF2-40B4-BE49-F238E27FC236}">
                    <a16:creationId xmlns:a16="http://schemas.microsoft.com/office/drawing/2014/main" id="{4D2A9AC2-9BF0-E04B-841B-D7DDB427C837}"/>
                  </a:ext>
                </a:extLst>
              </p:cNvPr>
              <p:cNvSpPr/>
              <p:nvPr/>
            </p:nvSpPr>
            <p:spPr>
              <a:xfrm>
                <a:off x="5522296" y="3833320"/>
                <a:ext cx="40005" cy="40005"/>
              </a:xfrm>
              <a:custGeom>
                <a:avLst/>
                <a:gdLst>
                  <a:gd name="connsiteX0" fmla="*/ 20003 w 40005"/>
                  <a:gd name="connsiteY0" fmla="*/ 40005 h 40005"/>
                  <a:gd name="connsiteX1" fmla="*/ 40005 w 40005"/>
                  <a:gd name="connsiteY1" fmla="*/ 20003 h 40005"/>
                  <a:gd name="connsiteX2" fmla="*/ 20003 w 40005"/>
                  <a:gd name="connsiteY2" fmla="*/ 0 h 40005"/>
                  <a:gd name="connsiteX3" fmla="*/ 0 w 40005"/>
                  <a:gd name="connsiteY3" fmla="*/ 20003 h 40005"/>
                  <a:gd name="connsiteX4" fmla="*/ 20003 w 40005"/>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 h="40005">
                    <a:moveTo>
                      <a:pt x="20003" y="40005"/>
                    </a:moveTo>
                    <a:cubicBezTo>
                      <a:pt x="31432" y="40005"/>
                      <a:pt x="40005" y="30480"/>
                      <a:pt x="40005" y="20003"/>
                    </a:cubicBezTo>
                    <a:cubicBezTo>
                      <a:pt x="40005" y="9525"/>
                      <a:pt x="30480" y="0"/>
                      <a:pt x="20003" y="0"/>
                    </a:cubicBezTo>
                    <a:cubicBezTo>
                      <a:pt x="8573" y="0"/>
                      <a:pt x="0" y="9525"/>
                      <a:pt x="0" y="20003"/>
                    </a:cubicBezTo>
                    <a:cubicBezTo>
                      <a:pt x="0" y="30480"/>
                      <a:pt x="8573" y="40005"/>
                      <a:pt x="20003" y="4000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65" name="Freeform 864">
                <a:extLst>
                  <a:ext uri="{FF2B5EF4-FFF2-40B4-BE49-F238E27FC236}">
                    <a16:creationId xmlns:a16="http://schemas.microsoft.com/office/drawing/2014/main" id="{24605432-F267-D74C-A0A5-266FDE35A3D7}"/>
                  </a:ext>
                </a:extLst>
              </p:cNvPr>
              <p:cNvSpPr/>
              <p:nvPr/>
            </p:nvSpPr>
            <p:spPr>
              <a:xfrm>
                <a:off x="5590876" y="3833320"/>
                <a:ext cx="40004" cy="40005"/>
              </a:xfrm>
              <a:custGeom>
                <a:avLst/>
                <a:gdLst>
                  <a:gd name="connsiteX0" fmla="*/ 20003 w 40004"/>
                  <a:gd name="connsiteY0" fmla="*/ 40005 h 40005"/>
                  <a:gd name="connsiteX1" fmla="*/ 40005 w 40004"/>
                  <a:gd name="connsiteY1" fmla="*/ 20003 h 40005"/>
                  <a:gd name="connsiteX2" fmla="*/ 20003 w 40004"/>
                  <a:gd name="connsiteY2" fmla="*/ 0 h 40005"/>
                  <a:gd name="connsiteX3" fmla="*/ 0 w 40004"/>
                  <a:gd name="connsiteY3" fmla="*/ 20003 h 40005"/>
                  <a:gd name="connsiteX4" fmla="*/ 20003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003" y="40005"/>
                    </a:moveTo>
                    <a:cubicBezTo>
                      <a:pt x="31432" y="40005"/>
                      <a:pt x="40005" y="30480"/>
                      <a:pt x="40005" y="20003"/>
                    </a:cubicBezTo>
                    <a:cubicBezTo>
                      <a:pt x="40005" y="9525"/>
                      <a:pt x="30480" y="0"/>
                      <a:pt x="20003" y="0"/>
                    </a:cubicBezTo>
                    <a:cubicBezTo>
                      <a:pt x="8572" y="0"/>
                      <a:pt x="0" y="9525"/>
                      <a:pt x="0" y="20003"/>
                    </a:cubicBezTo>
                    <a:cubicBezTo>
                      <a:pt x="0" y="30480"/>
                      <a:pt x="8572" y="40005"/>
                      <a:pt x="20003" y="4000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66" name="Freeform 865">
                <a:extLst>
                  <a:ext uri="{FF2B5EF4-FFF2-40B4-BE49-F238E27FC236}">
                    <a16:creationId xmlns:a16="http://schemas.microsoft.com/office/drawing/2014/main" id="{F4672707-8B45-7F4A-9420-9A3973B69235}"/>
                  </a:ext>
                </a:extLst>
              </p:cNvPr>
              <p:cNvSpPr/>
              <p:nvPr/>
            </p:nvSpPr>
            <p:spPr>
              <a:xfrm>
                <a:off x="5658504" y="3833320"/>
                <a:ext cx="40004" cy="40005"/>
              </a:xfrm>
              <a:custGeom>
                <a:avLst/>
                <a:gdLst>
                  <a:gd name="connsiteX0" fmla="*/ 20002 w 40004"/>
                  <a:gd name="connsiteY0" fmla="*/ 40005 h 40005"/>
                  <a:gd name="connsiteX1" fmla="*/ 40005 w 40004"/>
                  <a:gd name="connsiteY1" fmla="*/ 20003 h 40005"/>
                  <a:gd name="connsiteX2" fmla="*/ 20002 w 40004"/>
                  <a:gd name="connsiteY2" fmla="*/ 0 h 40005"/>
                  <a:gd name="connsiteX3" fmla="*/ 0 w 40004"/>
                  <a:gd name="connsiteY3" fmla="*/ 20003 h 40005"/>
                  <a:gd name="connsiteX4" fmla="*/ 20002 w 40004"/>
                  <a:gd name="connsiteY4" fmla="*/ 40005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4" h="40005">
                    <a:moveTo>
                      <a:pt x="20002" y="40005"/>
                    </a:moveTo>
                    <a:cubicBezTo>
                      <a:pt x="31432" y="40005"/>
                      <a:pt x="40005" y="30480"/>
                      <a:pt x="40005" y="20003"/>
                    </a:cubicBezTo>
                    <a:cubicBezTo>
                      <a:pt x="40005" y="9525"/>
                      <a:pt x="30480" y="0"/>
                      <a:pt x="20002" y="0"/>
                    </a:cubicBezTo>
                    <a:cubicBezTo>
                      <a:pt x="8572" y="0"/>
                      <a:pt x="0" y="9525"/>
                      <a:pt x="0" y="20003"/>
                    </a:cubicBezTo>
                    <a:cubicBezTo>
                      <a:pt x="0" y="30480"/>
                      <a:pt x="8572" y="40005"/>
                      <a:pt x="20002" y="4000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67" name="Freeform 866">
                <a:extLst>
                  <a:ext uri="{FF2B5EF4-FFF2-40B4-BE49-F238E27FC236}">
                    <a16:creationId xmlns:a16="http://schemas.microsoft.com/office/drawing/2014/main" id="{1DBAD5D0-6FFB-1C4A-B1EE-20FD53C5C78E}"/>
                  </a:ext>
                </a:extLst>
              </p:cNvPr>
              <p:cNvSpPr/>
              <p:nvPr/>
            </p:nvSpPr>
            <p:spPr>
              <a:xfrm>
                <a:off x="5520391" y="4058111"/>
                <a:ext cx="69532" cy="33337"/>
              </a:xfrm>
              <a:custGeom>
                <a:avLst/>
                <a:gdLst>
                  <a:gd name="connsiteX0" fmla="*/ 0 w 69532"/>
                  <a:gd name="connsiteY0" fmla="*/ 0 h 33337"/>
                  <a:gd name="connsiteX1" fmla="*/ 69533 w 69532"/>
                  <a:gd name="connsiteY1" fmla="*/ 0 h 33337"/>
                  <a:gd name="connsiteX2" fmla="*/ 69533 w 69532"/>
                  <a:gd name="connsiteY2" fmla="*/ 33338 h 33337"/>
                  <a:gd name="connsiteX3" fmla="*/ 0 w 69532"/>
                  <a:gd name="connsiteY3" fmla="*/ 33338 h 33337"/>
                </a:gdLst>
                <a:ahLst/>
                <a:cxnLst>
                  <a:cxn ang="0">
                    <a:pos x="connsiteX0" y="connsiteY0"/>
                  </a:cxn>
                  <a:cxn ang="0">
                    <a:pos x="connsiteX1" y="connsiteY1"/>
                  </a:cxn>
                  <a:cxn ang="0">
                    <a:pos x="connsiteX2" y="connsiteY2"/>
                  </a:cxn>
                  <a:cxn ang="0">
                    <a:pos x="connsiteX3" y="connsiteY3"/>
                  </a:cxn>
                </a:cxnLst>
                <a:rect l="l" t="t" r="r" b="b"/>
                <a:pathLst>
                  <a:path w="69532" h="33337">
                    <a:moveTo>
                      <a:pt x="0" y="0"/>
                    </a:moveTo>
                    <a:lnTo>
                      <a:pt x="69533" y="0"/>
                    </a:lnTo>
                    <a:lnTo>
                      <a:pt x="69533"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68" name="Freeform 867">
                <a:extLst>
                  <a:ext uri="{FF2B5EF4-FFF2-40B4-BE49-F238E27FC236}">
                    <a16:creationId xmlns:a16="http://schemas.microsoft.com/office/drawing/2014/main" id="{A3BF31DC-9AF3-F444-AF22-8E6FD125304F}"/>
                  </a:ext>
                </a:extLst>
              </p:cNvPr>
              <p:cNvSpPr/>
              <p:nvPr/>
            </p:nvSpPr>
            <p:spPr>
              <a:xfrm>
                <a:off x="5520391" y="4143836"/>
                <a:ext cx="69532" cy="33337"/>
              </a:xfrm>
              <a:custGeom>
                <a:avLst/>
                <a:gdLst>
                  <a:gd name="connsiteX0" fmla="*/ 0 w 69532"/>
                  <a:gd name="connsiteY0" fmla="*/ 0 h 33337"/>
                  <a:gd name="connsiteX1" fmla="*/ 69533 w 69532"/>
                  <a:gd name="connsiteY1" fmla="*/ 0 h 33337"/>
                  <a:gd name="connsiteX2" fmla="*/ 69533 w 69532"/>
                  <a:gd name="connsiteY2" fmla="*/ 33338 h 33337"/>
                  <a:gd name="connsiteX3" fmla="*/ 0 w 69532"/>
                  <a:gd name="connsiteY3" fmla="*/ 33338 h 33337"/>
                </a:gdLst>
                <a:ahLst/>
                <a:cxnLst>
                  <a:cxn ang="0">
                    <a:pos x="connsiteX0" y="connsiteY0"/>
                  </a:cxn>
                  <a:cxn ang="0">
                    <a:pos x="connsiteX1" y="connsiteY1"/>
                  </a:cxn>
                  <a:cxn ang="0">
                    <a:pos x="connsiteX2" y="connsiteY2"/>
                  </a:cxn>
                  <a:cxn ang="0">
                    <a:pos x="connsiteX3" y="connsiteY3"/>
                  </a:cxn>
                </a:cxnLst>
                <a:rect l="l" t="t" r="r" b="b"/>
                <a:pathLst>
                  <a:path w="69532" h="33337">
                    <a:moveTo>
                      <a:pt x="0" y="0"/>
                    </a:moveTo>
                    <a:lnTo>
                      <a:pt x="69533" y="0"/>
                    </a:lnTo>
                    <a:lnTo>
                      <a:pt x="69533"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69" name="Freeform 868">
                <a:extLst>
                  <a:ext uri="{FF2B5EF4-FFF2-40B4-BE49-F238E27FC236}">
                    <a16:creationId xmlns:a16="http://schemas.microsoft.com/office/drawing/2014/main" id="{4F008155-41EF-064D-9607-19702B38C4C9}"/>
                  </a:ext>
                </a:extLst>
              </p:cNvPr>
              <p:cNvSpPr/>
              <p:nvPr/>
            </p:nvSpPr>
            <p:spPr>
              <a:xfrm>
                <a:off x="5520391" y="4229561"/>
                <a:ext cx="69532" cy="33337"/>
              </a:xfrm>
              <a:custGeom>
                <a:avLst/>
                <a:gdLst>
                  <a:gd name="connsiteX0" fmla="*/ 0 w 69532"/>
                  <a:gd name="connsiteY0" fmla="*/ 0 h 33337"/>
                  <a:gd name="connsiteX1" fmla="*/ 69533 w 69532"/>
                  <a:gd name="connsiteY1" fmla="*/ 0 h 33337"/>
                  <a:gd name="connsiteX2" fmla="*/ 69533 w 69532"/>
                  <a:gd name="connsiteY2" fmla="*/ 33338 h 33337"/>
                  <a:gd name="connsiteX3" fmla="*/ 0 w 69532"/>
                  <a:gd name="connsiteY3" fmla="*/ 33338 h 33337"/>
                </a:gdLst>
                <a:ahLst/>
                <a:cxnLst>
                  <a:cxn ang="0">
                    <a:pos x="connsiteX0" y="connsiteY0"/>
                  </a:cxn>
                  <a:cxn ang="0">
                    <a:pos x="connsiteX1" y="connsiteY1"/>
                  </a:cxn>
                  <a:cxn ang="0">
                    <a:pos x="connsiteX2" y="connsiteY2"/>
                  </a:cxn>
                  <a:cxn ang="0">
                    <a:pos x="connsiteX3" y="connsiteY3"/>
                  </a:cxn>
                </a:cxnLst>
                <a:rect l="l" t="t" r="r" b="b"/>
                <a:pathLst>
                  <a:path w="69532" h="33337">
                    <a:moveTo>
                      <a:pt x="0" y="0"/>
                    </a:moveTo>
                    <a:lnTo>
                      <a:pt x="69533" y="0"/>
                    </a:lnTo>
                    <a:lnTo>
                      <a:pt x="69533"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70" name="Freeform 869">
                <a:extLst>
                  <a:ext uri="{FF2B5EF4-FFF2-40B4-BE49-F238E27FC236}">
                    <a16:creationId xmlns:a16="http://schemas.microsoft.com/office/drawing/2014/main" id="{04261787-5EC7-3F47-AE60-C3C58B005428}"/>
                  </a:ext>
                </a:extLst>
              </p:cNvPr>
              <p:cNvSpPr/>
              <p:nvPr/>
            </p:nvSpPr>
            <p:spPr>
              <a:xfrm>
                <a:off x="5700414" y="4023820"/>
                <a:ext cx="670559" cy="351472"/>
              </a:xfrm>
              <a:custGeom>
                <a:avLst/>
                <a:gdLst>
                  <a:gd name="connsiteX0" fmla="*/ 654368 w 670559"/>
                  <a:gd name="connsiteY0" fmla="*/ 20003 h 351472"/>
                  <a:gd name="connsiteX1" fmla="*/ 502920 w 670559"/>
                  <a:gd name="connsiteY1" fmla="*/ 20003 h 351472"/>
                  <a:gd name="connsiteX2" fmla="*/ 499110 w 670559"/>
                  <a:gd name="connsiteY2" fmla="*/ 953 h 351472"/>
                  <a:gd name="connsiteX3" fmla="*/ 494348 w 670559"/>
                  <a:gd name="connsiteY3" fmla="*/ 20003 h 351472"/>
                  <a:gd name="connsiteX4" fmla="*/ 300990 w 670559"/>
                  <a:gd name="connsiteY4" fmla="*/ 20003 h 351472"/>
                  <a:gd name="connsiteX5" fmla="*/ 297180 w 670559"/>
                  <a:gd name="connsiteY5" fmla="*/ 953 h 351472"/>
                  <a:gd name="connsiteX6" fmla="*/ 293370 w 670559"/>
                  <a:gd name="connsiteY6" fmla="*/ 20003 h 351472"/>
                  <a:gd name="connsiteX7" fmla="*/ 96203 w 670559"/>
                  <a:gd name="connsiteY7" fmla="*/ 20003 h 351472"/>
                  <a:gd name="connsiteX8" fmla="*/ 92392 w 670559"/>
                  <a:gd name="connsiteY8" fmla="*/ 0 h 351472"/>
                  <a:gd name="connsiteX9" fmla="*/ 87630 w 670559"/>
                  <a:gd name="connsiteY9" fmla="*/ 20003 h 351472"/>
                  <a:gd name="connsiteX10" fmla="*/ 17145 w 670559"/>
                  <a:gd name="connsiteY10" fmla="*/ 20003 h 351472"/>
                  <a:gd name="connsiteX11" fmla="*/ 0 w 670559"/>
                  <a:gd name="connsiteY11" fmla="*/ 37148 h 351472"/>
                  <a:gd name="connsiteX12" fmla="*/ 0 w 670559"/>
                  <a:gd name="connsiteY12" fmla="*/ 334328 h 351472"/>
                  <a:gd name="connsiteX13" fmla="*/ 17145 w 670559"/>
                  <a:gd name="connsiteY13" fmla="*/ 351472 h 351472"/>
                  <a:gd name="connsiteX14" fmla="*/ 653415 w 670559"/>
                  <a:gd name="connsiteY14" fmla="*/ 351472 h 351472"/>
                  <a:gd name="connsiteX15" fmla="*/ 670560 w 670559"/>
                  <a:gd name="connsiteY15" fmla="*/ 334328 h 351472"/>
                  <a:gd name="connsiteX16" fmla="*/ 670560 w 670559"/>
                  <a:gd name="connsiteY16" fmla="*/ 37148 h 351472"/>
                  <a:gd name="connsiteX17" fmla="*/ 654368 w 670559"/>
                  <a:gd name="connsiteY17" fmla="*/ 20003 h 351472"/>
                  <a:gd name="connsiteX18" fmla="*/ 540068 w 670559"/>
                  <a:gd name="connsiteY18" fmla="*/ 53340 h 351472"/>
                  <a:gd name="connsiteX19" fmla="*/ 523875 w 670559"/>
                  <a:gd name="connsiteY19" fmla="*/ 133350 h 351472"/>
                  <a:gd name="connsiteX20" fmla="*/ 508635 w 670559"/>
                  <a:gd name="connsiteY20" fmla="*/ 53340 h 351472"/>
                  <a:gd name="connsiteX21" fmla="*/ 540068 w 670559"/>
                  <a:gd name="connsiteY21" fmla="*/ 53340 h 351472"/>
                  <a:gd name="connsiteX22" fmla="*/ 339090 w 670559"/>
                  <a:gd name="connsiteY22" fmla="*/ 53340 h 351472"/>
                  <a:gd name="connsiteX23" fmla="*/ 322898 w 670559"/>
                  <a:gd name="connsiteY23" fmla="*/ 133350 h 351472"/>
                  <a:gd name="connsiteX24" fmla="*/ 307658 w 670559"/>
                  <a:gd name="connsiteY24" fmla="*/ 53340 h 351472"/>
                  <a:gd name="connsiteX25" fmla="*/ 339090 w 670559"/>
                  <a:gd name="connsiteY25" fmla="*/ 53340 h 351472"/>
                  <a:gd name="connsiteX26" fmla="*/ 134303 w 670559"/>
                  <a:gd name="connsiteY26" fmla="*/ 53340 h 351472"/>
                  <a:gd name="connsiteX27" fmla="*/ 118110 w 670559"/>
                  <a:gd name="connsiteY27" fmla="*/ 133350 h 351472"/>
                  <a:gd name="connsiteX28" fmla="*/ 102870 w 670559"/>
                  <a:gd name="connsiteY28" fmla="*/ 53340 h 351472"/>
                  <a:gd name="connsiteX29" fmla="*/ 134303 w 670559"/>
                  <a:gd name="connsiteY29" fmla="*/ 53340 h 351472"/>
                  <a:gd name="connsiteX30" fmla="*/ 637223 w 670559"/>
                  <a:gd name="connsiteY30" fmla="*/ 317183 h 351472"/>
                  <a:gd name="connsiteX31" fmla="*/ 34290 w 670559"/>
                  <a:gd name="connsiteY31" fmla="*/ 317183 h 351472"/>
                  <a:gd name="connsiteX32" fmla="*/ 34290 w 670559"/>
                  <a:gd name="connsiteY32" fmla="*/ 53340 h 351472"/>
                  <a:gd name="connsiteX33" fmla="*/ 80962 w 670559"/>
                  <a:gd name="connsiteY33" fmla="*/ 53340 h 351472"/>
                  <a:gd name="connsiteX34" fmla="*/ 52387 w 670559"/>
                  <a:gd name="connsiteY34" fmla="*/ 185738 h 351472"/>
                  <a:gd name="connsiteX35" fmla="*/ 84773 w 670559"/>
                  <a:gd name="connsiteY35" fmla="*/ 192405 h 351472"/>
                  <a:gd name="connsiteX36" fmla="*/ 90487 w 670559"/>
                  <a:gd name="connsiteY36" fmla="*/ 166688 h 351472"/>
                  <a:gd name="connsiteX37" fmla="*/ 107633 w 670559"/>
                  <a:gd name="connsiteY37" fmla="*/ 258128 h 351472"/>
                  <a:gd name="connsiteX38" fmla="*/ 68580 w 670559"/>
                  <a:gd name="connsiteY38" fmla="*/ 258128 h 351472"/>
                  <a:gd name="connsiteX39" fmla="*/ 68580 w 670559"/>
                  <a:gd name="connsiteY39" fmla="*/ 291465 h 351472"/>
                  <a:gd name="connsiteX40" fmla="*/ 114300 w 670559"/>
                  <a:gd name="connsiteY40" fmla="*/ 291465 h 351472"/>
                  <a:gd name="connsiteX41" fmla="*/ 117158 w 670559"/>
                  <a:gd name="connsiteY41" fmla="*/ 306705 h 351472"/>
                  <a:gd name="connsiteX42" fmla="*/ 120015 w 670559"/>
                  <a:gd name="connsiteY42" fmla="*/ 291465 h 351472"/>
                  <a:gd name="connsiteX43" fmla="*/ 170498 w 670559"/>
                  <a:gd name="connsiteY43" fmla="*/ 291465 h 351472"/>
                  <a:gd name="connsiteX44" fmla="*/ 170498 w 670559"/>
                  <a:gd name="connsiteY44" fmla="*/ 258128 h 351472"/>
                  <a:gd name="connsiteX45" fmla="*/ 126683 w 670559"/>
                  <a:gd name="connsiteY45" fmla="*/ 258128 h 351472"/>
                  <a:gd name="connsiteX46" fmla="*/ 141923 w 670559"/>
                  <a:gd name="connsiteY46" fmla="*/ 182880 h 351472"/>
                  <a:gd name="connsiteX47" fmla="*/ 147637 w 670559"/>
                  <a:gd name="connsiteY47" fmla="*/ 202883 h 351472"/>
                  <a:gd name="connsiteX48" fmla="*/ 198120 w 670559"/>
                  <a:gd name="connsiteY48" fmla="*/ 160973 h 351472"/>
                  <a:gd name="connsiteX49" fmla="*/ 177165 w 670559"/>
                  <a:gd name="connsiteY49" fmla="*/ 135255 h 351472"/>
                  <a:gd name="connsiteX50" fmla="*/ 165735 w 670559"/>
                  <a:gd name="connsiteY50" fmla="*/ 144780 h 351472"/>
                  <a:gd name="connsiteX51" fmla="*/ 139065 w 670559"/>
                  <a:gd name="connsiteY51" fmla="*/ 53340 h 351472"/>
                  <a:gd name="connsiteX52" fmla="*/ 285750 w 670559"/>
                  <a:gd name="connsiteY52" fmla="*/ 53340 h 351472"/>
                  <a:gd name="connsiteX53" fmla="*/ 256223 w 670559"/>
                  <a:gd name="connsiteY53" fmla="*/ 185738 h 351472"/>
                  <a:gd name="connsiteX54" fmla="*/ 288608 w 670559"/>
                  <a:gd name="connsiteY54" fmla="*/ 193358 h 351472"/>
                  <a:gd name="connsiteX55" fmla="*/ 294323 w 670559"/>
                  <a:gd name="connsiteY55" fmla="*/ 166688 h 351472"/>
                  <a:gd name="connsiteX56" fmla="*/ 311468 w 670559"/>
                  <a:gd name="connsiteY56" fmla="*/ 259080 h 351472"/>
                  <a:gd name="connsiteX57" fmla="*/ 271462 w 670559"/>
                  <a:gd name="connsiteY57" fmla="*/ 259080 h 351472"/>
                  <a:gd name="connsiteX58" fmla="*/ 271462 w 670559"/>
                  <a:gd name="connsiteY58" fmla="*/ 292418 h 351472"/>
                  <a:gd name="connsiteX59" fmla="*/ 318135 w 670559"/>
                  <a:gd name="connsiteY59" fmla="*/ 292418 h 351472"/>
                  <a:gd name="connsiteX60" fmla="*/ 320993 w 670559"/>
                  <a:gd name="connsiteY60" fmla="*/ 307658 h 351472"/>
                  <a:gd name="connsiteX61" fmla="*/ 323850 w 670559"/>
                  <a:gd name="connsiteY61" fmla="*/ 292418 h 351472"/>
                  <a:gd name="connsiteX62" fmla="*/ 375285 w 670559"/>
                  <a:gd name="connsiteY62" fmla="*/ 292418 h 351472"/>
                  <a:gd name="connsiteX63" fmla="*/ 375285 w 670559"/>
                  <a:gd name="connsiteY63" fmla="*/ 259080 h 351472"/>
                  <a:gd name="connsiteX64" fmla="*/ 331470 w 670559"/>
                  <a:gd name="connsiteY64" fmla="*/ 259080 h 351472"/>
                  <a:gd name="connsiteX65" fmla="*/ 346710 w 670559"/>
                  <a:gd name="connsiteY65" fmla="*/ 182880 h 351472"/>
                  <a:gd name="connsiteX66" fmla="*/ 352425 w 670559"/>
                  <a:gd name="connsiteY66" fmla="*/ 202883 h 351472"/>
                  <a:gd name="connsiteX67" fmla="*/ 402908 w 670559"/>
                  <a:gd name="connsiteY67" fmla="*/ 160973 h 351472"/>
                  <a:gd name="connsiteX68" fmla="*/ 381952 w 670559"/>
                  <a:gd name="connsiteY68" fmla="*/ 135255 h 351472"/>
                  <a:gd name="connsiteX69" fmla="*/ 370523 w 670559"/>
                  <a:gd name="connsiteY69" fmla="*/ 144780 h 351472"/>
                  <a:gd name="connsiteX70" fmla="*/ 343853 w 670559"/>
                  <a:gd name="connsiteY70" fmla="*/ 53340 h 351472"/>
                  <a:gd name="connsiteX71" fmla="*/ 486727 w 670559"/>
                  <a:gd name="connsiteY71" fmla="*/ 53340 h 351472"/>
                  <a:gd name="connsiteX72" fmla="*/ 457200 w 670559"/>
                  <a:gd name="connsiteY72" fmla="*/ 185738 h 351472"/>
                  <a:gd name="connsiteX73" fmla="*/ 489585 w 670559"/>
                  <a:gd name="connsiteY73" fmla="*/ 193358 h 351472"/>
                  <a:gd name="connsiteX74" fmla="*/ 495300 w 670559"/>
                  <a:gd name="connsiteY74" fmla="*/ 166688 h 351472"/>
                  <a:gd name="connsiteX75" fmla="*/ 512445 w 670559"/>
                  <a:gd name="connsiteY75" fmla="*/ 259080 h 351472"/>
                  <a:gd name="connsiteX76" fmla="*/ 472440 w 670559"/>
                  <a:gd name="connsiteY76" fmla="*/ 259080 h 351472"/>
                  <a:gd name="connsiteX77" fmla="*/ 472440 w 670559"/>
                  <a:gd name="connsiteY77" fmla="*/ 292418 h 351472"/>
                  <a:gd name="connsiteX78" fmla="*/ 518160 w 670559"/>
                  <a:gd name="connsiteY78" fmla="*/ 292418 h 351472"/>
                  <a:gd name="connsiteX79" fmla="*/ 521018 w 670559"/>
                  <a:gd name="connsiteY79" fmla="*/ 307658 h 351472"/>
                  <a:gd name="connsiteX80" fmla="*/ 523875 w 670559"/>
                  <a:gd name="connsiteY80" fmla="*/ 292418 h 351472"/>
                  <a:gd name="connsiteX81" fmla="*/ 574358 w 670559"/>
                  <a:gd name="connsiteY81" fmla="*/ 292418 h 351472"/>
                  <a:gd name="connsiteX82" fmla="*/ 574358 w 670559"/>
                  <a:gd name="connsiteY82" fmla="*/ 259080 h 351472"/>
                  <a:gd name="connsiteX83" fmla="*/ 530543 w 670559"/>
                  <a:gd name="connsiteY83" fmla="*/ 259080 h 351472"/>
                  <a:gd name="connsiteX84" fmla="*/ 545783 w 670559"/>
                  <a:gd name="connsiteY84" fmla="*/ 183833 h 351472"/>
                  <a:gd name="connsiteX85" fmla="*/ 551498 w 670559"/>
                  <a:gd name="connsiteY85" fmla="*/ 203835 h 351472"/>
                  <a:gd name="connsiteX86" fmla="*/ 601980 w 670559"/>
                  <a:gd name="connsiteY86" fmla="*/ 161925 h 351472"/>
                  <a:gd name="connsiteX87" fmla="*/ 582930 w 670559"/>
                  <a:gd name="connsiteY87" fmla="*/ 135255 h 351472"/>
                  <a:gd name="connsiteX88" fmla="*/ 571500 w 670559"/>
                  <a:gd name="connsiteY88" fmla="*/ 144780 h 351472"/>
                  <a:gd name="connsiteX89" fmla="*/ 544830 w 670559"/>
                  <a:gd name="connsiteY89" fmla="*/ 53340 h 351472"/>
                  <a:gd name="connsiteX90" fmla="*/ 637223 w 670559"/>
                  <a:gd name="connsiteY90" fmla="*/ 53340 h 351472"/>
                  <a:gd name="connsiteX91" fmla="*/ 637223 w 670559"/>
                  <a:gd name="connsiteY91" fmla="*/ 317183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70559" h="351472">
                    <a:moveTo>
                      <a:pt x="654368" y="20003"/>
                    </a:moveTo>
                    <a:lnTo>
                      <a:pt x="502920" y="20003"/>
                    </a:lnTo>
                    <a:lnTo>
                      <a:pt x="499110" y="953"/>
                    </a:lnTo>
                    <a:lnTo>
                      <a:pt x="494348" y="20003"/>
                    </a:lnTo>
                    <a:lnTo>
                      <a:pt x="300990" y="20003"/>
                    </a:lnTo>
                    <a:lnTo>
                      <a:pt x="297180" y="953"/>
                    </a:lnTo>
                    <a:lnTo>
                      <a:pt x="293370" y="20003"/>
                    </a:lnTo>
                    <a:lnTo>
                      <a:pt x="96203" y="20003"/>
                    </a:lnTo>
                    <a:lnTo>
                      <a:pt x="92392" y="0"/>
                    </a:lnTo>
                    <a:lnTo>
                      <a:pt x="87630" y="20003"/>
                    </a:lnTo>
                    <a:lnTo>
                      <a:pt x="17145" y="20003"/>
                    </a:lnTo>
                    <a:cubicBezTo>
                      <a:pt x="7620" y="20003"/>
                      <a:pt x="0" y="27623"/>
                      <a:pt x="0" y="37148"/>
                    </a:cubicBezTo>
                    <a:lnTo>
                      <a:pt x="0" y="334328"/>
                    </a:lnTo>
                    <a:cubicBezTo>
                      <a:pt x="0" y="343853"/>
                      <a:pt x="7620" y="351472"/>
                      <a:pt x="17145" y="351472"/>
                    </a:cubicBezTo>
                    <a:lnTo>
                      <a:pt x="653415" y="351472"/>
                    </a:lnTo>
                    <a:cubicBezTo>
                      <a:pt x="662940" y="351472"/>
                      <a:pt x="670560" y="343853"/>
                      <a:pt x="670560" y="334328"/>
                    </a:cubicBezTo>
                    <a:lnTo>
                      <a:pt x="670560" y="37148"/>
                    </a:lnTo>
                    <a:cubicBezTo>
                      <a:pt x="670560" y="27623"/>
                      <a:pt x="662940" y="20003"/>
                      <a:pt x="654368" y="20003"/>
                    </a:cubicBezTo>
                    <a:close/>
                    <a:moveTo>
                      <a:pt x="540068" y="53340"/>
                    </a:moveTo>
                    <a:lnTo>
                      <a:pt x="523875" y="133350"/>
                    </a:lnTo>
                    <a:lnTo>
                      <a:pt x="508635" y="53340"/>
                    </a:lnTo>
                    <a:lnTo>
                      <a:pt x="540068" y="53340"/>
                    </a:lnTo>
                    <a:close/>
                    <a:moveTo>
                      <a:pt x="339090" y="53340"/>
                    </a:moveTo>
                    <a:lnTo>
                      <a:pt x="322898" y="133350"/>
                    </a:lnTo>
                    <a:lnTo>
                      <a:pt x="307658" y="53340"/>
                    </a:lnTo>
                    <a:lnTo>
                      <a:pt x="339090" y="53340"/>
                    </a:lnTo>
                    <a:close/>
                    <a:moveTo>
                      <a:pt x="134303" y="53340"/>
                    </a:moveTo>
                    <a:lnTo>
                      <a:pt x="118110" y="133350"/>
                    </a:lnTo>
                    <a:lnTo>
                      <a:pt x="102870" y="53340"/>
                    </a:lnTo>
                    <a:lnTo>
                      <a:pt x="134303" y="53340"/>
                    </a:lnTo>
                    <a:close/>
                    <a:moveTo>
                      <a:pt x="637223" y="317183"/>
                    </a:moveTo>
                    <a:lnTo>
                      <a:pt x="34290" y="317183"/>
                    </a:lnTo>
                    <a:lnTo>
                      <a:pt x="34290" y="53340"/>
                    </a:lnTo>
                    <a:lnTo>
                      <a:pt x="80962" y="53340"/>
                    </a:lnTo>
                    <a:lnTo>
                      <a:pt x="52387" y="185738"/>
                    </a:lnTo>
                    <a:lnTo>
                      <a:pt x="84773" y="192405"/>
                    </a:lnTo>
                    <a:lnTo>
                      <a:pt x="90487" y="166688"/>
                    </a:lnTo>
                    <a:lnTo>
                      <a:pt x="107633" y="258128"/>
                    </a:lnTo>
                    <a:lnTo>
                      <a:pt x="68580" y="258128"/>
                    </a:lnTo>
                    <a:lnTo>
                      <a:pt x="68580" y="291465"/>
                    </a:lnTo>
                    <a:lnTo>
                      <a:pt x="114300" y="291465"/>
                    </a:lnTo>
                    <a:lnTo>
                      <a:pt x="117158" y="306705"/>
                    </a:lnTo>
                    <a:lnTo>
                      <a:pt x="120015" y="291465"/>
                    </a:lnTo>
                    <a:lnTo>
                      <a:pt x="170498" y="291465"/>
                    </a:lnTo>
                    <a:lnTo>
                      <a:pt x="170498" y="258128"/>
                    </a:lnTo>
                    <a:lnTo>
                      <a:pt x="126683" y="258128"/>
                    </a:lnTo>
                    <a:lnTo>
                      <a:pt x="141923" y="182880"/>
                    </a:lnTo>
                    <a:lnTo>
                      <a:pt x="147637" y="202883"/>
                    </a:lnTo>
                    <a:lnTo>
                      <a:pt x="198120" y="160973"/>
                    </a:lnTo>
                    <a:lnTo>
                      <a:pt x="177165" y="135255"/>
                    </a:lnTo>
                    <a:lnTo>
                      <a:pt x="165735" y="144780"/>
                    </a:lnTo>
                    <a:lnTo>
                      <a:pt x="139065" y="53340"/>
                    </a:lnTo>
                    <a:lnTo>
                      <a:pt x="285750" y="53340"/>
                    </a:lnTo>
                    <a:lnTo>
                      <a:pt x="256223" y="185738"/>
                    </a:lnTo>
                    <a:lnTo>
                      <a:pt x="288608" y="193358"/>
                    </a:lnTo>
                    <a:lnTo>
                      <a:pt x="294323" y="166688"/>
                    </a:lnTo>
                    <a:lnTo>
                      <a:pt x="311468" y="259080"/>
                    </a:lnTo>
                    <a:lnTo>
                      <a:pt x="271462" y="259080"/>
                    </a:lnTo>
                    <a:lnTo>
                      <a:pt x="271462" y="292418"/>
                    </a:lnTo>
                    <a:lnTo>
                      <a:pt x="318135" y="292418"/>
                    </a:lnTo>
                    <a:lnTo>
                      <a:pt x="320993" y="307658"/>
                    </a:lnTo>
                    <a:lnTo>
                      <a:pt x="323850" y="292418"/>
                    </a:lnTo>
                    <a:lnTo>
                      <a:pt x="375285" y="292418"/>
                    </a:lnTo>
                    <a:lnTo>
                      <a:pt x="375285" y="259080"/>
                    </a:lnTo>
                    <a:lnTo>
                      <a:pt x="331470" y="259080"/>
                    </a:lnTo>
                    <a:lnTo>
                      <a:pt x="346710" y="182880"/>
                    </a:lnTo>
                    <a:lnTo>
                      <a:pt x="352425" y="202883"/>
                    </a:lnTo>
                    <a:lnTo>
                      <a:pt x="402908" y="160973"/>
                    </a:lnTo>
                    <a:lnTo>
                      <a:pt x="381952" y="135255"/>
                    </a:lnTo>
                    <a:lnTo>
                      <a:pt x="370523" y="144780"/>
                    </a:lnTo>
                    <a:lnTo>
                      <a:pt x="343853" y="53340"/>
                    </a:lnTo>
                    <a:lnTo>
                      <a:pt x="486727" y="53340"/>
                    </a:lnTo>
                    <a:lnTo>
                      <a:pt x="457200" y="185738"/>
                    </a:lnTo>
                    <a:lnTo>
                      <a:pt x="489585" y="193358"/>
                    </a:lnTo>
                    <a:lnTo>
                      <a:pt x="495300" y="166688"/>
                    </a:lnTo>
                    <a:lnTo>
                      <a:pt x="512445" y="259080"/>
                    </a:lnTo>
                    <a:lnTo>
                      <a:pt x="472440" y="259080"/>
                    </a:lnTo>
                    <a:lnTo>
                      <a:pt x="472440" y="292418"/>
                    </a:lnTo>
                    <a:lnTo>
                      <a:pt x="518160" y="292418"/>
                    </a:lnTo>
                    <a:lnTo>
                      <a:pt x="521018" y="307658"/>
                    </a:lnTo>
                    <a:lnTo>
                      <a:pt x="523875" y="292418"/>
                    </a:lnTo>
                    <a:lnTo>
                      <a:pt x="574358" y="292418"/>
                    </a:lnTo>
                    <a:lnTo>
                      <a:pt x="574358" y="259080"/>
                    </a:lnTo>
                    <a:lnTo>
                      <a:pt x="530543" y="259080"/>
                    </a:lnTo>
                    <a:lnTo>
                      <a:pt x="545783" y="183833"/>
                    </a:lnTo>
                    <a:lnTo>
                      <a:pt x="551498" y="203835"/>
                    </a:lnTo>
                    <a:lnTo>
                      <a:pt x="601980" y="161925"/>
                    </a:lnTo>
                    <a:lnTo>
                      <a:pt x="582930" y="135255"/>
                    </a:lnTo>
                    <a:lnTo>
                      <a:pt x="571500" y="144780"/>
                    </a:lnTo>
                    <a:lnTo>
                      <a:pt x="544830" y="53340"/>
                    </a:lnTo>
                    <a:lnTo>
                      <a:pt x="637223" y="53340"/>
                    </a:lnTo>
                    <a:lnTo>
                      <a:pt x="637223" y="317183"/>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71" name="Freeform 870">
                <a:extLst>
                  <a:ext uri="{FF2B5EF4-FFF2-40B4-BE49-F238E27FC236}">
                    <a16:creationId xmlns:a16="http://schemas.microsoft.com/office/drawing/2014/main" id="{2BFFA374-4C18-A14F-8820-B590991691C9}"/>
                  </a:ext>
                </a:extLst>
              </p:cNvPr>
              <p:cNvSpPr/>
              <p:nvPr/>
            </p:nvSpPr>
            <p:spPr>
              <a:xfrm>
                <a:off x="5457526" y="3770455"/>
                <a:ext cx="1008697" cy="758190"/>
              </a:xfrm>
              <a:custGeom>
                <a:avLst/>
                <a:gdLst>
                  <a:gd name="connsiteX0" fmla="*/ 971550 w 1008697"/>
                  <a:gd name="connsiteY0" fmla="*/ 0 h 758190"/>
                  <a:gd name="connsiteX1" fmla="*/ 38100 w 1008697"/>
                  <a:gd name="connsiteY1" fmla="*/ 0 h 758190"/>
                  <a:gd name="connsiteX2" fmla="*/ 953 w 1008697"/>
                  <a:gd name="connsiteY2" fmla="*/ 37148 h 758190"/>
                  <a:gd name="connsiteX3" fmla="*/ 0 w 1008697"/>
                  <a:gd name="connsiteY3" fmla="*/ 721043 h 758190"/>
                  <a:gd name="connsiteX4" fmla="*/ 37148 w 1008697"/>
                  <a:gd name="connsiteY4" fmla="*/ 758190 h 758190"/>
                  <a:gd name="connsiteX5" fmla="*/ 971550 w 1008697"/>
                  <a:gd name="connsiteY5" fmla="*/ 758190 h 758190"/>
                  <a:gd name="connsiteX6" fmla="*/ 1008698 w 1008697"/>
                  <a:gd name="connsiteY6" fmla="*/ 721043 h 758190"/>
                  <a:gd name="connsiteX7" fmla="*/ 1008698 w 1008697"/>
                  <a:gd name="connsiteY7" fmla="*/ 36195 h 758190"/>
                  <a:gd name="connsiteX8" fmla="*/ 971550 w 1008697"/>
                  <a:gd name="connsiteY8" fmla="*/ 0 h 758190"/>
                  <a:gd name="connsiteX9" fmla="*/ 38100 w 1008697"/>
                  <a:gd name="connsiteY9" fmla="*/ 33338 h 758190"/>
                  <a:gd name="connsiteX10" fmla="*/ 971550 w 1008697"/>
                  <a:gd name="connsiteY10" fmla="*/ 33338 h 758190"/>
                  <a:gd name="connsiteX11" fmla="*/ 975360 w 1008697"/>
                  <a:gd name="connsiteY11" fmla="*/ 37148 h 758190"/>
                  <a:gd name="connsiteX12" fmla="*/ 975360 w 1008697"/>
                  <a:gd name="connsiteY12" fmla="*/ 132398 h 758190"/>
                  <a:gd name="connsiteX13" fmla="*/ 34290 w 1008697"/>
                  <a:gd name="connsiteY13" fmla="*/ 132398 h 758190"/>
                  <a:gd name="connsiteX14" fmla="*/ 34290 w 1008697"/>
                  <a:gd name="connsiteY14" fmla="*/ 37148 h 758190"/>
                  <a:gd name="connsiteX15" fmla="*/ 38100 w 1008697"/>
                  <a:gd name="connsiteY15" fmla="*/ 33338 h 758190"/>
                  <a:gd name="connsiteX16" fmla="*/ 33338 w 1008697"/>
                  <a:gd name="connsiteY16" fmla="*/ 721043 h 758190"/>
                  <a:gd name="connsiteX17" fmla="*/ 34290 w 1008697"/>
                  <a:gd name="connsiteY17" fmla="*/ 164783 h 758190"/>
                  <a:gd name="connsiteX18" fmla="*/ 163830 w 1008697"/>
                  <a:gd name="connsiteY18" fmla="*/ 164783 h 758190"/>
                  <a:gd name="connsiteX19" fmla="*/ 165735 w 1008697"/>
                  <a:gd name="connsiteY19" fmla="*/ 724853 h 758190"/>
                  <a:gd name="connsiteX20" fmla="*/ 37148 w 1008697"/>
                  <a:gd name="connsiteY20" fmla="*/ 724853 h 758190"/>
                  <a:gd name="connsiteX21" fmla="*/ 33338 w 1008697"/>
                  <a:gd name="connsiteY21" fmla="*/ 721043 h 758190"/>
                  <a:gd name="connsiteX22" fmla="*/ 971550 w 1008697"/>
                  <a:gd name="connsiteY22" fmla="*/ 724853 h 758190"/>
                  <a:gd name="connsiteX23" fmla="*/ 199073 w 1008697"/>
                  <a:gd name="connsiteY23" fmla="*/ 724853 h 758190"/>
                  <a:gd name="connsiteX24" fmla="*/ 197168 w 1008697"/>
                  <a:gd name="connsiteY24" fmla="*/ 164783 h 758190"/>
                  <a:gd name="connsiteX25" fmla="*/ 975360 w 1008697"/>
                  <a:gd name="connsiteY25" fmla="*/ 164783 h 758190"/>
                  <a:gd name="connsiteX26" fmla="*/ 975360 w 1008697"/>
                  <a:gd name="connsiteY26" fmla="*/ 721043 h 758190"/>
                  <a:gd name="connsiteX27" fmla="*/ 971550 w 1008697"/>
                  <a:gd name="connsiteY27" fmla="*/ 724853 h 7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8697" h="758190">
                    <a:moveTo>
                      <a:pt x="971550" y="0"/>
                    </a:moveTo>
                    <a:lnTo>
                      <a:pt x="38100" y="0"/>
                    </a:lnTo>
                    <a:cubicBezTo>
                      <a:pt x="17145" y="0"/>
                      <a:pt x="953" y="16192"/>
                      <a:pt x="953" y="37148"/>
                    </a:cubicBezTo>
                    <a:lnTo>
                      <a:pt x="0" y="721043"/>
                    </a:lnTo>
                    <a:cubicBezTo>
                      <a:pt x="0" y="741045"/>
                      <a:pt x="16192" y="758190"/>
                      <a:pt x="37148" y="758190"/>
                    </a:cubicBezTo>
                    <a:lnTo>
                      <a:pt x="971550" y="758190"/>
                    </a:lnTo>
                    <a:cubicBezTo>
                      <a:pt x="992505" y="758190"/>
                      <a:pt x="1008698" y="741998"/>
                      <a:pt x="1008698" y="721043"/>
                    </a:cubicBezTo>
                    <a:lnTo>
                      <a:pt x="1008698" y="36195"/>
                    </a:lnTo>
                    <a:cubicBezTo>
                      <a:pt x="1008698" y="16192"/>
                      <a:pt x="992505" y="0"/>
                      <a:pt x="971550" y="0"/>
                    </a:cubicBezTo>
                    <a:close/>
                    <a:moveTo>
                      <a:pt x="38100" y="33338"/>
                    </a:moveTo>
                    <a:lnTo>
                      <a:pt x="971550" y="33338"/>
                    </a:lnTo>
                    <a:cubicBezTo>
                      <a:pt x="973455" y="33338"/>
                      <a:pt x="975360" y="34290"/>
                      <a:pt x="975360" y="37148"/>
                    </a:cubicBezTo>
                    <a:lnTo>
                      <a:pt x="975360" y="132398"/>
                    </a:lnTo>
                    <a:lnTo>
                      <a:pt x="34290" y="132398"/>
                    </a:lnTo>
                    <a:lnTo>
                      <a:pt x="34290" y="37148"/>
                    </a:lnTo>
                    <a:cubicBezTo>
                      <a:pt x="34290" y="34290"/>
                      <a:pt x="35243" y="33338"/>
                      <a:pt x="38100" y="33338"/>
                    </a:cubicBezTo>
                    <a:close/>
                    <a:moveTo>
                      <a:pt x="33338" y="721043"/>
                    </a:moveTo>
                    <a:lnTo>
                      <a:pt x="34290" y="164783"/>
                    </a:lnTo>
                    <a:lnTo>
                      <a:pt x="163830" y="164783"/>
                    </a:lnTo>
                    <a:lnTo>
                      <a:pt x="165735" y="724853"/>
                    </a:lnTo>
                    <a:lnTo>
                      <a:pt x="37148" y="724853"/>
                    </a:lnTo>
                    <a:cubicBezTo>
                      <a:pt x="34290" y="724853"/>
                      <a:pt x="33338" y="722948"/>
                      <a:pt x="33338" y="721043"/>
                    </a:cubicBezTo>
                    <a:close/>
                    <a:moveTo>
                      <a:pt x="971550" y="724853"/>
                    </a:moveTo>
                    <a:lnTo>
                      <a:pt x="199073" y="724853"/>
                    </a:lnTo>
                    <a:lnTo>
                      <a:pt x="197168" y="164783"/>
                    </a:lnTo>
                    <a:lnTo>
                      <a:pt x="975360" y="164783"/>
                    </a:lnTo>
                    <a:lnTo>
                      <a:pt x="975360" y="721043"/>
                    </a:lnTo>
                    <a:cubicBezTo>
                      <a:pt x="975360" y="722948"/>
                      <a:pt x="973455" y="724853"/>
                      <a:pt x="971550" y="724853"/>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838" name="Graphic 42">
              <a:extLst>
                <a:ext uri="{FF2B5EF4-FFF2-40B4-BE49-F238E27FC236}">
                  <a16:creationId xmlns:a16="http://schemas.microsoft.com/office/drawing/2014/main" id="{847573DF-4C3C-7F4C-B9C3-7997C398E733}"/>
                </a:ext>
              </a:extLst>
            </p:cNvPr>
            <p:cNvGrpSpPr/>
            <p:nvPr/>
          </p:nvGrpSpPr>
          <p:grpSpPr>
            <a:xfrm>
              <a:off x="797821" y="5242686"/>
              <a:ext cx="749220" cy="546616"/>
              <a:chOff x="-679381" y="5081788"/>
              <a:chExt cx="1003964" cy="732472"/>
            </a:xfrm>
            <a:gradFill>
              <a:gsLst>
                <a:gs pos="0">
                  <a:schemeClr val="accent5">
                    <a:lumMod val="50000"/>
                  </a:schemeClr>
                </a:gs>
                <a:gs pos="100000">
                  <a:schemeClr val="accent5">
                    <a:lumMod val="60000"/>
                    <a:lumOff val="40000"/>
                  </a:schemeClr>
                </a:gs>
              </a:gsLst>
              <a:lin ang="16200000" scaled="0"/>
            </a:gradFill>
          </p:grpSpPr>
          <p:sp>
            <p:nvSpPr>
              <p:cNvPr id="854" name="Freeform 853">
                <a:extLst>
                  <a:ext uri="{FF2B5EF4-FFF2-40B4-BE49-F238E27FC236}">
                    <a16:creationId xmlns:a16="http://schemas.microsoft.com/office/drawing/2014/main" id="{63A619DE-3BA1-A84F-A852-B1AD416C37F5}"/>
                  </a:ext>
                </a:extLst>
              </p:cNvPr>
              <p:cNvSpPr/>
              <p:nvPr/>
            </p:nvSpPr>
            <p:spPr>
              <a:xfrm>
                <a:off x="-187892" y="5081788"/>
                <a:ext cx="428625" cy="313372"/>
              </a:xfrm>
              <a:custGeom>
                <a:avLst/>
                <a:gdLst>
                  <a:gd name="connsiteX0" fmla="*/ 32385 w 428625"/>
                  <a:gd name="connsiteY0" fmla="*/ 35243 h 313372"/>
                  <a:gd name="connsiteX1" fmla="*/ 34290 w 428625"/>
                  <a:gd name="connsiteY1" fmla="*/ 33338 h 313372"/>
                  <a:gd name="connsiteX2" fmla="*/ 393383 w 428625"/>
                  <a:gd name="connsiteY2" fmla="*/ 33338 h 313372"/>
                  <a:gd name="connsiteX3" fmla="*/ 395288 w 428625"/>
                  <a:gd name="connsiteY3" fmla="*/ 35243 h 313372"/>
                  <a:gd name="connsiteX4" fmla="*/ 395288 w 428625"/>
                  <a:gd name="connsiteY4" fmla="*/ 313373 h 313372"/>
                  <a:gd name="connsiteX5" fmla="*/ 428625 w 428625"/>
                  <a:gd name="connsiteY5" fmla="*/ 313373 h 313372"/>
                  <a:gd name="connsiteX6" fmla="*/ 428625 w 428625"/>
                  <a:gd name="connsiteY6" fmla="*/ 35243 h 313372"/>
                  <a:gd name="connsiteX7" fmla="*/ 393383 w 428625"/>
                  <a:gd name="connsiteY7" fmla="*/ 0 h 313372"/>
                  <a:gd name="connsiteX8" fmla="*/ 35243 w 428625"/>
                  <a:gd name="connsiteY8" fmla="*/ 0 h 313372"/>
                  <a:gd name="connsiteX9" fmla="*/ 0 w 428625"/>
                  <a:gd name="connsiteY9" fmla="*/ 35243 h 313372"/>
                  <a:gd name="connsiteX10" fmla="*/ 0 w 428625"/>
                  <a:gd name="connsiteY10" fmla="*/ 248602 h 313372"/>
                  <a:gd name="connsiteX11" fmla="*/ 33338 w 428625"/>
                  <a:gd name="connsiteY11" fmla="*/ 248602 h 313372"/>
                  <a:gd name="connsiteX12" fmla="*/ 33338 w 428625"/>
                  <a:gd name="connsiteY12" fmla="*/ 35243 h 31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8625" h="313372">
                    <a:moveTo>
                      <a:pt x="32385" y="35243"/>
                    </a:moveTo>
                    <a:cubicBezTo>
                      <a:pt x="32385" y="34290"/>
                      <a:pt x="33338" y="33338"/>
                      <a:pt x="34290" y="33338"/>
                    </a:cubicBezTo>
                    <a:lnTo>
                      <a:pt x="393383" y="33338"/>
                    </a:lnTo>
                    <a:cubicBezTo>
                      <a:pt x="394335" y="33338"/>
                      <a:pt x="395288" y="34290"/>
                      <a:pt x="395288" y="35243"/>
                    </a:cubicBezTo>
                    <a:lnTo>
                      <a:pt x="395288" y="313373"/>
                    </a:lnTo>
                    <a:lnTo>
                      <a:pt x="428625" y="313373"/>
                    </a:lnTo>
                    <a:lnTo>
                      <a:pt x="428625" y="35243"/>
                    </a:lnTo>
                    <a:cubicBezTo>
                      <a:pt x="428625" y="15240"/>
                      <a:pt x="413385" y="0"/>
                      <a:pt x="393383" y="0"/>
                    </a:cubicBezTo>
                    <a:lnTo>
                      <a:pt x="35243" y="0"/>
                    </a:lnTo>
                    <a:cubicBezTo>
                      <a:pt x="15240" y="0"/>
                      <a:pt x="0" y="15240"/>
                      <a:pt x="0" y="35243"/>
                    </a:cubicBezTo>
                    <a:lnTo>
                      <a:pt x="0" y="248602"/>
                    </a:lnTo>
                    <a:lnTo>
                      <a:pt x="33338" y="248602"/>
                    </a:lnTo>
                    <a:lnTo>
                      <a:pt x="33338" y="35243"/>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55" name="Freeform 854">
                <a:extLst>
                  <a:ext uri="{FF2B5EF4-FFF2-40B4-BE49-F238E27FC236}">
                    <a16:creationId xmlns:a16="http://schemas.microsoft.com/office/drawing/2014/main" id="{3F4156A3-1F12-3240-9674-F87B0AAFF7BC}"/>
                  </a:ext>
                </a:extLst>
              </p:cNvPr>
              <p:cNvSpPr/>
              <p:nvPr/>
            </p:nvSpPr>
            <p:spPr>
              <a:xfrm>
                <a:off x="-47874" y="5626618"/>
                <a:ext cx="144780" cy="33337"/>
              </a:xfrm>
              <a:custGeom>
                <a:avLst/>
                <a:gdLst>
                  <a:gd name="connsiteX0" fmla="*/ 0 w 144780"/>
                  <a:gd name="connsiteY0" fmla="*/ 0 h 33337"/>
                  <a:gd name="connsiteX1" fmla="*/ 144780 w 144780"/>
                  <a:gd name="connsiteY1" fmla="*/ 0 h 33337"/>
                  <a:gd name="connsiteX2" fmla="*/ 144780 w 144780"/>
                  <a:gd name="connsiteY2" fmla="*/ 33337 h 33337"/>
                  <a:gd name="connsiteX3" fmla="*/ 0 w 144780"/>
                  <a:gd name="connsiteY3" fmla="*/ 33337 h 33337"/>
                </a:gdLst>
                <a:ahLst/>
                <a:cxnLst>
                  <a:cxn ang="0">
                    <a:pos x="connsiteX0" y="connsiteY0"/>
                  </a:cxn>
                  <a:cxn ang="0">
                    <a:pos x="connsiteX1" y="connsiteY1"/>
                  </a:cxn>
                  <a:cxn ang="0">
                    <a:pos x="connsiteX2" y="connsiteY2"/>
                  </a:cxn>
                  <a:cxn ang="0">
                    <a:pos x="connsiteX3" y="connsiteY3"/>
                  </a:cxn>
                </a:cxnLst>
                <a:rect l="l" t="t" r="r" b="b"/>
                <a:pathLst>
                  <a:path w="144780" h="33337">
                    <a:moveTo>
                      <a:pt x="0" y="0"/>
                    </a:moveTo>
                    <a:lnTo>
                      <a:pt x="144780" y="0"/>
                    </a:lnTo>
                    <a:lnTo>
                      <a:pt x="144780"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56" name="Freeform 855">
                <a:extLst>
                  <a:ext uri="{FF2B5EF4-FFF2-40B4-BE49-F238E27FC236}">
                    <a16:creationId xmlns:a16="http://schemas.microsoft.com/office/drawing/2014/main" id="{783616EE-76A8-054E-ACA5-88F379F8E697}"/>
                  </a:ext>
                </a:extLst>
              </p:cNvPr>
              <p:cNvSpPr/>
              <p:nvPr/>
            </p:nvSpPr>
            <p:spPr>
              <a:xfrm>
                <a:off x="-138362" y="5137032"/>
                <a:ext cx="329564" cy="259080"/>
              </a:xfrm>
              <a:custGeom>
                <a:avLst/>
                <a:gdLst>
                  <a:gd name="connsiteX0" fmla="*/ 329565 w 329564"/>
                  <a:gd name="connsiteY0" fmla="*/ 258128 h 259080"/>
                  <a:gd name="connsiteX1" fmla="*/ 329565 w 329564"/>
                  <a:gd name="connsiteY1" fmla="*/ 29528 h 259080"/>
                  <a:gd name="connsiteX2" fmla="*/ 300038 w 329564"/>
                  <a:gd name="connsiteY2" fmla="*/ 0 h 259080"/>
                  <a:gd name="connsiteX3" fmla="*/ 29527 w 329564"/>
                  <a:gd name="connsiteY3" fmla="*/ 0 h 259080"/>
                  <a:gd name="connsiteX4" fmla="*/ 0 w 329564"/>
                  <a:gd name="connsiteY4" fmla="*/ 29528 h 259080"/>
                  <a:gd name="connsiteX5" fmla="*/ 0 w 329564"/>
                  <a:gd name="connsiteY5" fmla="*/ 194310 h 259080"/>
                  <a:gd name="connsiteX6" fmla="*/ 33338 w 329564"/>
                  <a:gd name="connsiteY6" fmla="*/ 194310 h 259080"/>
                  <a:gd name="connsiteX7" fmla="*/ 33338 w 329564"/>
                  <a:gd name="connsiteY7" fmla="*/ 194310 h 259080"/>
                  <a:gd name="connsiteX8" fmla="*/ 69533 w 329564"/>
                  <a:gd name="connsiteY8" fmla="*/ 154305 h 259080"/>
                  <a:gd name="connsiteX9" fmla="*/ 69533 w 329564"/>
                  <a:gd name="connsiteY9" fmla="*/ 141923 h 259080"/>
                  <a:gd name="connsiteX10" fmla="*/ 70485 w 329564"/>
                  <a:gd name="connsiteY10" fmla="*/ 137160 h 259080"/>
                  <a:gd name="connsiteX11" fmla="*/ 71438 w 329564"/>
                  <a:gd name="connsiteY11" fmla="*/ 141923 h 259080"/>
                  <a:gd name="connsiteX12" fmla="*/ 71438 w 329564"/>
                  <a:gd name="connsiteY12" fmla="*/ 154305 h 259080"/>
                  <a:gd name="connsiteX13" fmla="*/ 102870 w 329564"/>
                  <a:gd name="connsiteY13" fmla="*/ 194310 h 259080"/>
                  <a:gd name="connsiteX14" fmla="*/ 134302 w 329564"/>
                  <a:gd name="connsiteY14" fmla="*/ 154305 h 259080"/>
                  <a:gd name="connsiteX15" fmla="*/ 134302 w 329564"/>
                  <a:gd name="connsiteY15" fmla="*/ 112395 h 259080"/>
                  <a:gd name="connsiteX16" fmla="*/ 135255 w 329564"/>
                  <a:gd name="connsiteY16" fmla="*/ 107633 h 259080"/>
                  <a:gd name="connsiteX17" fmla="*/ 136208 w 329564"/>
                  <a:gd name="connsiteY17" fmla="*/ 112395 h 259080"/>
                  <a:gd name="connsiteX18" fmla="*/ 136208 w 329564"/>
                  <a:gd name="connsiteY18" fmla="*/ 190500 h 259080"/>
                  <a:gd name="connsiteX19" fmla="*/ 167640 w 329564"/>
                  <a:gd name="connsiteY19" fmla="*/ 230505 h 259080"/>
                  <a:gd name="connsiteX20" fmla="*/ 199073 w 329564"/>
                  <a:gd name="connsiteY20" fmla="*/ 190500 h 259080"/>
                  <a:gd name="connsiteX21" fmla="*/ 199073 w 329564"/>
                  <a:gd name="connsiteY21" fmla="*/ 94298 h 259080"/>
                  <a:gd name="connsiteX22" fmla="*/ 200025 w 329564"/>
                  <a:gd name="connsiteY22" fmla="*/ 89535 h 259080"/>
                  <a:gd name="connsiteX23" fmla="*/ 200977 w 329564"/>
                  <a:gd name="connsiteY23" fmla="*/ 94298 h 259080"/>
                  <a:gd name="connsiteX24" fmla="*/ 200977 w 329564"/>
                  <a:gd name="connsiteY24" fmla="*/ 112395 h 259080"/>
                  <a:gd name="connsiteX25" fmla="*/ 232410 w 329564"/>
                  <a:gd name="connsiteY25" fmla="*/ 152400 h 259080"/>
                  <a:gd name="connsiteX26" fmla="*/ 263842 w 329564"/>
                  <a:gd name="connsiteY26" fmla="*/ 112395 h 259080"/>
                  <a:gd name="connsiteX27" fmla="*/ 263842 w 329564"/>
                  <a:gd name="connsiteY27" fmla="*/ 94298 h 259080"/>
                  <a:gd name="connsiteX28" fmla="*/ 264795 w 329564"/>
                  <a:gd name="connsiteY28" fmla="*/ 89535 h 259080"/>
                  <a:gd name="connsiteX29" fmla="*/ 265748 w 329564"/>
                  <a:gd name="connsiteY29" fmla="*/ 94298 h 259080"/>
                  <a:gd name="connsiteX30" fmla="*/ 265748 w 329564"/>
                  <a:gd name="connsiteY30" fmla="*/ 142875 h 259080"/>
                  <a:gd name="connsiteX31" fmla="*/ 296228 w 329564"/>
                  <a:gd name="connsiteY31" fmla="*/ 181928 h 259080"/>
                  <a:gd name="connsiteX32" fmla="*/ 296228 w 329564"/>
                  <a:gd name="connsiteY32" fmla="*/ 259080 h 259080"/>
                  <a:gd name="connsiteX33" fmla="*/ 329565 w 329564"/>
                  <a:gd name="connsiteY33" fmla="*/ 259080 h 259080"/>
                  <a:gd name="connsiteX34" fmla="*/ 264795 w 329564"/>
                  <a:gd name="connsiteY34" fmla="*/ 53340 h 259080"/>
                  <a:gd name="connsiteX35" fmla="*/ 232410 w 329564"/>
                  <a:gd name="connsiteY35" fmla="*/ 80010 h 259080"/>
                  <a:gd name="connsiteX36" fmla="*/ 200025 w 329564"/>
                  <a:gd name="connsiteY36" fmla="*/ 53340 h 259080"/>
                  <a:gd name="connsiteX37" fmla="*/ 165735 w 329564"/>
                  <a:gd name="connsiteY37" fmla="*/ 92393 h 259080"/>
                  <a:gd name="connsiteX38" fmla="*/ 135255 w 329564"/>
                  <a:gd name="connsiteY38" fmla="*/ 70485 h 259080"/>
                  <a:gd name="connsiteX39" fmla="*/ 100965 w 329564"/>
                  <a:gd name="connsiteY39" fmla="*/ 110490 h 259080"/>
                  <a:gd name="connsiteX40" fmla="*/ 100965 w 329564"/>
                  <a:gd name="connsiteY40" fmla="*/ 121920 h 259080"/>
                  <a:gd name="connsiteX41" fmla="*/ 70485 w 329564"/>
                  <a:gd name="connsiteY41" fmla="*/ 100013 h 259080"/>
                  <a:gd name="connsiteX42" fmla="*/ 36195 w 329564"/>
                  <a:gd name="connsiteY42" fmla="*/ 140018 h 259080"/>
                  <a:gd name="connsiteX43" fmla="*/ 36195 w 329564"/>
                  <a:gd name="connsiteY43" fmla="*/ 152400 h 259080"/>
                  <a:gd name="connsiteX44" fmla="*/ 33338 w 329564"/>
                  <a:gd name="connsiteY44" fmla="*/ 158115 h 259080"/>
                  <a:gd name="connsiteX45" fmla="*/ 33338 w 329564"/>
                  <a:gd name="connsiteY45" fmla="*/ 33338 h 259080"/>
                  <a:gd name="connsiteX46" fmla="*/ 296228 w 329564"/>
                  <a:gd name="connsiteY46" fmla="*/ 33338 h 259080"/>
                  <a:gd name="connsiteX47" fmla="*/ 296228 w 329564"/>
                  <a:gd name="connsiteY47" fmla="*/ 78105 h 259080"/>
                  <a:gd name="connsiteX48" fmla="*/ 264795 w 329564"/>
                  <a:gd name="connsiteY48" fmla="*/ 5334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564" h="259080">
                    <a:moveTo>
                      <a:pt x="329565" y="258128"/>
                    </a:moveTo>
                    <a:lnTo>
                      <a:pt x="329565" y="29528"/>
                    </a:lnTo>
                    <a:cubicBezTo>
                      <a:pt x="329565" y="13335"/>
                      <a:pt x="316230" y="0"/>
                      <a:pt x="300038" y="0"/>
                    </a:cubicBezTo>
                    <a:lnTo>
                      <a:pt x="29527" y="0"/>
                    </a:lnTo>
                    <a:cubicBezTo>
                      <a:pt x="13335" y="0"/>
                      <a:pt x="0" y="13335"/>
                      <a:pt x="0" y="29528"/>
                    </a:cubicBezTo>
                    <a:lnTo>
                      <a:pt x="0" y="194310"/>
                    </a:lnTo>
                    <a:lnTo>
                      <a:pt x="33338" y="194310"/>
                    </a:lnTo>
                    <a:lnTo>
                      <a:pt x="33338" y="194310"/>
                    </a:lnTo>
                    <a:cubicBezTo>
                      <a:pt x="53340" y="192405"/>
                      <a:pt x="69533" y="175260"/>
                      <a:pt x="69533" y="154305"/>
                    </a:cubicBezTo>
                    <a:lnTo>
                      <a:pt x="69533" y="141923"/>
                    </a:lnTo>
                    <a:cubicBezTo>
                      <a:pt x="69533" y="140018"/>
                      <a:pt x="69533" y="138113"/>
                      <a:pt x="70485" y="137160"/>
                    </a:cubicBezTo>
                    <a:cubicBezTo>
                      <a:pt x="71438" y="138113"/>
                      <a:pt x="71438" y="140018"/>
                      <a:pt x="71438" y="141923"/>
                    </a:cubicBezTo>
                    <a:lnTo>
                      <a:pt x="71438" y="154305"/>
                    </a:lnTo>
                    <a:cubicBezTo>
                      <a:pt x="71438" y="177165"/>
                      <a:pt x="84773" y="194310"/>
                      <a:pt x="102870" y="194310"/>
                    </a:cubicBezTo>
                    <a:cubicBezTo>
                      <a:pt x="120967" y="194310"/>
                      <a:pt x="134302" y="177165"/>
                      <a:pt x="134302" y="154305"/>
                    </a:cubicBezTo>
                    <a:lnTo>
                      <a:pt x="134302" y="112395"/>
                    </a:lnTo>
                    <a:cubicBezTo>
                      <a:pt x="134302" y="110490"/>
                      <a:pt x="134302" y="108585"/>
                      <a:pt x="135255" y="107633"/>
                    </a:cubicBezTo>
                    <a:cubicBezTo>
                      <a:pt x="136208" y="108585"/>
                      <a:pt x="136208" y="110490"/>
                      <a:pt x="136208" y="112395"/>
                    </a:cubicBezTo>
                    <a:lnTo>
                      <a:pt x="136208" y="190500"/>
                    </a:lnTo>
                    <a:cubicBezTo>
                      <a:pt x="136208" y="213360"/>
                      <a:pt x="149542" y="230505"/>
                      <a:pt x="167640" y="230505"/>
                    </a:cubicBezTo>
                    <a:cubicBezTo>
                      <a:pt x="185738" y="230505"/>
                      <a:pt x="199073" y="213360"/>
                      <a:pt x="199073" y="190500"/>
                    </a:cubicBezTo>
                    <a:lnTo>
                      <a:pt x="199073" y="94298"/>
                    </a:lnTo>
                    <a:cubicBezTo>
                      <a:pt x="199073" y="92393"/>
                      <a:pt x="199073" y="90488"/>
                      <a:pt x="200025" y="89535"/>
                    </a:cubicBezTo>
                    <a:cubicBezTo>
                      <a:pt x="200977" y="90488"/>
                      <a:pt x="200977" y="92393"/>
                      <a:pt x="200977" y="94298"/>
                    </a:cubicBezTo>
                    <a:lnTo>
                      <a:pt x="200977" y="112395"/>
                    </a:lnTo>
                    <a:cubicBezTo>
                      <a:pt x="200977" y="135255"/>
                      <a:pt x="214313" y="152400"/>
                      <a:pt x="232410" y="152400"/>
                    </a:cubicBezTo>
                    <a:cubicBezTo>
                      <a:pt x="250508" y="152400"/>
                      <a:pt x="263842" y="135255"/>
                      <a:pt x="263842" y="112395"/>
                    </a:cubicBezTo>
                    <a:lnTo>
                      <a:pt x="263842" y="94298"/>
                    </a:lnTo>
                    <a:cubicBezTo>
                      <a:pt x="263842" y="92393"/>
                      <a:pt x="263842" y="90488"/>
                      <a:pt x="264795" y="89535"/>
                    </a:cubicBezTo>
                    <a:cubicBezTo>
                      <a:pt x="265748" y="90488"/>
                      <a:pt x="265748" y="92393"/>
                      <a:pt x="265748" y="94298"/>
                    </a:cubicBezTo>
                    <a:lnTo>
                      <a:pt x="265748" y="142875"/>
                    </a:lnTo>
                    <a:cubicBezTo>
                      <a:pt x="265748" y="162878"/>
                      <a:pt x="279083" y="179070"/>
                      <a:pt x="296228" y="181928"/>
                    </a:cubicBezTo>
                    <a:lnTo>
                      <a:pt x="296228" y="259080"/>
                    </a:lnTo>
                    <a:lnTo>
                      <a:pt x="329565" y="259080"/>
                    </a:lnTo>
                    <a:close/>
                    <a:moveTo>
                      <a:pt x="264795" y="53340"/>
                    </a:moveTo>
                    <a:cubicBezTo>
                      <a:pt x="249555" y="53340"/>
                      <a:pt x="237173" y="64770"/>
                      <a:pt x="232410" y="80010"/>
                    </a:cubicBezTo>
                    <a:cubicBezTo>
                      <a:pt x="227648" y="64770"/>
                      <a:pt x="215265" y="53340"/>
                      <a:pt x="200025" y="53340"/>
                    </a:cubicBezTo>
                    <a:cubicBezTo>
                      <a:pt x="180975" y="53340"/>
                      <a:pt x="166688" y="70485"/>
                      <a:pt x="165735" y="92393"/>
                    </a:cubicBezTo>
                    <a:cubicBezTo>
                      <a:pt x="160020" y="80010"/>
                      <a:pt x="148590" y="70485"/>
                      <a:pt x="135255" y="70485"/>
                    </a:cubicBezTo>
                    <a:cubicBezTo>
                      <a:pt x="116205" y="70485"/>
                      <a:pt x="100965" y="88583"/>
                      <a:pt x="100965" y="110490"/>
                    </a:cubicBezTo>
                    <a:lnTo>
                      <a:pt x="100965" y="121920"/>
                    </a:lnTo>
                    <a:cubicBezTo>
                      <a:pt x="95250" y="109538"/>
                      <a:pt x="83820" y="100013"/>
                      <a:pt x="70485" y="100013"/>
                    </a:cubicBezTo>
                    <a:cubicBezTo>
                      <a:pt x="51435" y="100013"/>
                      <a:pt x="36195" y="118110"/>
                      <a:pt x="36195" y="140018"/>
                    </a:cubicBezTo>
                    <a:lnTo>
                      <a:pt x="36195" y="152400"/>
                    </a:lnTo>
                    <a:cubicBezTo>
                      <a:pt x="36195" y="154305"/>
                      <a:pt x="35243" y="156210"/>
                      <a:pt x="33338" y="158115"/>
                    </a:cubicBezTo>
                    <a:lnTo>
                      <a:pt x="33338" y="33338"/>
                    </a:lnTo>
                    <a:lnTo>
                      <a:pt x="296228" y="33338"/>
                    </a:lnTo>
                    <a:lnTo>
                      <a:pt x="296228" y="78105"/>
                    </a:lnTo>
                    <a:cubicBezTo>
                      <a:pt x="291465" y="63818"/>
                      <a:pt x="279083" y="53340"/>
                      <a:pt x="264795" y="5334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57" name="Freeform 856">
                <a:extLst>
                  <a:ext uri="{FF2B5EF4-FFF2-40B4-BE49-F238E27FC236}">
                    <a16:creationId xmlns:a16="http://schemas.microsoft.com/office/drawing/2014/main" id="{8AF77FF7-D503-AA4C-A8AD-C56C553D1690}"/>
                  </a:ext>
                </a:extLst>
              </p:cNvPr>
              <p:cNvSpPr/>
              <p:nvPr/>
            </p:nvSpPr>
            <p:spPr>
              <a:xfrm>
                <a:off x="-47874" y="5533273"/>
                <a:ext cx="144780" cy="33337"/>
              </a:xfrm>
              <a:custGeom>
                <a:avLst/>
                <a:gdLst>
                  <a:gd name="connsiteX0" fmla="*/ 0 w 144780"/>
                  <a:gd name="connsiteY0" fmla="*/ 0 h 33337"/>
                  <a:gd name="connsiteX1" fmla="*/ 144780 w 144780"/>
                  <a:gd name="connsiteY1" fmla="*/ 0 h 33337"/>
                  <a:gd name="connsiteX2" fmla="*/ 144780 w 144780"/>
                  <a:gd name="connsiteY2" fmla="*/ 33338 h 33337"/>
                  <a:gd name="connsiteX3" fmla="*/ 0 w 144780"/>
                  <a:gd name="connsiteY3" fmla="*/ 33338 h 33337"/>
                </a:gdLst>
                <a:ahLst/>
                <a:cxnLst>
                  <a:cxn ang="0">
                    <a:pos x="connsiteX0" y="connsiteY0"/>
                  </a:cxn>
                  <a:cxn ang="0">
                    <a:pos x="connsiteX1" y="connsiteY1"/>
                  </a:cxn>
                  <a:cxn ang="0">
                    <a:pos x="connsiteX2" y="connsiteY2"/>
                  </a:cxn>
                  <a:cxn ang="0">
                    <a:pos x="connsiteX3" y="connsiteY3"/>
                  </a:cxn>
                </a:cxnLst>
                <a:rect l="l" t="t" r="r" b="b"/>
                <a:pathLst>
                  <a:path w="144780" h="33337">
                    <a:moveTo>
                      <a:pt x="0" y="0"/>
                    </a:moveTo>
                    <a:lnTo>
                      <a:pt x="144780" y="0"/>
                    </a:lnTo>
                    <a:lnTo>
                      <a:pt x="144780"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58" name="Freeform 857">
                <a:extLst>
                  <a:ext uri="{FF2B5EF4-FFF2-40B4-BE49-F238E27FC236}">
                    <a16:creationId xmlns:a16="http://schemas.microsoft.com/office/drawing/2014/main" id="{9ACA9899-EF24-5141-AEE1-DAEE4015E7D1}"/>
                  </a:ext>
                </a:extLst>
              </p:cNvPr>
              <p:cNvSpPr/>
              <p:nvPr/>
            </p:nvSpPr>
            <p:spPr>
              <a:xfrm>
                <a:off x="6418" y="5571373"/>
                <a:ext cx="43814" cy="43814"/>
              </a:xfrm>
              <a:custGeom>
                <a:avLst/>
                <a:gdLst>
                  <a:gd name="connsiteX0" fmla="*/ 43815 w 43814"/>
                  <a:gd name="connsiteY0" fmla="*/ 21907 h 43814"/>
                  <a:gd name="connsiteX1" fmla="*/ 21908 w 43814"/>
                  <a:gd name="connsiteY1" fmla="*/ 43815 h 43814"/>
                  <a:gd name="connsiteX2" fmla="*/ 0 w 43814"/>
                  <a:gd name="connsiteY2" fmla="*/ 21907 h 43814"/>
                  <a:gd name="connsiteX3" fmla="*/ 21908 w 43814"/>
                  <a:gd name="connsiteY3" fmla="*/ 0 h 43814"/>
                  <a:gd name="connsiteX4" fmla="*/ 43815 w 43814"/>
                  <a:gd name="connsiteY4" fmla="*/ 21907 h 4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4" h="43814">
                    <a:moveTo>
                      <a:pt x="43815" y="21907"/>
                    </a:moveTo>
                    <a:cubicBezTo>
                      <a:pt x="43815" y="34007"/>
                      <a:pt x="34007" y="43815"/>
                      <a:pt x="21908" y="43815"/>
                    </a:cubicBezTo>
                    <a:cubicBezTo>
                      <a:pt x="9808" y="43815"/>
                      <a:pt x="0" y="34007"/>
                      <a:pt x="0" y="21907"/>
                    </a:cubicBezTo>
                    <a:cubicBezTo>
                      <a:pt x="0" y="9808"/>
                      <a:pt x="9808" y="0"/>
                      <a:pt x="21908" y="0"/>
                    </a:cubicBezTo>
                    <a:cubicBezTo>
                      <a:pt x="34007" y="0"/>
                      <a:pt x="43815" y="9808"/>
                      <a:pt x="43815" y="21907"/>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59" name="Freeform 858">
                <a:extLst>
                  <a:ext uri="{FF2B5EF4-FFF2-40B4-BE49-F238E27FC236}">
                    <a16:creationId xmlns:a16="http://schemas.microsoft.com/office/drawing/2014/main" id="{2D5DC4BE-E0C7-D246-A04A-38A9DC8519B1}"/>
                  </a:ext>
                </a:extLst>
              </p:cNvPr>
              <p:cNvSpPr/>
              <p:nvPr/>
            </p:nvSpPr>
            <p:spPr>
              <a:xfrm>
                <a:off x="-679381" y="5344677"/>
                <a:ext cx="675322" cy="469582"/>
              </a:xfrm>
              <a:custGeom>
                <a:avLst/>
                <a:gdLst>
                  <a:gd name="connsiteX0" fmla="*/ 658178 w 675322"/>
                  <a:gd name="connsiteY0" fmla="*/ 390525 h 469582"/>
                  <a:gd name="connsiteX1" fmla="*/ 658178 w 675322"/>
                  <a:gd name="connsiteY1" fmla="*/ 390525 h 469582"/>
                  <a:gd name="connsiteX2" fmla="*/ 620078 w 675322"/>
                  <a:gd name="connsiteY2" fmla="*/ 390525 h 469582"/>
                  <a:gd name="connsiteX3" fmla="*/ 620078 w 675322"/>
                  <a:gd name="connsiteY3" fmla="*/ 29528 h 469582"/>
                  <a:gd name="connsiteX4" fmla="*/ 590550 w 675322"/>
                  <a:gd name="connsiteY4" fmla="*/ 0 h 469582"/>
                  <a:gd name="connsiteX5" fmla="*/ 84773 w 675322"/>
                  <a:gd name="connsiteY5" fmla="*/ 0 h 469582"/>
                  <a:gd name="connsiteX6" fmla="*/ 55245 w 675322"/>
                  <a:gd name="connsiteY6" fmla="*/ 29528 h 469582"/>
                  <a:gd name="connsiteX7" fmla="*/ 55245 w 675322"/>
                  <a:gd name="connsiteY7" fmla="*/ 390525 h 469582"/>
                  <a:gd name="connsiteX8" fmla="*/ 16193 w 675322"/>
                  <a:gd name="connsiteY8" fmla="*/ 390525 h 469582"/>
                  <a:gd name="connsiteX9" fmla="*/ 0 w 675322"/>
                  <a:gd name="connsiteY9" fmla="*/ 407670 h 469582"/>
                  <a:gd name="connsiteX10" fmla="*/ 0 w 675322"/>
                  <a:gd name="connsiteY10" fmla="*/ 439103 h 469582"/>
                  <a:gd name="connsiteX11" fmla="*/ 6667 w 675322"/>
                  <a:gd name="connsiteY11" fmla="*/ 452438 h 469582"/>
                  <a:gd name="connsiteX12" fmla="*/ 9525 w 675322"/>
                  <a:gd name="connsiteY12" fmla="*/ 454343 h 469582"/>
                  <a:gd name="connsiteX13" fmla="*/ 55245 w 675322"/>
                  <a:gd name="connsiteY13" fmla="*/ 469583 h 469582"/>
                  <a:gd name="connsiteX14" fmla="*/ 625793 w 675322"/>
                  <a:gd name="connsiteY14" fmla="*/ 469583 h 469582"/>
                  <a:gd name="connsiteX15" fmla="*/ 665798 w 675322"/>
                  <a:gd name="connsiteY15" fmla="*/ 455295 h 469582"/>
                  <a:gd name="connsiteX16" fmla="*/ 669608 w 675322"/>
                  <a:gd name="connsiteY16" fmla="*/ 451485 h 469582"/>
                  <a:gd name="connsiteX17" fmla="*/ 675323 w 675322"/>
                  <a:gd name="connsiteY17" fmla="*/ 439103 h 469582"/>
                  <a:gd name="connsiteX18" fmla="*/ 675323 w 675322"/>
                  <a:gd name="connsiteY18" fmla="*/ 407670 h 469582"/>
                  <a:gd name="connsiteX19" fmla="*/ 670560 w 675322"/>
                  <a:gd name="connsiteY19" fmla="*/ 396240 h 469582"/>
                  <a:gd name="connsiteX20" fmla="*/ 658178 w 675322"/>
                  <a:gd name="connsiteY20" fmla="*/ 390525 h 469582"/>
                  <a:gd name="connsiteX21" fmla="*/ 88583 w 675322"/>
                  <a:gd name="connsiteY21" fmla="*/ 33338 h 469582"/>
                  <a:gd name="connsiteX22" fmla="*/ 586740 w 675322"/>
                  <a:gd name="connsiteY22" fmla="*/ 33338 h 469582"/>
                  <a:gd name="connsiteX23" fmla="*/ 586740 w 675322"/>
                  <a:gd name="connsiteY23" fmla="*/ 389573 h 469582"/>
                  <a:gd name="connsiteX24" fmla="*/ 88583 w 675322"/>
                  <a:gd name="connsiteY24" fmla="*/ 389573 h 469582"/>
                  <a:gd name="connsiteX25" fmla="*/ 88583 w 675322"/>
                  <a:gd name="connsiteY25" fmla="*/ 33338 h 469582"/>
                  <a:gd name="connsiteX26" fmla="*/ 641033 w 675322"/>
                  <a:gd name="connsiteY26" fmla="*/ 431483 h 469582"/>
                  <a:gd name="connsiteX27" fmla="*/ 623888 w 675322"/>
                  <a:gd name="connsiteY27" fmla="*/ 436245 h 469582"/>
                  <a:gd name="connsiteX28" fmla="*/ 54293 w 675322"/>
                  <a:gd name="connsiteY28" fmla="*/ 436245 h 469582"/>
                  <a:gd name="connsiteX29" fmla="*/ 32385 w 675322"/>
                  <a:gd name="connsiteY29" fmla="*/ 430530 h 469582"/>
                  <a:gd name="connsiteX30" fmla="*/ 32385 w 675322"/>
                  <a:gd name="connsiteY30" fmla="*/ 423863 h 469582"/>
                  <a:gd name="connsiteX31" fmla="*/ 641033 w 675322"/>
                  <a:gd name="connsiteY31" fmla="*/ 422910 h 469582"/>
                  <a:gd name="connsiteX32" fmla="*/ 641033 w 675322"/>
                  <a:gd name="connsiteY32" fmla="*/ 431483 h 46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5322" h="469582">
                    <a:moveTo>
                      <a:pt x="658178" y="390525"/>
                    </a:moveTo>
                    <a:cubicBezTo>
                      <a:pt x="658178" y="390525"/>
                      <a:pt x="658178" y="390525"/>
                      <a:pt x="658178" y="390525"/>
                    </a:cubicBezTo>
                    <a:lnTo>
                      <a:pt x="620078" y="390525"/>
                    </a:lnTo>
                    <a:lnTo>
                      <a:pt x="620078" y="29528"/>
                    </a:lnTo>
                    <a:cubicBezTo>
                      <a:pt x="620078" y="13335"/>
                      <a:pt x="606743" y="0"/>
                      <a:pt x="590550" y="0"/>
                    </a:cubicBezTo>
                    <a:lnTo>
                      <a:pt x="84773" y="0"/>
                    </a:lnTo>
                    <a:cubicBezTo>
                      <a:pt x="68580" y="0"/>
                      <a:pt x="55245" y="13335"/>
                      <a:pt x="55245" y="29528"/>
                    </a:cubicBezTo>
                    <a:lnTo>
                      <a:pt x="55245" y="390525"/>
                    </a:lnTo>
                    <a:lnTo>
                      <a:pt x="16193" y="390525"/>
                    </a:lnTo>
                    <a:cubicBezTo>
                      <a:pt x="6667" y="390525"/>
                      <a:pt x="0" y="398145"/>
                      <a:pt x="0" y="407670"/>
                    </a:cubicBezTo>
                    <a:lnTo>
                      <a:pt x="0" y="439103"/>
                    </a:lnTo>
                    <a:cubicBezTo>
                      <a:pt x="0" y="444818"/>
                      <a:pt x="2857" y="449580"/>
                      <a:pt x="6667" y="452438"/>
                    </a:cubicBezTo>
                    <a:lnTo>
                      <a:pt x="9525" y="454343"/>
                    </a:lnTo>
                    <a:cubicBezTo>
                      <a:pt x="22860" y="463868"/>
                      <a:pt x="39053" y="469583"/>
                      <a:pt x="55245" y="469583"/>
                    </a:cubicBezTo>
                    <a:lnTo>
                      <a:pt x="625793" y="469583"/>
                    </a:lnTo>
                    <a:cubicBezTo>
                      <a:pt x="641033" y="469583"/>
                      <a:pt x="655320" y="464820"/>
                      <a:pt x="665798" y="455295"/>
                    </a:cubicBezTo>
                    <a:lnTo>
                      <a:pt x="669608" y="451485"/>
                    </a:lnTo>
                    <a:cubicBezTo>
                      <a:pt x="673418" y="448628"/>
                      <a:pt x="675323" y="443865"/>
                      <a:pt x="675323" y="439103"/>
                    </a:cubicBezTo>
                    <a:lnTo>
                      <a:pt x="675323" y="407670"/>
                    </a:lnTo>
                    <a:cubicBezTo>
                      <a:pt x="675323" y="402908"/>
                      <a:pt x="673418" y="399098"/>
                      <a:pt x="670560" y="396240"/>
                    </a:cubicBezTo>
                    <a:cubicBezTo>
                      <a:pt x="666750" y="392430"/>
                      <a:pt x="661988" y="390525"/>
                      <a:pt x="658178" y="390525"/>
                    </a:cubicBezTo>
                    <a:close/>
                    <a:moveTo>
                      <a:pt x="88583" y="33338"/>
                    </a:moveTo>
                    <a:lnTo>
                      <a:pt x="586740" y="33338"/>
                    </a:lnTo>
                    <a:lnTo>
                      <a:pt x="586740" y="389573"/>
                    </a:lnTo>
                    <a:lnTo>
                      <a:pt x="88583" y="389573"/>
                    </a:lnTo>
                    <a:lnTo>
                      <a:pt x="88583" y="33338"/>
                    </a:lnTo>
                    <a:close/>
                    <a:moveTo>
                      <a:pt x="641033" y="431483"/>
                    </a:moveTo>
                    <a:cubicBezTo>
                      <a:pt x="636270" y="435293"/>
                      <a:pt x="630555" y="436245"/>
                      <a:pt x="623888" y="436245"/>
                    </a:cubicBezTo>
                    <a:lnTo>
                      <a:pt x="54293" y="436245"/>
                    </a:lnTo>
                    <a:cubicBezTo>
                      <a:pt x="46673" y="436245"/>
                      <a:pt x="39053" y="434340"/>
                      <a:pt x="32385" y="430530"/>
                    </a:cubicBezTo>
                    <a:lnTo>
                      <a:pt x="32385" y="423863"/>
                    </a:lnTo>
                    <a:lnTo>
                      <a:pt x="641033" y="422910"/>
                    </a:lnTo>
                    <a:lnTo>
                      <a:pt x="641033" y="431483"/>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60" name="Freeform 859">
                <a:extLst>
                  <a:ext uri="{FF2B5EF4-FFF2-40B4-BE49-F238E27FC236}">
                    <a16:creationId xmlns:a16="http://schemas.microsoft.com/office/drawing/2014/main" id="{906AA038-6B19-A648-8D71-D8A8B492FAB5}"/>
                  </a:ext>
                </a:extLst>
              </p:cNvPr>
              <p:cNvSpPr/>
              <p:nvPr/>
            </p:nvSpPr>
            <p:spPr>
              <a:xfrm>
                <a:off x="-574607" y="5392302"/>
                <a:ext cx="468630" cy="321945"/>
              </a:xfrm>
              <a:custGeom>
                <a:avLst/>
                <a:gdLst>
                  <a:gd name="connsiteX0" fmla="*/ 453390 w 468630"/>
                  <a:gd name="connsiteY0" fmla="*/ 0 h 321945"/>
                  <a:gd name="connsiteX1" fmla="*/ 13335 w 468630"/>
                  <a:gd name="connsiteY1" fmla="*/ 0 h 321945"/>
                  <a:gd name="connsiteX2" fmla="*/ 0 w 468630"/>
                  <a:gd name="connsiteY2" fmla="*/ 13335 h 321945"/>
                  <a:gd name="connsiteX3" fmla="*/ 0 w 468630"/>
                  <a:gd name="connsiteY3" fmla="*/ 308610 h 321945"/>
                  <a:gd name="connsiteX4" fmla="*/ 13335 w 468630"/>
                  <a:gd name="connsiteY4" fmla="*/ 321945 h 321945"/>
                  <a:gd name="connsiteX5" fmla="*/ 455295 w 468630"/>
                  <a:gd name="connsiteY5" fmla="*/ 321945 h 321945"/>
                  <a:gd name="connsiteX6" fmla="*/ 468630 w 468630"/>
                  <a:gd name="connsiteY6" fmla="*/ 308610 h 321945"/>
                  <a:gd name="connsiteX7" fmla="*/ 466725 w 468630"/>
                  <a:gd name="connsiteY7" fmla="*/ 13335 h 321945"/>
                  <a:gd name="connsiteX8" fmla="*/ 453390 w 468630"/>
                  <a:gd name="connsiteY8" fmla="*/ 0 h 321945"/>
                  <a:gd name="connsiteX9" fmla="*/ 433388 w 468630"/>
                  <a:gd name="connsiteY9" fmla="*/ 33338 h 321945"/>
                  <a:gd name="connsiteX10" fmla="*/ 434340 w 468630"/>
                  <a:gd name="connsiteY10" fmla="*/ 203835 h 321945"/>
                  <a:gd name="connsiteX11" fmla="*/ 428625 w 468630"/>
                  <a:gd name="connsiteY11" fmla="*/ 197168 h 321945"/>
                  <a:gd name="connsiteX12" fmla="*/ 428625 w 468630"/>
                  <a:gd name="connsiteY12" fmla="*/ 104775 h 321945"/>
                  <a:gd name="connsiteX13" fmla="*/ 388620 w 468630"/>
                  <a:gd name="connsiteY13" fmla="*/ 64770 h 321945"/>
                  <a:gd name="connsiteX14" fmla="*/ 382905 w 468630"/>
                  <a:gd name="connsiteY14" fmla="*/ 64770 h 321945"/>
                  <a:gd name="connsiteX15" fmla="*/ 342900 w 468630"/>
                  <a:gd name="connsiteY15" fmla="*/ 104775 h 321945"/>
                  <a:gd name="connsiteX16" fmla="*/ 342900 w 468630"/>
                  <a:gd name="connsiteY16" fmla="*/ 153353 h 321945"/>
                  <a:gd name="connsiteX17" fmla="*/ 338138 w 468630"/>
                  <a:gd name="connsiteY17" fmla="*/ 160020 h 321945"/>
                  <a:gd name="connsiteX18" fmla="*/ 333375 w 468630"/>
                  <a:gd name="connsiteY18" fmla="*/ 153353 h 321945"/>
                  <a:gd name="connsiteX19" fmla="*/ 333375 w 468630"/>
                  <a:gd name="connsiteY19" fmla="*/ 104775 h 321945"/>
                  <a:gd name="connsiteX20" fmla="*/ 293370 w 468630"/>
                  <a:gd name="connsiteY20" fmla="*/ 64770 h 321945"/>
                  <a:gd name="connsiteX21" fmla="*/ 287655 w 468630"/>
                  <a:gd name="connsiteY21" fmla="*/ 64770 h 321945"/>
                  <a:gd name="connsiteX22" fmla="*/ 247650 w 468630"/>
                  <a:gd name="connsiteY22" fmla="*/ 104775 h 321945"/>
                  <a:gd name="connsiteX23" fmla="*/ 247650 w 468630"/>
                  <a:gd name="connsiteY23" fmla="*/ 266700 h 321945"/>
                  <a:gd name="connsiteX24" fmla="*/ 242888 w 468630"/>
                  <a:gd name="connsiteY24" fmla="*/ 273368 h 321945"/>
                  <a:gd name="connsiteX25" fmla="*/ 236220 w 468630"/>
                  <a:gd name="connsiteY25" fmla="*/ 266700 h 321945"/>
                  <a:gd name="connsiteX26" fmla="*/ 236220 w 468630"/>
                  <a:gd name="connsiteY26" fmla="*/ 131445 h 321945"/>
                  <a:gd name="connsiteX27" fmla="*/ 196215 w 468630"/>
                  <a:gd name="connsiteY27" fmla="*/ 91440 h 321945"/>
                  <a:gd name="connsiteX28" fmla="*/ 190500 w 468630"/>
                  <a:gd name="connsiteY28" fmla="*/ 91440 h 321945"/>
                  <a:gd name="connsiteX29" fmla="*/ 150495 w 468630"/>
                  <a:gd name="connsiteY29" fmla="*/ 131445 h 321945"/>
                  <a:gd name="connsiteX30" fmla="*/ 150495 w 468630"/>
                  <a:gd name="connsiteY30" fmla="*/ 215265 h 321945"/>
                  <a:gd name="connsiteX31" fmla="*/ 145733 w 468630"/>
                  <a:gd name="connsiteY31" fmla="*/ 221933 h 321945"/>
                  <a:gd name="connsiteX32" fmla="*/ 140970 w 468630"/>
                  <a:gd name="connsiteY32" fmla="*/ 215265 h 321945"/>
                  <a:gd name="connsiteX33" fmla="*/ 140970 w 468630"/>
                  <a:gd name="connsiteY33" fmla="*/ 175260 h 321945"/>
                  <a:gd name="connsiteX34" fmla="*/ 100965 w 468630"/>
                  <a:gd name="connsiteY34" fmla="*/ 135255 h 321945"/>
                  <a:gd name="connsiteX35" fmla="*/ 95250 w 468630"/>
                  <a:gd name="connsiteY35" fmla="*/ 135255 h 321945"/>
                  <a:gd name="connsiteX36" fmla="*/ 55245 w 468630"/>
                  <a:gd name="connsiteY36" fmla="*/ 175260 h 321945"/>
                  <a:gd name="connsiteX37" fmla="*/ 55245 w 468630"/>
                  <a:gd name="connsiteY37" fmla="*/ 215265 h 321945"/>
                  <a:gd name="connsiteX38" fmla="*/ 48577 w 468630"/>
                  <a:gd name="connsiteY38" fmla="*/ 221933 h 321945"/>
                  <a:gd name="connsiteX39" fmla="*/ 34290 w 468630"/>
                  <a:gd name="connsiteY39" fmla="*/ 221933 h 321945"/>
                  <a:gd name="connsiteX40" fmla="*/ 34290 w 468630"/>
                  <a:gd name="connsiteY40" fmla="*/ 33338 h 321945"/>
                  <a:gd name="connsiteX41" fmla="*/ 433388 w 468630"/>
                  <a:gd name="connsiteY41" fmla="*/ 33338 h 321945"/>
                  <a:gd name="connsiteX42" fmla="*/ 34290 w 468630"/>
                  <a:gd name="connsiteY42" fmla="*/ 255270 h 321945"/>
                  <a:gd name="connsiteX43" fmla="*/ 48577 w 468630"/>
                  <a:gd name="connsiteY43" fmla="*/ 255270 h 321945"/>
                  <a:gd name="connsiteX44" fmla="*/ 88583 w 468630"/>
                  <a:gd name="connsiteY44" fmla="*/ 215265 h 321945"/>
                  <a:gd name="connsiteX45" fmla="*/ 88583 w 468630"/>
                  <a:gd name="connsiteY45" fmla="*/ 175260 h 321945"/>
                  <a:gd name="connsiteX46" fmla="*/ 95250 w 468630"/>
                  <a:gd name="connsiteY46" fmla="*/ 168593 h 321945"/>
                  <a:gd name="connsiteX47" fmla="*/ 100965 w 468630"/>
                  <a:gd name="connsiteY47" fmla="*/ 168593 h 321945"/>
                  <a:gd name="connsiteX48" fmla="*/ 107633 w 468630"/>
                  <a:gd name="connsiteY48" fmla="*/ 175260 h 321945"/>
                  <a:gd name="connsiteX49" fmla="*/ 107633 w 468630"/>
                  <a:gd name="connsiteY49" fmla="*/ 215265 h 321945"/>
                  <a:gd name="connsiteX50" fmla="*/ 145733 w 468630"/>
                  <a:gd name="connsiteY50" fmla="*/ 255270 h 321945"/>
                  <a:gd name="connsiteX51" fmla="*/ 183833 w 468630"/>
                  <a:gd name="connsiteY51" fmla="*/ 215265 h 321945"/>
                  <a:gd name="connsiteX52" fmla="*/ 183833 w 468630"/>
                  <a:gd name="connsiteY52" fmla="*/ 131445 h 321945"/>
                  <a:gd name="connsiteX53" fmla="*/ 190500 w 468630"/>
                  <a:gd name="connsiteY53" fmla="*/ 124778 h 321945"/>
                  <a:gd name="connsiteX54" fmla="*/ 196215 w 468630"/>
                  <a:gd name="connsiteY54" fmla="*/ 124778 h 321945"/>
                  <a:gd name="connsiteX55" fmla="*/ 202883 w 468630"/>
                  <a:gd name="connsiteY55" fmla="*/ 131445 h 321945"/>
                  <a:gd name="connsiteX56" fmla="*/ 202883 w 468630"/>
                  <a:gd name="connsiteY56" fmla="*/ 267653 h 321945"/>
                  <a:gd name="connsiteX57" fmla="*/ 208597 w 468630"/>
                  <a:gd name="connsiteY57" fmla="*/ 287655 h 321945"/>
                  <a:gd name="connsiteX58" fmla="*/ 34290 w 468630"/>
                  <a:gd name="connsiteY58" fmla="*/ 287655 h 321945"/>
                  <a:gd name="connsiteX59" fmla="*/ 34290 w 468630"/>
                  <a:gd name="connsiteY59" fmla="*/ 255270 h 321945"/>
                  <a:gd name="connsiteX60" fmla="*/ 274320 w 468630"/>
                  <a:gd name="connsiteY60" fmla="*/ 287655 h 321945"/>
                  <a:gd name="connsiteX61" fmla="*/ 280035 w 468630"/>
                  <a:gd name="connsiteY61" fmla="*/ 267653 h 321945"/>
                  <a:gd name="connsiteX62" fmla="*/ 280035 w 468630"/>
                  <a:gd name="connsiteY62" fmla="*/ 105728 h 321945"/>
                  <a:gd name="connsiteX63" fmla="*/ 286703 w 468630"/>
                  <a:gd name="connsiteY63" fmla="*/ 99060 h 321945"/>
                  <a:gd name="connsiteX64" fmla="*/ 292418 w 468630"/>
                  <a:gd name="connsiteY64" fmla="*/ 99060 h 321945"/>
                  <a:gd name="connsiteX65" fmla="*/ 299085 w 468630"/>
                  <a:gd name="connsiteY65" fmla="*/ 105728 h 321945"/>
                  <a:gd name="connsiteX66" fmla="*/ 299085 w 468630"/>
                  <a:gd name="connsiteY66" fmla="*/ 154305 h 321945"/>
                  <a:gd name="connsiteX67" fmla="*/ 337185 w 468630"/>
                  <a:gd name="connsiteY67" fmla="*/ 194310 h 321945"/>
                  <a:gd name="connsiteX68" fmla="*/ 375285 w 468630"/>
                  <a:gd name="connsiteY68" fmla="*/ 154305 h 321945"/>
                  <a:gd name="connsiteX69" fmla="*/ 375285 w 468630"/>
                  <a:gd name="connsiteY69" fmla="*/ 105728 h 321945"/>
                  <a:gd name="connsiteX70" fmla="*/ 381953 w 468630"/>
                  <a:gd name="connsiteY70" fmla="*/ 99060 h 321945"/>
                  <a:gd name="connsiteX71" fmla="*/ 387668 w 468630"/>
                  <a:gd name="connsiteY71" fmla="*/ 99060 h 321945"/>
                  <a:gd name="connsiteX72" fmla="*/ 394335 w 468630"/>
                  <a:gd name="connsiteY72" fmla="*/ 105728 h 321945"/>
                  <a:gd name="connsiteX73" fmla="*/ 394335 w 468630"/>
                  <a:gd name="connsiteY73" fmla="*/ 198120 h 321945"/>
                  <a:gd name="connsiteX74" fmla="*/ 434340 w 468630"/>
                  <a:gd name="connsiteY74" fmla="*/ 238125 h 321945"/>
                  <a:gd name="connsiteX75" fmla="*/ 434340 w 468630"/>
                  <a:gd name="connsiteY75" fmla="*/ 287655 h 321945"/>
                  <a:gd name="connsiteX76" fmla="*/ 274320 w 468630"/>
                  <a:gd name="connsiteY76" fmla="*/ 287655 h 32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8630" h="321945">
                    <a:moveTo>
                      <a:pt x="453390" y="0"/>
                    </a:moveTo>
                    <a:lnTo>
                      <a:pt x="13335" y="0"/>
                    </a:lnTo>
                    <a:cubicBezTo>
                      <a:pt x="6667" y="0"/>
                      <a:pt x="0" y="5715"/>
                      <a:pt x="0" y="13335"/>
                    </a:cubicBezTo>
                    <a:lnTo>
                      <a:pt x="0" y="308610"/>
                    </a:lnTo>
                    <a:cubicBezTo>
                      <a:pt x="0" y="315278"/>
                      <a:pt x="5715" y="321945"/>
                      <a:pt x="13335" y="321945"/>
                    </a:cubicBezTo>
                    <a:lnTo>
                      <a:pt x="455295" y="321945"/>
                    </a:lnTo>
                    <a:cubicBezTo>
                      <a:pt x="461963" y="321945"/>
                      <a:pt x="468630" y="316230"/>
                      <a:pt x="468630" y="308610"/>
                    </a:cubicBezTo>
                    <a:lnTo>
                      <a:pt x="466725" y="13335"/>
                    </a:lnTo>
                    <a:cubicBezTo>
                      <a:pt x="465773" y="5715"/>
                      <a:pt x="460058" y="0"/>
                      <a:pt x="453390" y="0"/>
                    </a:cubicBezTo>
                    <a:close/>
                    <a:moveTo>
                      <a:pt x="433388" y="33338"/>
                    </a:moveTo>
                    <a:lnTo>
                      <a:pt x="434340" y="203835"/>
                    </a:lnTo>
                    <a:cubicBezTo>
                      <a:pt x="430530" y="203835"/>
                      <a:pt x="428625" y="200977"/>
                      <a:pt x="428625" y="197168"/>
                    </a:cubicBezTo>
                    <a:lnTo>
                      <a:pt x="428625" y="104775"/>
                    </a:lnTo>
                    <a:cubicBezTo>
                      <a:pt x="428625" y="82868"/>
                      <a:pt x="410528" y="64770"/>
                      <a:pt x="388620" y="64770"/>
                    </a:cubicBezTo>
                    <a:lnTo>
                      <a:pt x="382905" y="64770"/>
                    </a:lnTo>
                    <a:cubicBezTo>
                      <a:pt x="360998" y="64770"/>
                      <a:pt x="342900" y="82868"/>
                      <a:pt x="342900" y="104775"/>
                    </a:cubicBezTo>
                    <a:lnTo>
                      <a:pt x="342900" y="153353"/>
                    </a:lnTo>
                    <a:cubicBezTo>
                      <a:pt x="342900" y="157163"/>
                      <a:pt x="340043" y="160020"/>
                      <a:pt x="338138" y="160020"/>
                    </a:cubicBezTo>
                    <a:cubicBezTo>
                      <a:pt x="336233" y="160020"/>
                      <a:pt x="333375" y="157163"/>
                      <a:pt x="333375" y="153353"/>
                    </a:cubicBezTo>
                    <a:lnTo>
                      <a:pt x="333375" y="104775"/>
                    </a:lnTo>
                    <a:cubicBezTo>
                      <a:pt x="333375" y="82868"/>
                      <a:pt x="315278" y="64770"/>
                      <a:pt x="293370" y="64770"/>
                    </a:cubicBezTo>
                    <a:lnTo>
                      <a:pt x="287655" y="64770"/>
                    </a:lnTo>
                    <a:cubicBezTo>
                      <a:pt x="265748" y="64770"/>
                      <a:pt x="247650" y="82868"/>
                      <a:pt x="247650" y="104775"/>
                    </a:cubicBezTo>
                    <a:lnTo>
                      <a:pt x="247650" y="266700"/>
                    </a:lnTo>
                    <a:cubicBezTo>
                      <a:pt x="247650" y="270510"/>
                      <a:pt x="244793" y="273368"/>
                      <a:pt x="242888" y="273368"/>
                    </a:cubicBezTo>
                    <a:cubicBezTo>
                      <a:pt x="240983" y="273368"/>
                      <a:pt x="236220" y="271463"/>
                      <a:pt x="236220" y="266700"/>
                    </a:cubicBezTo>
                    <a:lnTo>
                      <a:pt x="236220" y="131445"/>
                    </a:lnTo>
                    <a:cubicBezTo>
                      <a:pt x="236220" y="109538"/>
                      <a:pt x="218122" y="91440"/>
                      <a:pt x="196215" y="91440"/>
                    </a:cubicBezTo>
                    <a:lnTo>
                      <a:pt x="190500" y="91440"/>
                    </a:lnTo>
                    <a:cubicBezTo>
                      <a:pt x="168593" y="91440"/>
                      <a:pt x="150495" y="109538"/>
                      <a:pt x="150495" y="131445"/>
                    </a:cubicBezTo>
                    <a:lnTo>
                      <a:pt x="150495" y="215265"/>
                    </a:lnTo>
                    <a:cubicBezTo>
                      <a:pt x="150495" y="219075"/>
                      <a:pt x="147638" y="221933"/>
                      <a:pt x="145733" y="221933"/>
                    </a:cubicBezTo>
                    <a:cubicBezTo>
                      <a:pt x="143828" y="221933"/>
                      <a:pt x="140970" y="219075"/>
                      <a:pt x="140970" y="215265"/>
                    </a:cubicBezTo>
                    <a:lnTo>
                      <a:pt x="140970" y="175260"/>
                    </a:lnTo>
                    <a:cubicBezTo>
                      <a:pt x="140970" y="153353"/>
                      <a:pt x="122873" y="135255"/>
                      <a:pt x="100965" y="135255"/>
                    </a:cubicBezTo>
                    <a:lnTo>
                      <a:pt x="95250" y="135255"/>
                    </a:lnTo>
                    <a:cubicBezTo>
                      <a:pt x="73343" y="135255"/>
                      <a:pt x="55245" y="153353"/>
                      <a:pt x="55245" y="175260"/>
                    </a:cubicBezTo>
                    <a:lnTo>
                      <a:pt x="55245" y="215265"/>
                    </a:lnTo>
                    <a:cubicBezTo>
                      <a:pt x="55245" y="219075"/>
                      <a:pt x="52388" y="221933"/>
                      <a:pt x="48577" y="221933"/>
                    </a:cubicBezTo>
                    <a:lnTo>
                      <a:pt x="34290" y="221933"/>
                    </a:lnTo>
                    <a:lnTo>
                      <a:pt x="34290" y="33338"/>
                    </a:lnTo>
                    <a:lnTo>
                      <a:pt x="433388" y="33338"/>
                    </a:lnTo>
                    <a:close/>
                    <a:moveTo>
                      <a:pt x="34290" y="255270"/>
                    </a:moveTo>
                    <a:lnTo>
                      <a:pt x="48577" y="255270"/>
                    </a:lnTo>
                    <a:cubicBezTo>
                      <a:pt x="70485" y="255270"/>
                      <a:pt x="88583" y="237173"/>
                      <a:pt x="88583" y="215265"/>
                    </a:cubicBezTo>
                    <a:lnTo>
                      <a:pt x="88583" y="175260"/>
                    </a:lnTo>
                    <a:cubicBezTo>
                      <a:pt x="88583" y="171450"/>
                      <a:pt x="91440" y="168593"/>
                      <a:pt x="95250" y="168593"/>
                    </a:cubicBezTo>
                    <a:lnTo>
                      <a:pt x="100965" y="168593"/>
                    </a:lnTo>
                    <a:cubicBezTo>
                      <a:pt x="104775" y="168593"/>
                      <a:pt x="107633" y="171450"/>
                      <a:pt x="107633" y="175260"/>
                    </a:cubicBezTo>
                    <a:lnTo>
                      <a:pt x="107633" y="215265"/>
                    </a:lnTo>
                    <a:cubicBezTo>
                      <a:pt x="107633" y="237173"/>
                      <a:pt x="124777" y="255270"/>
                      <a:pt x="145733" y="255270"/>
                    </a:cubicBezTo>
                    <a:cubicBezTo>
                      <a:pt x="166688" y="255270"/>
                      <a:pt x="183833" y="237173"/>
                      <a:pt x="183833" y="215265"/>
                    </a:cubicBezTo>
                    <a:lnTo>
                      <a:pt x="183833" y="131445"/>
                    </a:lnTo>
                    <a:cubicBezTo>
                      <a:pt x="183833" y="127635"/>
                      <a:pt x="186690" y="124778"/>
                      <a:pt x="190500" y="124778"/>
                    </a:cubicBezTo>
                    <a:lnTo>
                      <a:pt x="196215" y="124778"/>
                    </a:lnTo>
                    <a:cubicBezTo>
                      <a:pt x="200025" y="124778"/>
                      <a:pt x="202883" y="127635"/>
                      <a:pt x="202883" y="131445"/>
                    </a:cubicBezTo>
                    <a:lnTo>
                      <a:pt x="202883" y="267653"/>
                    </a:lnTo>
                    <a:cubicBezTo>
                      <a:pt x="202883" y="275273"/>
                      <a:pt x="204788" y="281940"/>
                      <a:pt x="208597" y="287655"/>
                    </a:cubicBezTo>
                    <a:lnTo>
                      <a:pt x="34290" y="287655"/>
                    </a:lnTo>
                    <a:lnTo>
                      <a:pt x="34290" y="255270"/>
                    </a:lnTo>
                    <a:close/>
                    <a:moveTo>
                      <a:pt x="274320" y="287655"/>
                    </a:moveTo>
                    <a:cubicBezTo>
                      <a:pt x="277178" y="281940"/>
                      <a:pt x="280035" y="275273"/>
                      <a:pt x="280035" y="267653"/>
                    </a:cubicBezTo>
                    <a:lnTo>
                      <a:pt x="280035" y="105728"/>
                    </a:lnTo>
                    <a:cubicBezTo>
                      <a:pt x="280035" y="101918"/>
                      <a:pt x="282893" y="99060"/>
                      <a:pt x="286703" y="99060"/>
                    </a:cubicBezTo>
                    <a:lnTo>
                      <a:pt x="292418" y="99060"/>
                    </a:lnTo>
                    <a:cubicBezTo>
                      <a:pt x="296228" y="99060"/>
                      <a:pt x="299085" y="101918"/>
                      <a:pt x="299085" y="105728"/>
                    </a:cubicBezTo>
                    <a:lnTo>
                      <a:pt x="299085" y="154305"/>
                    </a:lnTo>
                    <a:cubicBezTo>
                      <a:pt x="299085" y="176213"/>
                      <a:pt x="316230" y="194310"/>
                      <a:pt x="337185" y="194310"/>
                    </a:cubicBezTo>
                    <a:cubicBezTo>
                      <a:pt x="358140" y="194310"/>
                      <a:pt x="375285" y="176213"/>
                      <a:pt x="375285" y="154305"/>
                    </a:cubicBezTo>
                    <a:lnTo>
                      <a:pt x="375285" y="105728"/>
                    </a:lnTo>
                    <a:cubicBezTo>
                      <a:pt x="375285" y="101918"/>
                      <a:pt x="378143" y="99060"/>
                      <a:pt x="381953" y="99060"/>
                    </a:cubicBezTo>
                    <a:lnTo>
                      <a:pt x="387668" y="99060"/>
                    </a:lnTo>
                    <a:cubicBezTo>
                      <a:pt x="391478" y="99060"/>
                      <a:pt x="394335" y="101918"/>
                      <a:pt x="394335" y="105728"/>
                    </a:cubicBezTo>
                    <a:lnTo>
                      <a:pt x="394335" y="198120"/>
                    </a:lnTo>
                    <a:cubicBezTo>
                      <a:pt x="394335" y="220027"/>
                      <a:pt x="412433" y="238125"/>
                      <a:pt x="434340" y="238125"/>
                    </a:cubicBezTo>
                    <a:lnTo>
                      <a:pt x="434340" y="287655"/>
                    </a:lnTo>
                    <a:lnTo>
                      <a:pt x="274320" y="28765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61" name="Freeform 860">
                <a:extLst>
                  <a:ext uri="{FF2B5EF4-FFF2-40B4-BE49-F238E27FC236}">
                    <a16:creationId xmlns:a16="http://schemas.microsoft.com/office/drawing/2014/main" id="{4D77E1A6-D3FE-0B4E-850A-C7BBEB3D9226}"/>
                  </a:ext>
                </a:extLst>
              </p:cNvPr>
              <p:cNvSpPr/>
              <p:nvPr/>
            </p:nvSpPr>
            <p:spPr>
              <a:xfrm>
                <a:off x="209300" y="5454215"/>
                <a:ext cx="45719" cy="7619"/>
              </a:xfrm>
              <a:custGeom>
                <a:avLst/>
                <a:gdLst>
                  <a:gd name="connsiteX0" fmla="*/ 0 w 45719"/>
                  <a:gd name="connsiteY0" fmla="*/ 0 h 7619"/>
                  <a:gd name="connsiteX1" fmla="*/ 45720 w 45719"/>
                  <a:gd name="connsiteY1" fmla="*/ 0 h 7619"/>
                  <a:gd name="connsiteX2" fmla="*/ 45720 w 45719"/>
                  <a:gd name="connsiteY2" fmla="*/ 7620 h 7619"/>
                  <a:gd name="connsiteX3" fmla="*/ 0 w 45719"/>
                  <a:gd name="connsiteY3" fmla="*/ 7620 h 7619"/>
                </a:gdLst>
                <a:ahLst/>
                <a:cxnLst>
                  <a:cxn ang="0">
                    <a:pos x="connsiteX0" y="connsiteY0"/>
                  </a:cxn>
                  <a:cxn ang="0">
                    <a:pos x="connsiteX1" y="connsiteY1"/>
                  </a:cxn>
                  <a:cxn ang="0">
                    <a:pos x="connsiteX2" y="connsiteY2"/>
                  </a:cxn>
                  <a:cxn ang="0">
                    <a:pos x="connsiteX3" y="connsiteY3"/>
                  </a:cxn>
                </a:cxnLst>
                <a:rect l="l" t="t" r="r" b="b"/>
                <a:pathLst>
                  <a:path w="45719" h="7619">
                    <a:moveTo>
                      <a:pt x="0" y="0"/>
                    </a:moveTo>
                    <a:lnTo>
                      <a:pt x="45720" y="0"/>
                    </a:lnTo>
                    <a:lnTo>
                      <a:pt x="45720" y="7620"/>
                    </a:lnTo>
                    <a:lnTo>
                      <a:pt x="0" y="7620"/>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62" name="Freeform 861">
                <a:extLst>
                  <a:ext uri="{FF2B5EF4-FFF2-40B4-BE49-F238E27FC236}">
                    <a16:creationId xmlns:a16="http://schemas.microsoft.com/office/drawing/2014/main" id="{AC2DD7F6-A5D8-5245-8932-CE29BBC3C99D}"/>
                  </a:ext>
                </a:extLst>
              </p:cNvPr>
              <p:cNvSpPr/>
              <p:nvPr/>
            </p:nvSpPr>
            <p:spPr>
              <a:xfrm>
                <a:off x="184535" y="5451357"/>
                <a:ext cx="13335" cy="13335"/>
              </a:xfrm>
              <a:custGeom>
                <a:avLst/>
                <a:gdLst>
                  <a:gd name="connsiteX0" fmla="*/ 6667 w 13335"/>
                  <a:gd name="connsiteY0" fmla="*/ 13335 h 13335"/>
                  <a:gd name="connsiteX1" fmla="*/ 13335 w 13335"/>
                  <a:gd name="connsiteY1" fmla="*/ 6668 h 13335"/>
                  <a:gd name="connsiteX2" fmla="*/ 6667 w 13335"/>
                  <a:gd name="connsiteY2" fmla="*/ 0 h 13335"/>
                  <a:gd name="connsiteX3" fmla="*/ 0 w 13335"/>
                  <a:gd name="connsiteY3" fmla="*/ 6668 h 13335"/>
                  <a:gd name="connsiteX4" fmla="*/ 6667 w 13335"/>
                  <a:gd name="connsiteY4" fmla="*/ 13335 h 1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13335">
                    <a:moveTo>
                      <a:pt x="6667" y="13335"/>
                    </a:moveTo>
                    <a:cubicBezTo>
                      <a:pt x="10477" y="13335"/>
                      <a:pt x="13335" y="10478"/>
                      <a:pt x="13335" y="6668"/>
                    </a:cubicBezTo>
                    <a:cubicBezTo>
                      <a:pt x="13335" y="2857"/>
                      <a:pt x="10477" y="0"/>
                      <a:pt x="6667" y="0"/>
                    </a:cubicBezTo>
                    <a:cubicBezTo>
                      <a:pt x="2857" y="0"/>
                      <a:pt x="0" y="2857"/>
                      <a:pt x="0" y="6668"/>
                    </a:cubicBezTo>
                    <a:cubicBezTo>
                      <a:pt x="0" y="10478"/>
                      <a:pt x="2857" y="13335"/>
                      <a:pt x="6667" y="1333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63" name="Freeform 862">
                <a:extLst>
                  <a:ext uri="{FF2B5EF4-FFF2-40B4-BE49-F238E27FC236}">
                    <a16:creationId xmlns:a16="http://schemas.microsoft.com/office/drawing/2014/main" id="{31CE9614-3F19-2942-A728-64C1153B0296}"/>
                  </a:ext>
                </a:extLst>
              </p:cNvPr>
              <p:cNvSpPr/>
              <p:nvPr/>
            </p:nvSpPr>
            <p:spPr>
              <a:xfrm>
                <a:off x="108335" y="5413257"/>
                <a:ext cx="216247" cy="396240"/>
              </a:xfrm>
              <a:custGeom>
                <a:avLst/>
                <a:gdLst>
                  <a:gd name="connsiteX0" fmla="*/ 168592 w 216247"/>
                  <a:gd name="connsiteY0" fmla="*/ 0 h 396240"/>
                  <a:gd name="connsiteX1" fmla="*/ 47625 w 216247"/>
                  <a:gd name="connsiteY1" fmla="*/ 0 h 396240"/>
                  <a:gd name="connsiteX2" fmla="*/ 0 w 216247"/>
                  <a:gd name="connsiteY2" fmla="*/ 47625 h 396240"/>
                  <a:gd name="connsiteX3" fmla="*/ 0 w 216247"/>
                  <a:gd name="connsiteY3" fmla="*/ 71438 h 396240"/>
                  <a:gd name="connsiteX4" fmla="*/ 0 w 216247"/>
                  <a:gd name="connsiteY4" fmla="*/ 336233 h 396240"/>
                  <a:gd name="connsiteX5" fmla="*/ 0 w 216247"/>
                  <a:gd name="connsiteY5" fmla="*/ 355283 h 396240"/>
                  <a:gd name="connsiteX6" fmla="*/ 47625 w 216247"/>
                  <a:gd name="connsiteY6" fmla="*/ 396240 h 396240"/>
                  <a:gd name="connsiteX7" fmla="*/ 168592 w 216247"/>
                  <a:gd name="connsiteY7" fmla="*/ 396240 h 396240"/>
                  <a:gd name="connsiteX8" fmla="*/ 216217 w 216247"/>
                  <a:gd name="connsiteY8" fmla="*/ 355283 h 396240"/>
                  <a:gd name="connsiteX9" fmla="*/ 216217 w 216247"/>
                  <a:gd name="connsiteY9" fmla="*/ 336233 h 396240"/>
                  <a:gd name="connsiteX10" fmla="*/ 216217 w 216247"/>
                  <a:gd name="connsiteY10" fmla="*/ 71438 h 396240"/>
                  <a:gd name="connsiteX11" fmla="*/ 216217 w 216247"/>
                  <a:gd name="connsiteY11" fmla="*/ 47625 h 396240"/>
                  <a:gd name="connsiteX12" fmla="*/ 168592 w 216247"/>
                  <a:gd name="connsiteY12" fmla="*/ 0 h 396240"/>
                  <a:gd name="connsiteX13" fmla="*/ 183832 w 216247"/>
                  <a:gd name="connsiteY13" fmla="*/ 158115 h 396240"/>
                  <a:gd name="connsiteX14" fmla="*/ 172402 w 216247"/>
                  <a:gd name="connsiteY14" fmla="*/ 152400 h 396240"/>
                  <a:gd name="connsiteX15" fmla="*/ 153352 w 216247"/>
                  <a:gd name="connsiteY15" fmla="*/ 172403 h 396240"/>
                  <a:gd name="connsiteX16" fmla="*/ 134302 w 216247"/>
                  <a:gd name="connsiteY16" fmla="*/ 152400 h 396240"/>
                  <a:gd name="connsiteX17" fmla="*/ 114300 w 216247"/>
                  <a:gd name="connsiteY17" fmla="*/ 182880 h 396240"/>
                  <a:gd name="connsiteX18" fmla="*/ 95250 w 216247"/>
                  <a:gd name="connsiteY18" fmla="*/ 162878 h 396240"/>
                  <a:gd name="connsiteX19" fmla="*/ 75248 w 216247"/>
                  <a:gd name="connsiteY19" fmla="*/ 196215 h 396240"/>
                  <a:gd name="connsiteX20" fmla="*/ 75248 w 216247"/>
                  <a:gd name="connsiteY20" fmla="*/ 196215 h 396240"/>
                  <a:gd name="connsiteX21" fmla="*/ 56198 w 216247"/>
                  <a:gd name="connsiteY21" fmla="*/ 180022 h 396240"/>
                  <a:gd name="connsiteX22" fmla="*/ 36195 w 216247"/>
                  <a:gd name="connsiteY22" fmla="*/ 205740 h 396240"/>
                  <a:gd name="connsiteX23" fmla="*/ 34290 w 216247"/>
                  <a:gd name="connsiteY23" fmla="*/ 211455 h 396240"/>
                  <a:gd name="connsiteX24" fmla="*/ 34290 w 216247"/>
                  <a:gd name="connsiteY24" fmla="*/ 88582 h 396240"/>
                  <a:gd name="connsiteX25" fmla="*/ 184785 w 216247"/>
                  <a:gd name="connsiteY25" fmla="*/ 88582 h 396240"/>
                  <a:gd name="connsiteX26" fmla="*/ 184785 w 216247"/>
                  <a:gd name="connsiteY26" fmla="*/ 158115 h 396240"/>
                  <a:gd name="connsiteX27" fmla="*/ 33338 w 216247"/>
                  <a:gd name="connsiteY27" fmla="*/ 231458 h 396240"/>
                  <a:gd name="connsiteX28" fmla="*/ 54292 w 216247"/>
                  <a:gd name="connsiteY28" fmla="*/ 205740 h 396240"/>
                  <a:gd name="connsiteX29" fmla="*/ 55245 w 216247"/>
                  <a:gd name="connsiteY29" fmla="*/ 200025 h 396240"/>
                  <a:gd name="connsiteX30" fmla="*/ 56198 w 216247"/>
                  <a:gd name="connsiteY30" fmla="*/ 205740 h 396240"/>
                  <a:gd name="connsiteX31" fmla="*/ 74295 w 216247"/>
                  <a:gd name="connsiteY31" fmla="*/ 231458 h 396240"/>
                  <a:gd name="connsiteX32" fmla="*/ 92392 w 216247"/>
                  <a:gd name="connsiteY32" fmla="*/ 198120 h 396240"/>
                  <a:gd name="connsiteX33" fmla="*/ 92392 w 216247"/>
                  <a:gd name="connsiteY33" fmla="*/ 195263 h 396240"/>
                  <a:gd name="connsiteX34" fmla="*/ 93345 w 216247"/>
                  <a:gd name="connsiteY34" fmla="*/ 185738 h 396240"/>
                  <a:gd name="connsiteX35" fmla="*/ 94298 w 216247"/>
                  <a:gd name="connsiteY35" fmla="*/ 195263 h 396240"/>
                  <a:gd name="connsiteX36" fmla="*/ 94298 w 216247"/>
                  <a:gd name="connsiteY36" fmla="*/ 218122 h 396240"/>
                  <a:gd name="connsiteX37" fmla="*/ 112395 w 216247"/>
                  <a:gd name="connsiteY37" fmla="*/ 251460 h 396240"/>
                  <a:gd name="connsiteX38" fmla="*/ 130492 w 216247"/>
                  <a:gd name="connsiteY38" fmla="*/ 218122 h 396240"/>
                  <a:gd name="connsiteX39" fmla="*/ 130492 w 216247"/>
                  <a:gd name="connsiteY39" fmla="*/ 184785 h 396240"/>
                  <a:gd name="connsiteX40" fmla="*/ 132398 w 216247"/>
                  <a:gd name="connsiteY40" fmla="*/ 174308 h 396240"/>
                  <a:gd name="connsiteX41" fmla="*/ 133350 w 216247"/>
                  <a:gd name="connsiteY41" fmla="*/ 180022 h 396240"/>
                  <a:gd name="connsiteX42" fmla="*/ 151448 w 216247"/>
                  <a:gd name="connsiteY42" fmla="*/ 207645 h 396240"/>
                  <a:gd name="connsiteX43" fmla="*/ 169545 w 216247"/>
                  <a:gd name="connsiteY43" fmla="*/ 180022 h 396240"/>
                  <a:gd name="connsiteX44" fmla="*/ 170498 w 216247"/>
                  <a:gd name="connsiteY44" fmla="*/ 174308 h 396240"/>
                  <a:gd name="connsiteX45" fmla="*/ 172402 w 216247"/>
                  <a:gd name="connsiteY45" fmla="*/ 184785 h 396240"/>
                  <a:gd name="connsiteX46" fmla="*/ 172402 w 216247"/>
                  <a:gd name="connsiteY46" fmla="*/ 190500 h 396240"/>
                  <a:gd name="connsiteX47" fmla="*/ 182880 w 216247"/>
                  <a:gd name="connsiteY47" fmla="*/ 219075 h 396240"/>
                  <a:gd name="connsiteX48" fmla="*/ 182880 w 216247"/>
                  <a:gd name="connsiteY48" fmla="*/ 319088 h 396240"/>
                  <a:gd name="connsiteX49" fmla="*/ 33338 w 216247"/>
                  <a:gd name="connsiteY49" fmla="*/ 319088 h 396240"/>
                  <a:gd name="connsiteX50" fmla="*/ 33338 w 216247"/>
                  <a:gd name="connsiteY50" fmla="*/ 231458 h 396240"/>
                  <a:gd name="connsiteX51" fmla="*/ 47625 w 216247"/>
                  <a:gd name="connsiteY51" fmla="*/ 33338 h 396240"/>
                  <a:gd name="connsiteX52" fmla="*/ 168592 w 216247"/>
                  <a:gd name="connsiteY52" fmla="*/ 33338 h 396240"/>
                  <a:gd name="connsiteX53" fmla="*/ 182880 w 216247"/>
                  <a:gd name="connsiteY53" fmla="*/ 47625 h 396240"/>
                  <a:gd name="connsiteX54" fmla="*/ 182880 w 216247"/>
                  <a:gd name="connsiteY54" fmla="*/ 54293 h 396240"/>
                  <a:gd name="connsiteX55" fmla="*/ 33338 w 216247"/>
                  <a:gd name="connsiteY55" fmla="*/ 54293 h 396240"/>
                  <a:gd name="connsiteX56" fmla="*/ 33338 w 216247"/>
                  <a:gd name="connsiteY56" fmla="*/ 47625 h 396240"/>
                  <a:gd name="connsiteX57" fmla="*/ 47625 w 216247"/>
                  <a:gd name="connsiteY57" fmla="*/ 33338 h 396240"/>
                  <a:gd name="connsiteX58" fmla="*/ 168592 w 216247"/>
                  <a:gd name="connsiteY58" fmla="*/ 362903 h 396240"/>
                  <a:gd name="connsiteX59" fmla="*/ 47625 w 216247"/>
                  <a:gd name="connsiteY59" fmla="*/ 362903 h 396240"/>
                  <a:gd name="connsiteX60" fmla="*/ 33338 w 216247"/>
                  <a:gd name="connsiteY60" fmla="*/ 355283 h 396240"/>
                  <a:gd name="connsiteX61" fmla="*/ 33338 w 216247"/>
                  <a:gd name="connsiteY61" fmla="*/ 353378 h 396240"/>
                  <a:gd name="connsiteX62" fmla="*/ 183832 w 216247"/>
                  <a:gd name="connsiteY62" fmla="*/ 353378 h 396240"/>
                  <a:gd name="connsiteX63" fmla="*/ 183832 w 216247"/>
                  <a:gd name="connsiteY63" fmla="*/ 355283 h 396240"/>
                  <a:gd name="connsiteX64" fmla="*/ 168592 w 216247"/>
                  <a:gd name="connsiteY64" fmla="*/ 362903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6247" h="396240">
                    <a:moveTo>
                      <a:pt x="168592" y="0"/>
                    </a:moveTo>
                    <a:lnTo>
                      <a:pt x="47625" y="0"/>
                    </a:lnTo>
                    <a:cubicBezTo>
                      <a:pt x="20955" y="0"/>
                      <a:pt x="0" y="21907"/>
                      <a:pt x="0" y="47625"/>
                    </a:cubicBezTo>
                    <a:lnTo>
                      <a:pt x="0" y="71438"/>
                    </a:lnTo>
                    <a:lnTo>
                      <a:pt x="0" y="336233"/>
                    </a:lnTo>
                    <a:lnTo>
                      <a:pt x="0" y="355283"/>
                    </a:lnTo>
                    <a:cubicBezTo>
                      <a:pt x="0" y="380047"/>
                      <a:pt x="19050" y="396240"/>
                      <a:pt x="47625" y="396240"/>
                    </a:cubicBezTo>
                    <a:lnTo>
                      <a:pt x="168592" y="396240"/>
                    </a:lnTo>
                    <a:cubicBezTo>
                      <a:pt x="197167" y="396240"/>
                      <a:pt x="216217" y="380047"/>
                      <a:pt x="216217" y="355283"/>
                    </a:cubicBezTo>
                    <a:lnTo>
                      <a:pt x="216217" y="336233"/>
                    </a:lnTo>
                    <a:lnTo>
                      <a:pt x="216217" y="71438"/>
                    </a:lnTo>
                    <a:lnTo>
                      <a:pt x="216217" y="47625"/>
                    </a:lnTo>
                    <a:cubicBezTo>
                      <a:pt x="217170" y="21907"/>
                      <a:pt x="195263" y="0"/>
                      <a:pt x="168592" y="0"/>
                    </a:cubicBezTo>
                    <a:close/>
                    <a:moveTo>
                      <a:pt x="183832" y="158115"/>
                    </a:moveTo>
                    <a:cubicBezTo>
                      <a:pt x="180975" y="154305"/>
                      <a:pt x="177165" y="152400"/>
                      <a:pt x="172402" y="152400"/>
                    </a:cubicBezTo>
                    <a:cubicBezTo>
                      <a:pt x="162877" y="152400"/>
                      <a:pt x="155257" y="160972"/>
                      <a:pt x="153352" y="172403"/>
                    </a:cubicBezTo>
                    <a:cubicBezTo>
                      <a:pt x="151448" y="160972"/>
                      <a:pt x="143827" y="152400"/>
                      <a:pt x="134302" y="152400"/>
                    </a:cubicBezTo>
                    <a:cubicBezTo>
                      <a:pt x="122873" y="152400"/>
                      <a:pt x="115252" y="164783"/>
                      <a:pt x="114300" y="182880"/>
                    </a:cubicBezTo>
                    <a:cubicBezTo>
                      <a:pt x="111442" y="170497"/>
                      <a:pt x="104775" y="162878"/>
                      <a:pt x="95250" y="162878"/>
                    </a:cubicBezTo>
                    <a:cubicBezTo>
                      <a:pt x="83820" y="162878"/>
                      <a:pt x="75248" y="176213"/>
                      <a:pt x="75248" y="196215"/>
                    </a:cubicBezTo>
                    <a:lnTo>
                      <a:pt x="75248" y="196215"/>
                    </a:lnTo>
                    <a:cubicBezTo>
                      <a:pt x="72390" y="186690"/>
                      <a:pt x="64770" y="180022"/>
                      <a:pt x="56198" y="180022"/>
                    </a:cubicBezTo>
                    <a:cubicBezTo>
                      <a:pt x="44767" y="180022"/>
                      <a:pt x="36195" y="191453"/>
                      <a:pt x="36195" y="205740"/>
                    </a:cubicBezTo>
                    <a:cubicBezTo>
                      <a:pt x="36195" y="207645"/>
                      <a:pt x="35242" y="209550"/>
                      <a:pt x="34290" y="211455"/>
                    </a:cubicBezTo>
                    <a:lnTo>
                      <a:pt x="34290" y="88582"/>
                    </a:lnTo>
                    <a:lnTo>
                      <a:pt x="184785" y="88582"/>
                    </a:lnTo>
                    <a:lnTo>
                      <a:pt x="184785" y="158115"/>
                    </a:lnTo>
                    <a:close/>
                    <a:moveTo>
                      <a:pt x="33338" y="231458"/>
                    </a:moveTo>
                    <a:cubicBezTo>
                      <a:pt x="44767" y="229553"/>
                      <a:pt x="54292" y="219075"/>
                      <a:pt x="54292" y="205740"/>
                    </a:cubicBezTo>
                    <a:cubicBezTo>
                      <a:pt x="54292" y="203835"/>
                      <a:pt x="55245" y="201930"/>
                      <a:pt x="55245" y="200025"/>
                    </a:cubicBezTo>
                    <a:cubicBezTo>
                      <a:pt x="56198" y="200978"/>
                      <a:pt x="56198" y="202883"/>
                      <a:pt x="56198" y="205740"/>
                    </a:cubicBezTo>
                    <a:cubicBezTo>
                      <a:pt x="56198" y="220028"/>
                      <a:pt x="63817" y="231458"/>
                      <a:pt x="74295" y="231458"/>
                    </a:cubicBezTo>
                    <a:cubicBezTo>
                      <a:pt x="86677" y="231458"/>
                      <a:pt x="92392" y="215265"/>
                      <a:pt x="92392" y="198120"/>
                    </a:cubicBezTo>
                    <a:lnTo>
                      <a:pt x="92392" y="195263"/>
                    </a:lnTo>
                    <a:cubicBezTo>
                      <a:pt x="92392" y="191453"/>
                      <a:pt x="92392" y="188595"/>
                      <a:pt x="93345" y="185738"/>
                    </a:cubicBezTo>
                    <a:cubicBezTo>
                      <a:pt x="94298" y="187643"/>
                      <a:pt x="94298" y="191453"/>
                      <a:pt x="94298" y="195263"/>
                    </a:cubicBezTo>
                    <a:lnTo>
                      <a:pt x="94298" y="218122"/>
                    </a:lnTo>
                    <a:cubicBezTo>
                      <a:pt x="94298" y="234315"/>
                      <a:pt x="100013" y="251460"/>
                      <a:pt x="112395" y="251460"/>
                    </a:cubicBezTo>
                    <a:cubicBezTo>
                      <a:pt x="124777" y="251460"/>
                      <a:pt x="130492" y="235268"/>
                      <a:pt x="130492" y="218122"/>
                    </a:cubicBezTo>
                    <a:lnTo>
                      <a:pt x="130492" y="184785"/>
                    </a:lnTo>
                    <a:cubicBezTo>
                      <a:pt x="130492" y="180022"/>
                      <a:pt x="131445" y="177165"/>
                      <a:pt x="132398" y="174308"/>
                    </a:cubicBezTo>
                    <a:cubicBezTo>
                      <a:pt x="132398" y="175260"/>
                      <a:pt x="133350" y="177165"/>
                      <a:pt x="133350" y="180022"/>
                    </a:cubicBezTo>
                    <a:cubicBezTo>
                      <a:pt x="133350" y="196215"/>
                      <a:pt x="140970" y="207645"/>
                      <a:pt x="151448" y="207645"/>
                    </a:cubicBezTo>
                    <a:cubicBezTo>
                      <a:pt x="161925" y="207645"/>
                      <a:pt x="169545" y="196215"/>
                      <a:pt x="169545" y="180022"/>
                    </a:cubicBezTo>
                    <a:cubicBezTo>
                      <a:pt x="169545" y="178118"/>
                      <a:pt x="169545" y="176213"/>
                      <a:pt x="170498" y="174308"/>
                    </a:cubicBezTo>
                    <a:cubicBezTo>
                      <a:pt x="171450" y="177165"/>
                      <a:pt x="172402" y="180022"/>
                      <a:pt x="172402" y="184785"/>
                    </a:cubicBezTo>
                    <a:lnTo>
                      <a:pt x="172402" y="190500"/>
                    </a:lnTo>
                    <a:cubicBezTo>
                      <a:pt x="172402" y="203835"/>
                      <a:pt x="176213" y="213360"/>
                      <a:pt x="182880" y="219075"/>
                    </a:cubicBezTo>
                    <a:lnTo>
                      <a:pt x="182880" y="319088"/>
                    </a:lnTo>
                    <a:lnTo>
                      <a:pt x="33338" y="319088"/>
                    </a:lnTo>
                    <a:lnTo>
                      <a:pt x="33338" y="231458"/>
                    </a:lnTo>
                    <a:close/>
                    <a:moveTo>
                      <a:pt x="47625" y="33338"/>
                    </a:moveTo>
                    <a:lnTo>
                      <a:pt x="168592" y="33338"/>
                    </a:lnTo>
                    <a:cubicBezTo>
                      <a:pt x="176213" y="33338"/>
                      <a:pt x="182880" y="40005"/>
                      <a:pt x="182880" y="47625"/>
                    </a:cubicBezTo>
                    <a:lnTo>
                      <a:pt x="182880" y="54293"/>
                    </a:lnTo>
                    <a:lnTo>
                      <a:pt x="33338" y="54293"/>
                    </a:lnTo>
                    <a:lnTo>
                      <a:pt x="33338" y="47625"/>
                    </a:lnTo>
                    <a:cubicBezTo>
                      <a:pt x="33338" y="40005"/>
                      <a:pt x="40005" y="33338"/>
                      <a:pt x="47625" y="33338"/>
                    </a:cubicBezTo>
                    <a:close/>
                    <a:moveTo>
                      <a:pt x="168592" y="362903"/>
                    </a:moveTo>
                    <a:lnTo>
                      <a:pt x="47625" y="362903"/>
                    </a:lnTo>
                    <a:cubicBezTo>
                      <a:pt x="33338" y="362903"/>
                      <a:pt x="33338" y="357188"/>
                      <a:pt x="33338" y="355283"/>
                    </a:cubicBezTo>
                    <a:lnTo>
                      <a:pt x="33338" y="353378"/>
                    </a:lnTo>
                    <a:lnTo>
                      <a:pt x="183832" y="353378"/>
                    </a:lnTo>
                    <a:lnTo>
                      <a:pt x="183832" y="355283"/>
                    </a:lnTo>
                    <a:cubicBezTo>
                      <a:pt x="183832" y="357188"/>
                      <a:pt x="183832" y="362903"/>
                      <a:pt x="168592" y="362903"/>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839" name="Graphic 660">
              <a:extLst>
                <a:ext uri="{FF2B5EF4-FFF2-40B4-BE49-F238E27FC236}">
                  <a16:creationId xmlns:a16="http://schemas.microsoft.com/office/drawing/2014/main" id="{F2206E02-5DC5-1241-9C41-966CB2293F70}"/>
                </a:ext>
              </a:extLst>
            </p:cNvPr>
            <p:cNvGrpSpPr/>
            <p:nvPr/>
          </p:nvGrpSpPr>
          <p:grpSpPr>
            <a:xfrm>
              <a:off x="2293533" y="2608051"/>
              <a:ext cx="572862" cy="657256"/>
              <a:chOff x="5671184" y="2941319"/>
              <a:chExt cx="853440" cy="979169"/>
            </a:xfrm>
            <a:gradFill>
              <a:gsLst>
                <a:gs pos="0">
                  <a:schemeClr val="accent5">
                    <a:lumMod val="50000"/>
                  </a:schemeClr>
                </a:gs>
                <a:gs pos="100000">
                  <a:schemeClr val="accent5">
                    <a:lumMod val="60000"/>
                    <a:lumOff val="40000"/>
                  </a:schemeClr>
                </a:gs>
              </a:gsLst>
              <a:lin ang="16200000" scaled="0"/>
            </a:gradFill>
          </p:grpSpPr>
          <p:sp>
            <p:nvSpPr>
              <p:cNvPr id="840" name="Freeform 839">
                <a:extLst>
                  <a:ext uri="{FF2B5EF4-FFF2-40B4-BE49-F238E27FC236}">
                    <a16:creationId xmlns:a16="http://schemas.microsoft.com/office/drawing/2014/main" id="{D0AFE03C-293F-AE41-8698-7278756C8FA6}"/>
                  </a:ext>
                </a:extLst>
              </p:cNvPr>
              <p:cNvSpPr/>
              <p:nvPr/>
            </p:nvSpPr>
            <p:spPr>
              <a:xfrm>
                <a:off x="5671184" y="2946082"/>
                <a:ext cx="348615" cy="483869"/>
              </a:xfrm>
              <a:custGeom>
                <a:avLst/>
                <a:gdLst>
                  <a:gd name="connsiteX0" fmla="*/ 33338 w 348615"/>
                  <a:gd name="connsiteY0" fmla="*/ 446723 h 483869"/>
                  <a:gd name="connsiteX1" fmla="*/ 33338 w 348615"/>
                  <a:gd name="connsiteY1" fmla="*/ 37148 h 483869"/>
                  <a:gd name="connsiteX2" fmla="*/ 37148 w 348615"/>
                  <a:gd name="connsiteY2" fmla="*/ 33338 h 483869"/>
                  <a:gd name="connsiteX3" fmla="*/ 209550 w 348615"/>
                  <a:gd name="connsiteY3" fmla="*/ 33338 h 483869"/>
                  <a:gd name="connsiteX4" fmla="*/ 209550 w 348615"/>
                  <a:gd name="connsiteY4" fmla="*/ 120968 h 483869"/>
                  <a:gd name="connsiteX5" fmla="*/ 226695 w 348615"/>
                  <a:gd name="connsiteY5" fmla="*/ 138113 h 483869"/>
                  <a:gd name="connsiteX6" fmla="*/ 315278 w 348615"/>
                  <a:gd name="connsiteY6" fmla="*/ 138113 h 483869"/>
                  <a:gd name="connsiteX7" fmla="*/ 315278 w 348615"/>
                  <a:gd name="connsiteY7" fmla="*/ 318135 h 483869"/>
                  <a:gd name="connsiteX8" fmla="*/ 348615 w 348615"/>
                  <a:gd name="connsiteY8" fmla="*/ 318135 h 483869"/>
                  <a:gd name="connsiteX9" fmla="*/ 348615 w 348615"/>
                  <a:gd name="connsiteY9" fmla="*/ 124778 h 483869"/>
                  <a:gd name="connsiteX10" fmla="*/ 347663 w 348615"/>
                  <a:gd name="connsiteY10" fmla="*/ 124778 h 483869"/>
                  <a:gd name="connsiteX11" fmla="*/ 343853 w 348615"/>
                  <a:gd name="connsiteY11" fmla="*/ 108585 h 483869"/>
                  <a:gd name="connsiteX12" fmla="*/ 239078 w 348615"/>
                  <a:gd name="connsiteY12" fmla="*/ 4763 h 483869"/>
                  <a:gd name="connsiteX13" fmla="*/ 227648 w 348615"/>
                  <a:gd name="connsiteY13" fmla="*/ 0 h 483869"/>
                  <a:gd name="connsiteX14" fmla="*/ 227648 w 348615"/>
                  <a:gd name="connsiteY14" fmla="*/ 0 h 483869"/>
                  <a:gd name="connsiteX15" fmla="*/ 37148 w 348615"/>
                  <a:gd name="connsiteY15" fmla="*/ 0 h 483869"/>
                  <a:gd name="connsiteX16" fmla="*/ 0 w 348615"/>
                  <a:gd name="connsiteY16" fmla="*/ 37148 h 483869"/>
                  <a:gd name="connsiteX17" fmla="*/ 0 w 348615"/>
                  <a:gd name="connsiteY17" fmla="*/ 446723 h 483869"/>
                  <a:gd name="connsiteX18" fmla="*/ 37148 w 348615"/>
                  <a:gd name="connsiteY18" fmla="*/ 483870 h 483869"/>
                  <a:gd name="connsiteX19" fmla="*/ 166688 w 348615"/>
                  <a:gd name="connsiteY19" fmla="*/ 483870 h 483869"/>
                  <a:gd name="connsiteX20" fmla="*/ 166688 w 348615"/>
                  <a:gd name="connsiteY20" fmla="*/ 450533 h 483869"/>
                  <a:gd name="connsiteX21" fmla="*/ 37148 w 348615"/>
                  <a:gd name="connsiteY21" fmla="*/ 450533 h 483869"/>
                  <a:gd name="connsiteX22" fmla="*/ 33338 w 348615"/>
                  <a:gd name="connsiteY22" fmla="*/ 446723 h 483869"/>
                  <a:gd name="connsiteX23" fmla="*/ 241935 w 348615"/>
                  <a:gd name="connsiteY23" fmla="*/ 56198 h 483869"/>
                  <a:gd name="connsiteX24" fmla="*/ 289560 w 348615"/>
                  <a:gd name="connsiteY24" fmla="*/ 103823 h 483869"/>
                  <a:gd name="connsiteX25" fmla="*/ 241935 w 348615"/>
                  <a:gd name="connsiteY25" fmla="*/ 103823 h 483869"/>
                  <a:gd name="connsiteX26" fmla="*/ 241935 w 348615"/>
                  <a:gd name="connsiteY26" fmla="*/ 56198 h 48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8615" h="483869">
                    <a:moveTo>
                      <a:pt x="33338" y="446723"/>
                    </a:moveTo>
                    <a:lnTo>
                      <a:pt x="33338" y="37148"/>
                    </a:lnTo>
                    <a:cubicBezTo>
                      <a:pt x="33338" y="35243"/>
                      <a:pt x="35243" y="33338"/>
                      <a:pt x="37148" y="33338"/>
                    </a:cubicBezTo>
                    <a:lnTo>
                      <a:pt x="209550" y="33338"/>
                    </a:lnTo>
                    <a:lnTo>
                      <a:pt x="209550" y="120968"/>
                    </a:lnTo>
                    <a:cubicBezTo>
                      <a:pt x="209550" y="130493"/>
                      <a:pt x="217170" y="138113"/>
                      <a:pt x="226695" y="138113"/>
                    </a:cubicBezTo>
                    <a:lnTo>
                      <a:pt x="315278" y="138113"/>
                    </a:lnTo>
                    <a:lnTo>
                      <a:pt x="315278" y="318135"/>
                    </a:lnTo>
                    <a:lnTo>
                      <a:pt x="348615" y="318135"/>
                    </a:lnTo>
                    <a:lnTo>
                      <a:pt x="348615" y="124778"/>
                    </a:lnTo>
                    <a:lnTo>
                      <a:pt x="347663" y="124778"/>
                    </a:lnTo>
                    <a:cubicBezTo>
                      <a:pt x="349568" y="119063"/>
                      <a:pt x="347663" y="113348"/>
                      <a:pt x="343853" y="108585"/>
                    </a:cubicBezTo>
                    <a:lnTo>
                      <a:pt x="239078" y="4763"/>
                    </a:lnTo>
                    <a:cubicBezTo>
                      <a:pt x="236220" y="1905"/>
                      <a:pt x="231458" y="0"/>
                      <a:pt x="227648" y="0"/>
                    </a:cubicBezTo>
                    <a:lnTo>
                      <a:pt x="227648" y="0"/>
                    </a:lnTo>
                    <a:lnTo>
                      <a:pt x="37148" y="0"/>
                    </a:lnTo>
                    <a:cubicBezTo>
                      <a:pt x="16193" y="0"/>
                      <a:pt x="0" y="17145"/>
                      <a:pt x="0" y="37148"/>
                    </a:cubicBezTo>
                    <a:lnTo>
                      <a:pt x="0" y="446723"/>
                    </a:lnTo>
                    <a:cubicBezTo>
                      <a:pt x="0" y="467678"/>
                      <a:pt x="17145" y="483870"/>
                      <a:pt x="37148" y="483870"/>
                    </a:cubicBezTo>
                    <a:lnTo>
                      <a:pt x="166688" y="483870"/>
                    </a:lnTo>
                    <a:lnTo>
                      <a:pt x="166688" y="450533"/>
                    </a:lnTo>
                    <a:lnTo>
                      <a:pt x="37148" y="450533"/>
                    </a:lnTo>
                    <a:cubicBezTo>
                      <a:pt x="34290" y="450533"/>
                      <a:pt x="33338" y="448628"/>
                      <a:pt x="33338" y="446723"/>
                    </a:cubicBezTo>
                    <a:close/>
                    <a:moveTo>
                      <a:pt x="241935" y="56198"/>
                    </a:moveTo>
                    <a:lnTo>
                      <a:pt x="289560" y="103823"/>
                    </a:lnTo>
                    <a:lnTo>
                      <a:pt x="241935" y="103823"/>
                    </a:lnTo>
                    <a:lnTo>
                      <a:pt x="241935" y="5619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41" name="Freeform 840">
                <a:extLst>
                  <a:ext uri="{FF2B5EF4-FFF2-40B4-BE49-F238E27FC236}">
                    <a16:creationId xmlns:a16="http://schemas.microsoft.com/office/drawing/2014/main" id="{2F226A23-DCF2-A341-9C08-CC0FE398705E}"/>
                  </a:ext>
                </a:extLst>
              </p:cNvPr>
              <p:cNvSpPr/>
              <p:nvPr/>
            </p:nvSpPr>
            <p:spPr>
              <a:xfrm>
                <a:off x="6119812" y="2941319"/>
                <a:ext cx="348614" cy="488632"/>
              </a:xfrm>
              <a:custGeom>
                <a:avLst/>
                <a:gdLst>
                  <a:gd name="connsiteX0" fmla="*/ 33338 w 348614"/>
                  <a:gd name="connsiteY0" fmla="*/ 36195 h 488632"/>
                  <a:gd name="connsiteX1" fmla="*/ 37148 w 348614"/>
                  <a:gd name="connsiteY1" fmla="*/ 32385 h 488632"/>
                  <a:gd name="connsiteX2" fmla="*/ 209550 w 348614"/>
                  <a:gd name="connsiteY2" fmla="*/ 32385 h 488632"/>
                  <a:gd name="connsiteX3" fmla="*/ 209550 w 348614"/>
                  <a:gd name="connsiteY3" fmla="*/ 120968 h 488632"/>
                  <a:gd name="connsiteX4" fmla="*/ 226695 w 348614"/>
                  <a:gd name="connsiteY4" fmla="*/ 138113 h 488632"/>
                  <a:gd name="connsiteX5" fmla="*/ 315278 w 348614"/>
                  <a:gd name="connsiteY5" fmla="*/ 138113 h 488632"/>
                  <a:gd name="connsiteX6" fmla="*/ 315278 w 348614"/>
                  <a:gd name="connsiteY6" fmla="*/ 451485 h 488632"/>
                  <a:gd name="connsiteX7" fmla="*/ 310515 w 348614"/>
                  <a:gd name="connsiteY7" fmla="*/ 455295 h 488632"/>
                  <a:gd name="connsiteX8" fmla="*/ 187642 w 348614"/>
                  <a:gd name="connsiteY8" fmla="*/ 454343 h 488632"/>
                  <a:gd name="connsiteX9" fmla="*/ 187642 w 348614"/>
                  <a:gd name="connsiteY9" fmla="*/ 487680 h 488632"/>
                  <a:gd name="connsiteX10" fmla="*/ 310515 w 348614"/>
                  <a:gd name="connsiteY10" fmla="*/ 488633 h 488632"/>
                  <a:gd name="connsiteX11" fmla="*/ 348615 w 348614"/>
                  <a:gd name="connsiteY11" fmla="*/ 451485 h 488632"/>
                  <a:gd name="connsiteX12" fmla="*/ 348615 w 348614"/>
                  <a:gd name="connsiteY12" fmla="*/ 120015 h 488632"/>
                  <a:gd name="connsiteX13" fmla="*/ 347663 w 348614"/>
                  <a:gd name="connsiteY13" fmla="*/ 120015 h 488632"/>
                  <a:gd name="connsiteX14" fmla="*/ 342900 w 348614"/>
                  <a:gd name="connsiteY14" fmla="*/ 109538 h 488632"/>
                  <a:gd name="connsiteX15" fmla="*/ 239077 w 348614"/>
                  <a:gd name="connsiteY15" fmla="*/ 4763 h 488632"/>
                  <a:gd name="connsiteX16" fmla="*/ 227648 w 348614"/>
                  <a:gd name="connsiteY16" fmla="*/ 0 h 488632"/>
                  <a:gd name="connsiteX17" fmla="*/ 227648 w 348614"/>
                  <a:gd name="connsiteY17" fmla="*/ 0 h 488632"/>
                  <a:gd name="connsiteX18" fmla="*/ 37148 w 348614"/>
                  <a:gd name="connsiteY18" fmla="*/ 0 h 488632"/>
                  <a:gd name="connsiteX19" fmla="*/ 0 w 348614"/>
                  <a:gd name="connsiteY19" fmla="*/ 37148 h 488632"/>
                  <a:gd name="connsiteX20" fmla="*/ 0 w 348614"/>
                  <a:gd name="connsiteY20" fmla="*/ 322898 h 488632"/>
                  <a:gd name="connsiteX21" fmla="*/ 33338 w 348614"/>
                  <a:gd name="connsiteY21" fmla="*/ 322898 h 488632"/>
                  <a:gd name="connsiteX22" fmla="*/ 33338 w 348614"/>
                  <a:gd name="connsiteY22" fmla="*/ 36195 h 488632"/>
                  <a:gd name="connsiteX23" fmla="*/ 242888 w 348614"/>
                  <a:gd name="connsiteY23" fmla="*/ 56198 h 488632"/>
                  <a:gd name="connsiteX24" fmla="*/ 290513 w 348614"/>
                  <a:gd name="connsiteY24" fmla="*/ 103823 h 488632"/>
                  <a:gd name="connsiteX25" fmla="*/ 242888 w 348614"/>
                  <a:gd name="connsiteY25" fmla="*/ 103823 h 488632"/>
                  <a:gd name="connsiteX26" fmla="*/ 242888 w 348614"/>
                  <a:gd name="connsiteY26" fmla="*/ 56198 h 48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8614" h="488632">
                    <a:moveTo>
                      <a:pt x="33338" y="36195"/>
                    </a:moveTo>
                    <a:cubicBezTo>
                      <a:pt x="33338" y="34290"/>
                      <a:pt x="35243" y="32385"/>
                      <a:pt x="37148" y="32385"/>
                    </a:cubicBezTo>
                    <a:lnTo>
                      <a:pt x="209550" y="32385"/>
                    </a:lnTo>
                    <a:lnTo>
                      <a:pt x="209550" y="120968"/>
                    </a:lnTo>
                    <a:cubicBezTo>
                      <a:pt x="209550" y="130493"/>
                      <a:pt x="217170" y="138113"/>
                      <a:pt x="226695" y="138113"/>
                    </a:cubicBezTo>
                    <a:lnTo>
                      <a:pt x="315278" y="138113"/>
                    </a:lnTo>
                    <a:lnTo>
                      <a:pt x="315278" y="451485"/>
                    </a:lnTo>
                    <a:cubicBezTo>
                      <a:pt x="315278" y="453390"/>
                      <a:pt x="313373" y="455295"/>
                      <a:pt x="310515" y="455295"/>
                    </a:cubicBezTo>
                    <a:lnTo>
                      <a:pt x="187642" y="454343"/>
                    </a:lnTo>
                    <a:lnTo>
                      <a:pt x="187642" y="487680"/>
                    </a:lnTo>
                    <a:lnTo>
                      <a:pt x="310515" y="488633"/>
                    </a:lnTo>
                    <a:cubicBezTo>
                      <a:pt x="331470" y="488633"/>
                      <a:pt x="348615" y="472440"/>
                      <a:pt x="348615" y="451485"/>
                    </a:cubicBezTo>
                    <a:lnTo>
                      <a:pt x="348615" y="120015"/>
                    </a:lnTo>
                    <a:lnTo>
                      <a:pt x="347663" y="120015"/>
                    </a:lnTo>
                    <a:cubicBezTo>
                      <a:pt x="347663" y="116205"/>
                      <a:pt x="345758" y="112395"/>
                      <a:pt x="342900" y="109538"/>
                    </a:cubicBezTo>
                    <a:lnTo>
                      <a:pt x="239077" y="4763"/>
                    </a:lnTo>
                    <a:cubicBezTo>
                      <a:pt x="236220" y="1905"/>
                      <a:pt x="231458" y="0"/>
                      <a:pt x="227648" y="0"/>
                    </a:cubicBezTo>
                    <a:lnTo>
                      <a:pt x="227648" y="0"/>
                    </a:lnTo>
                    <a:lnTo>
                      <a:pt x="37148" y="0"/>
                    </a:lnTo>
                    <a:cubicBezTo>
                      <a:pt x="16193" y="0"/>
                      <a:pt x="0" y="17145"/>
                      <a:pt x="0" y="37148"/>
                    </a:cubicBezTo>
                    <a:lnTo>
                      <a:pt x="0" y="322898"/>
                    </a:lnTo>
                    <a:lnTo>
                      <a:pt x="33338" y="322898"/>
                    </a:lnTo>
                    <a:lnTo>
                      <a:pt x="33338" y="36195"/>
                    </a:lnTo>
                    <a:close/>
                    <a:moveTo>
                      <a:pt x="242888" y="56198"/>
                    </a:moveTo>
                    <a:lnTo>
                      <a:pt x="290513" y="103823"/>
                    </a:lnTo>
                    <a:lnTo>
                      <a:pt x="242888" y="103823"/>
                    </a:lnTo>
                    <a:lnTo>
                      <a:pt x="242888" y="5619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42" name="Freeform 841">
                <a:extLst>
                  <a:ext uri="{FF2B5EF4-FFF2-40B4-BE49-F238E27FC236}">
                    <a16:creationId xmlns:a16="http://schemas.microsoft.com/office/drawing/2014/main" id="{8DE12612-3E9A-464C-8261-31F0BA45F83E}"/>
                  </a:ext>
                </a:extLst>
              </p:cNvPr>
              <p:cNvSpPr/>
              <p:nvPr/>
            </p:nvSpPr>
            <p:spPr>
              <a:xfrm>
                <a:off x="6182677" y="3124200"/>
                <a:ext cx="220979" cy="33337"/>
              </a:xfrm>
              <a:custGeom>
                <a:avLst/>
                <a:gdLst>
                  <a:gd name="connsiteX0" fmla="*/ 0 w 220979"/>
                  <a:gd name="connsiteY0" fmla="*/ 0 h 33337"/>
                  <a:gd name="connsiteX1" fmla="*/ 220980 w 220979"/>
                  <a:gd name="connsiteY1" fmla="*/ 0 h 33337"/>
                  <a:gd name="connsiteX2" fmla="*/ 220980 w 220979"/>
                  <a:gd name="connsiteY2" fmla="*/ 33338 h 33337"/>
                  <a:gd name="connsiteX3" fmla="*/ 0 w 220979"/>
                  <a:gd name="connsiteY3" fmla="*/ 33338 h 33337"/>
                </a:gdLst>
                <a:ahLst/>
                <a:cxnLst>
                  <a:cxn ang="0">
                    <a:pos x="connsiteX0" y="connsiteY0"/>
                  </a:cxn>
                  <a:cxn ang="0">
                    <a:pos x="connsiteX1" y="connsiteY1"/>
                  </a:cxn>
                  <a:cxn ang="0">
                    <a:pos x="connsiteX2" y="connsiteY2"/>
                  </a:cxn>
                  <a:cxn ang="0">
                    <a:pos x="connsiteX3" y="connsiteY3"/>
                  </a:cxn>
                </a:cxnLst>
                <a:rect l="l" t="t" r="r" b="b"/>
                <a:pathLst>
                  <a:path w="220979" h="33337">
                    <a:moveTo>
                      <a:pt x="0" y="0"/>
                    </a:moveTo>
                    <a:lnTo>
                      <a:pt x="220980" y="0"/>
                    </a:lnTo>
                    <a:lnTo>
                      <a:pt x="220980"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43" name="Freeform 842">
                <a:extLst>
                  <a:ext uri="{FF2B5EF4-FFF2-40B4-BE49-F238E27FC236}">
                    <a16:creationId xmlns:a16="http://schemas.microsoft.com/office/drawing/2014/main" id="{83DBD2E6-1F84-D34E-9FDE-20A9C44716A2}"/>
                  </a:ext>
                </a:extLst>
              </p:cNvPr>
              <p:cNvSpPr/>
              <p:nvPr/>
            </p:nvSpPr>
            <p:spPr>
              <a:xfrm>
                <a:off x="6182677" y="3185160"/>
                <a:ext cx="220979" cy="33337"/>
              </a:xfrm>
              <a:custGeom>
                <a:avLst/>
                <a:gdLst>
                  <a:gd name="connsiteX0" fmla="*/ 0 w 220979"/>
                  <a:gd name="connsiteY0" fmla="*/ 0 h 33337"/>
                  <a:gd name="connsiteX1" fmla="*/ 220980 w 220979"/>
                  <a:gd name="connsiteY1" fmla="*/ 0 h 33337"/>
                  <a:gd name="connsiteX2" fmla="*/ 220980 w 220979"/>
                  <a:gd name="connsiteY2" fmla="*/ 33337 h 33337"/>
                  <a:gd name="connsiteX3" fmla="*/ 0 w 220979"/>
                  <a:gd name="connsiteY3" fmla="*/ 33337 h 33337"/>
                </a:gdLst>
                <a:ahLst/>
                <a:cxnLst>
                  <a:cxn ang="0">
                    <a:pos x="connsiteX0" y="connsiteY0"/>
                  </a:cxn>
                  <a:cxn ang="0">
                    <a:pos x="connsiteX1" y="connsiteY1"/>
                  </a:cxn>
                  <a:cxn ang="0">
                    <a:pos x="connsiteX2" y="connsiteY2"/>
                  </a:cxn>
                  <a:cxn ang="0">
                    <a:pos x="connsiteX3" y="connsiteY3"/>
                  </a:cxn>
                </a:cxnLst>
                <a:rect l="l" t="t" r="r" b="b"/>
                <a:pathLst>
                  <a:path w="220979" h="33337">
                    <a:moveTo>
                      <a:pt x="0" y="0"/>
                    </a:moveTo>
                    <a:lnTo>
                      <a:pt x="220980" y="0"/>
                    </a:lnTo>
                    <a:lnTo>
                      <a:pt x="220980"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44" name="Freeform 843">
                <a:extLst>
                  <a:ext uri="{FF2B5EF4-FFF2-40B4-BE49-F238E27FC236}">
                    <a16:creationId xmlns:a16="http://schemas.microsoft.com/office/drawing/2014/main" id="{6553AC36-E5CF-D64A-BD74-171B3A50D1C5}"/>
                  </a:ext>
                </a:extLst>
              </p:cNvPr>
              <p:cNvSpPr/>
              <p:nvPr/>
            </p:nvSpPr>
            <p:spPr>
              <a:xfrm>
                <a:off x="6182677" y="3247072"/>
                <a:ext cx="220979" cy="33337"/>
              </a:xfrm>
              <a:custGeom>
                <a:avLst/>
                <a:gdLst>
                  <a:gd name="connsiteX0" fmla="*/ 0 w 220979"/>
                  <a:gd name="connsiteY0" fmla="*/ 0 h 33337"/>
                  <a:gd name="connsiteX1" fmla="*/ 220980 w 220979"/>
                  <a:gd name="connsiteY1" fmla="*/ 0 h 33337"/>
                  <a:gd name="connsiteX2" fmla="*/ 220980 w 220979"/>
                  <a:gd name="connsiteY2" fmla="*/ 33338 h 33337"/>
                  <a:gd name="connsiteX3" fmla="*/ 0 w 220979"/>
                  <a:gd name="connsiteY3" fmla="*/ 33338 h 33337"/>
                </a:gdLst>
                <a:ahLst/>
                <a:cxnLst>
                  <a:cxn ang="0">
                    <a:pos x="connsiteX0" y="connsiteY0"/>
                  </a:cxn>
                  <a:cxn ang="0">
                    <a:pos x="connsiteX1" y="connsiteY1"/>
                  </a:cxn>
                  <a:cxn ang="0">
                    <a:pos x="connsiteX2" y="connsiteY2"/>
                  </a:cxn>
                  <a:cxn ang="0">
                    <a:pos x="connsiteX3" y="connsiteY3"/>
                  </a:cxn>
                </a:cxnLst>
                <a:rect l="l" t="t" r="r" b="b"/>
                <a:pathLst>
                  <a:path w="220979" h="33337">
                    <a:moveTo>
                      <a:pt x="0" y="0"/>
                    </a:moveTo>
                    <a:lnTo>
                      <a:pt x="220980" y="0"/>
                    </a:lnTo>
                    <a:lnTo>
                      <a:pt x="220980"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45" name="Freeform 844">
                <a:extLst>
                  <a:ext uri="{FF2B5EF4-FFF2-40B4-BE49-F238E27FC236}">
                    <a16:creationId xmlns:a16="http://schemas.microsoft.com/office/drawing/2014/main" id="{9241D95B-AB2D-F14B-8EFD-237377CA9697}"/>
                  </a:ext>
                </a:extLst>
              </p:cNvPr>
              <p:cNvSpPr/>
              <p:nvPr/>
            </p:nvSpPr>
            <p:spPr>
              <a:xfrm>
                <a:off x="6223635" y="3308032"/>
                <a:ext cx="181927" cy="33337"/>
              </a:xfrm>
              <a:custGeom>
                <a:avLst/>
                <a:gdLst>
                  <a:gd name="connsiteX0" fmla="*/ 0 w 181927"/>
                  <a:gd name="connsiteY0" fmla="*/ 0 h 33337"/>
                  <a:gd name="connsiteX1" fmla="*/ 181928 w 181927"/>
                  <a:gd name="connsiteY1" fmla="*/ 0 h 33337"/>
                  <a:gd name="connsiteX2" fmla="*/ 181928 w 181927"/>
                  <a:gd name="connsiteY2" fmla="*/ 33337 h 33337"/>
                  <a:gd name="connsiteX3" fmla="*/ 0 w 181927"/>
                  <a:gd name="connsiteY3" fmla="*/ 33337 h 33337"/>
                </a:gdLst>
                <a:ahLst/>
                <a:cxnLst>
                  <a:cxn ang="0">
                    <a:pos x="connsiteX0" y="connsiteY0"/>
                  </a:cxn>
                  <a:cxn ang="0">
                    <a:pos x="connsiteX1" y="connsiteY1"/>
                  </a:cxn>
                  <a:cxn ang="0">
                    <a:pos x="connsiteX2" y="connsiteY2"/>
                  </a:cxn>
                  <a:cxn ang="0">
                    <a:pos x="connsiteX3" y="connsiteY3"/>
                  </a:cxn>
                </a:cxnLst>
                <a:rect l="l" t="t" r="r" b="b"/>
                <a:pathLst>
                  <a:path w="181927" h="33337">
                    <a:moveTo>
                      <a:pt x="0" y="0"/>
                    </a:moveTo>
                    <a:lnTo>
                      <a:pt x="181928" y="0"/>
                    </a:lnTo>
                    <a:lnTo>
                      <a:pt x="181928" y="33337"/>
                    </a:lnTo>
                    <a:lnTo>
                      <a:pt x="0" y="3333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46" name="Freeform 845">
                <a:extLst>
                  <a:ext uri="{FF2B5EF4-FFF2-40B4-BE49-F238E27FC236}">
                    <a16:creationId xmlns:a16="http://schemas.microsoft.com/office/drawing/2014/main" id="{3CE209CE-AD06-2D45-944A-B0345AB4F4F5}"/>
                  </a:ext>
                </a:extLst>
              </p:cNvPr>
              <p:cNvSpPr/>
              <p:nvPr/>
            </p:nvSpPr>
            <p:spPr>
              <a:xfrm>
                <a:off x="6182677" y="3062287"/>
                <a:ext cx="125729" cy="33337"/>
              </a:xfrm>
              <a:custGeom>
                <a:avLst/>
                <a:gdLst>
                  <a:gd name="connsiteX0" fmla="*/ 0 w 125729"/>
                  <a:gd name="connsiteY0" fmla="*/ 0 h 33337"/>
                  <a:gd name="connsiteX1" fmla="*/ 125730 w 125729"/>
                  <a:gd name="connsiteY1" fmla="*/ 0 h 33337"/>
                  <a:gd name="connsiteX2" fmla="*/ 125730 w 125729"/>
                  <a:gd name="connsiteY2" fmla="*/ 33338 h 33337"/>
                  <a:gd name="connsiteX3" fmla="*/ 0 w 125729"/>
                  <a:gd name="connsiteY3" fmla="*/ 33338 h 33337"/>
                </a:gdLst>
                <a:ahLst/>
                <a:cxnLst>
                  <a:cxn ang="0">
                    <a:pos x="connsiteX0" y="connsiteY0"/>
                  </a:cxn>
                  <a:cxn ang="0">
                    <a:pos x="connsiteX1" y="connsiteY1"/>
                  </a:cxn>
                  <a:cxn ang="0">
                    <a:pos x="connsiteX2" y="connsiteY2"/>
                  </a:cxn>
                  <a:cxn ang="0">
                    <a:pos x="connsiteX3" y="connsiteY3"/>
                  </a:cxn>
                </a:cxnLst>
                <a:rect l="l" t="t" r="r" b="b"/>
                <a:pathLst>
                  <a:path w="125729" h="33337">
                    <a:moveTo>
                      <a:pt x="0" y="0"/>
                    </a:moveTo>
                    <a:lnTo>
                      <a:pt x="125730" y="0"/>
                    </a:lnTo>
                    <a:lnTo>
                      <a:pt x="125730" y="33338"/>
                    </a:lnTo>
                    <a:lnTo>
                      <a:pt x="0" y="3333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47" name="Freeform 846">
                <a:extLst>
                  <a:ext uri="{FF2B5EF4-FFF2-40B4-BE49-F238E27FC236}">
                    <a16:creationId xmlns:a16="http://schemas.microsoft.com/office/drawing/2014/main" id="{89D43D18-1CB8-014D-9C11-6EE3EF2ACA85}"/>
                  </a:ext>
                </a:extLst>
              </p:cNvPr>
              <p:cNvSpPr/>
              <p:nvPr/>
            </p:nvSpPr>
            <p:spPr>
              <a:xfrm>
                <a:off x="5955030" y="3490912"/>
                <a:ext cx="228600" cy="228600"/>
              </a:xfrm>
              <a:custGeom>
                <a:avLst/>
                <a:gdLst>
                  <a:gd name="connsiteX0" fmla="*/ 228600 w 228600"/>
                  <a:gd name="connsiteY0" fmla="*/ 28575 h 228600"/>
                  <a:gd name="connsiteX1" fmla="*/ 200025 w 228600"/>
                  <a:gd name="connsiteY1" fmla="*/ 0 h 228600"/>
                  <a:gd name="connsiteX2" fmla="*/ 28575 w 228600"/>
                  <a:gd name="connsiteY2" fmla="*/ 0 h 228600"/>
                  <a:gd name="connsiteX3" fmla="*/ 0 w 228600"/>
                  <a:gd name="connsiteY3" fmla="*/ 28575 h 228600"/>
                  <a:gd name="connsiteX4" fmla="*/ 0 w 228600"/>
                  <a:gd name="connsiteY4" fmla="*/ 200025 h 228600"/>
                  <a:gd name="connsiteX5" fmla="*/ 28575 w 228600"/>
                  <a:gd name="connsiteY5" fmla="*/ 228600 h 228600"/>
                  <a:gd name="connsiteX6" fmla="*/ 200025 w 228600"/>
                  <a:gd name="connsiteY6" fmla="*/ 228600 h 228600"/>
                  <a:gd name="connsiteX7" fmla="*/ 228600 w 228600"/>
                  <a:gd name="connsiteY7" fmla="*/ 200025 h 228600"/>
                  <a:gd name="connsiteX8" fmla="*/ 228600 w 228600"/>
                  <a:gd name="connsiteY8" fmla="*/ 28575 h 228600"/>
                  <a:gd name="connsiteX9" fmla="*/ 195263 w 228600"/>
                  <a:gd name="connsiteY9" fmla="*/ 33338 h 228600"/>
                  <a:gd name="connsiteX10" fmla="*/ 195263 w 228600"/>
                  <a:gd name="connsiteY10" fmla="*/ 84773 h 228600"/>
                  <a:gd name="connsiteX11" fmla="*/ 153352 w 228600"/>
                  <a:gd name="connsiteY11" fmla="*/ 133350 h 228600"/>
                  <a:gd name="connsiteX12" fmla="*/ 121920 w 228600"/>
                  <a:gd name="connsiteY12" fmla="*/ 96202 h 228600"/>
                  <a:gd name="connsiteX13" fmla="*/ 106680 w 228600"/>
                  <a:gd name="connsiteY13" fmla="*/ 87630 h 228600"/>
                  <a:gd name="connsiteX14" fmla="*/ 88582 w 228600"/>
                  <a:gd name="connsiteY14" fmla="*/ 94298 h 228600"/>
                  <a:gd name="connsiteX15" fmla="*/ 87630 w 228600"/>
                  <a:gd name="connsiteY15" fmla="*/ 95250 h 228600"/>
                  <a:gd name="connsiteX16" fmla="*/ 33338 w 228600"/>
                  <a:gd name="connsiteY16" fmla="*/ 157163 h 228600"/>
                  <a:gd name="connsiteX17" fmla="*/ 33338 w 228600"/>
                  <a:gd name="connsiteY17" fmla="*/ 33338 h 228600"/>
                  <a:gd name="connsiteX18" fmla="*/ 195263 w 228600"/>
                  <a:gd name="connsiteY18" fmla="*/ 33338 h 228600"/>
                  <a:gd name="connsiteX19" fmla="*/ 43815 w 228600"/>
                  <a:gd name="connsiteY19" fmla="*/ 195263 h 228600"/>
                  <a:gd name="connsiteX20" fmla="*/ 103822 w 228600"/>
                  <a:gd name="connsiteY20" fmla="*/ 126683 h 228600"/>
                  <a:gd name="connsiteX21" fmla="*/ 136208 w 228600"/>
                  <a:gd name="connsiteY21" fmla="*/ 164783 h 228600"/>
                  <a:gd name="connsiteX22" fmla="*/ 137160 w 228600"/>
                  <a:gd name="connsiteY22" fmla="*/ 165735 h 228600"/>
                  <a:gd name="connsiteX23" fmla="*/ 169545 w 228600"/>
                  <a:gd name="connsiteY23" fmla="*/ 165735 h 228600"/>
                  <a:gd name="connsiteX24" fmla="*/ 170497 w 228600"/>
                  <a:gd name="connsiteY24" fmla="*/ 164783 h 228600"/>
                  <a:gd name="connsiteX25" fmla="*/ 195263 w 228600"/>
                  <a:gd name="connsiteY25" fmla="*/ 135255 h 228600"/>
                  <a:gd name="connsiteX26" fmla="*/ 195263 w 228600"/>
                  <a:gd name="connsiteY26" fmla="*/ 195263 h 228600"/>
                  <a:gd name="connsiteX27" fmla="*/ 43815 w 228600"/>
                  <a:gd name="connsiteY27" fmla="*/ 19526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8600" h="228600">
                    <a:moveTo>
                      <a:pt x="228600" y="28575"/>
                    </a:moveTo>
                    <a:cubicBezTo>
                      <a:pt x="228600" y="12382"/>
                      <a:pt x="215265" y="0"/>
                      <a:pt x="200025" y="0"/>
                    </a:cubicBezTo>
                    <a:lnTo>
                      <a:pt x="28575" y="0"/>
                    </a:lnTo>
                    <a:cubicBezTo>
                      <a:pt x="12382" y="0"/>
                      <a:pt x="0" y="13335"/>
                      <a:pt x="0" y="28575"/>
                    </a:cubicBezTo>
                    <a:lnTo>
                      <a:pt x="0" y="200025"/>
                    </a:lnTo>
                    <a:cubicBezTo>
                      <a:pt x="0" y="216217"/>
                      <a:pt x="13335" y="228600"/>
                      <a:pt x="28575" y="228600"/>
                    </a:cubicBezTo>
                    <a:lnTo>
                      <a:pt x="200025" y="228600"/>
                    </a:lnTo>
                    <a:cubicBezTo>
                      <a:pt x="216218" y="228600"/>
                      <a:pt x="228600" y="215265"/>
                      <a:pt x="228600" y="200025"/>
                    </a:cubicBezTo>
                    <a:lnTo>
                      <a:pt x="228600" y="28575"/>
                    </a:lnTo>
                    <a:close/>
                    <a:moveTo>
                      <a:pt x="195263" y="33338"/>
                    </a:moveTo>
                    <a:lnTo>
                      <a:pt x="195263" y="84773"/>
                    </a:lnTo>
                    <a:lnTo>
                      <a:pt x="153352" y="133350"/>
                    </a:lnTo>
                    <a:lnTo>
                      <a:pt x="121920" y="96202"/>
                    </a:lnTo>
                    <a:cubicBezTo>
                      <a:pt x="118110" y="91440"/>
                      <a:pt x="112395" y="88583"/>
                      <a:pt x="106680" y="87630"/>
                    </a:cubicBezTo>
                    <a:cubicBezTo>
                      <a:pt x="100013" y="87630"/>
                      <a:pt x="93345" y="89535"/>
                      <a:pt x="88582" y="94298"/>
                    </a:cubicBezTo>
                    <a:cubicBezTo>
                      <a:pt x="88582" y="94298"/>
                      <a:pt x="87630" y="95250"/>
                      <a:pt x="87630" y="95250"/>
                    </a:cubicBezTo>
                    <a:lnTo>
                      <a:pt x="33338" y="157163"/>
                    </a:lnTo>
                    <a:lnTo>
                      <a:pt x="33338" y="33338"/>
                    </a:lnTo>
                    <a:lnTo>
                      <a:pt x="195263" y="33338"/>
                    </a:lnTo>
                    <a:close/>
                    <a:moveTo>
                      <a:pt x="43815" y="195263"/>
                    </a:moveTo>
                    <a:lnTo>
                      <a:pt x="103822" y="126683"/>
                    </a:lnTo>
                    <a:lnTo>
                      <a:pt x="136208" y="164783"/>
                    </a:lnTo>
                    <a:cubicBezTo>
                      <a:pt x="136208" y="164783"/>
                      <a:pt x="137160" y="165735"/>
                      <a:pt x="137160" y="165735"/>
                    </a:cubicBezTo>
                    <a:cubicBezTo>
                      <a:pt x="145733" y="174308"/>
                      <a:pt x="160972" y="174308"/>
                      <a:pt x="169545" y="165735"/>
                    </a:cubicBezTo>
                    <a:cubicBezTo>
                      <a:pt x="169545" y="165735"/>
                      <a:pt x="170497" y="164783"/>
                      <a:pt x="170497" y="164783"/>
                    </a:cubicBezTo>
                    <a:lnTo>
                      <a:pt x="195263" y="135255"/>
                    </a:lnTo>
                    <a:lnTo>
                      <a:pt x="195263" y="195263"/>
                    </a:lnTo>
                    <a:lnTo>
                      <a:pt x="43815" y="195263"/>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48" name="Freeform 847">
                <a:extLst>
                  <a:ext uri="{FF2B5EF4-FFF2-40B4-BE49-F238E27FC236}">
                    <a16:creationId xmlns:a16="http://schemas.microsoft.com/office/drawing/2014/main" id="{947DFFE3-4C55-2045-A40D-B3DEC35A5E08}"/>
                  </a:ext>
                </a:extLst>
              </p:cNvPr>
              <p:cNvSpPr/>
              <p:nvPr/>
            </p:nvSpPr>
            <p:spPr>
              <a:xfrm>
                <a:off x="6083617" y="3539489"/>
                <a:ext cx="49530" cy="49530"/>
              </a:xfrm>
              <a:custGeom>
                <a:avLst/>
                <a:gdLst>
                  <a:gd name="connsiteX0" fmla="*/ 24765 w 49530"/>
                  <a:gd name="connsiteY0" fmla="*/ 49530 h 49530"/>
                  <a:gd name="connsiteX1" fmla="*/ 49530 w 49530"/>
                  <a:gd name="connsiteY1" fmla="*/ 24765 h 49530"/>
                  <a:gd name="connsiteX2" fmla="*/ 24765 w 49530"/>
                  <a:gd name="connsiteY2" fmla="*/ 0 h 49530"/>
                  <a:gd name="connsiteX3" fmla="*/ 0 w 49530"/>
                  <a:gd name="connsiteY3" fmla="*/ 24765 h 49530"/>
                  <a:gd name="connsiteX4" fmla="*/ 24765 w 49530"/>
                  <a:gd name="connsiteY4" fmla="*/ 4953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 h="49530">
                    <a:moveTo>
                      <a:pt x="24765" y="49530"/>
                    </a:moveTo>
                    <a:cubicBezTo>
                      <a:pt x="38100" y="49530"/>
                      <a:pt x="49530" y="38100"/>
                      <a:pt x="49530" y="24765"/>
                    </a:cubicBezTo>
                    <a:cubicBezTo>
                      <a:pt x="49530" y="11430"/>
                      <a:pt x="38100" y="0"/>
                      <a:pt x="24765" y="0"/>
                    </a:cubicBezTo>
                    <a:cubicBezTo>
                      <a:pt x="11430" y="0"/>
                      <a:pt x="0" y="11430"/>
                      <a:pt x="0" y="24765"/>
                    </a:cubicBezTo>
                    <a:cubicBezTo>
                      <a:pt x="0" y="38100"/>
                      <a:pt x="10477" y="49530"/>
                      <a:pt x="24765" y="4953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49" name="Freeform 848">
                <a:extLst>
                  <a:ext uri="{FF2B5EF4-FFF2-40B4-BE49-F238E27FC236}">
                    <a16:creationId xmlns:a16="http://schemas.microsoft.com/office/drawing/2014/main" id="{587C8D25-1627-9E43-8C62-AAAAC12906EE}"/>
                  </a:ext>
                </a:extLst>
              </p:cNvPr>
              <p:cNvSpPr/>
              <p:nvPr/>
            </p:nvSpPr>
            <p:spPr>
              <a:xfrm>
                <a:off x="5746432" y="3124200"/>
                <a:ext cx="192405" cy="192405"/>
              </a:xfrm>
              <a:custGeom>
                <a:avLst/>
                <a:gdLst>
                  <a:gd name="connsiteX0" fmla="*/ 192405 w 192405"/>
                  <a:gd name="connsiteY0" fmla="*/ 96202 h 192405"/>
                  <a:gd name="connsiteX1" fmla="*/ 96203 w 192405"/>
                  <a:gd name="connsiteY1" fmla="*/ 0 h 192405"/>
                  <a:gd name="connsiteX2" fmla="*/ 0 w 192405"/>
                  <a:gd name="connsiteY2" fmla="*/ 96202 h 192405"/>
                  <a:gd name="connsiteX3" fmla="*/ 96203 w 192405"/>
                  <a:gd name="connsiteY3" fmla="*/ 192405 h 192405"/>
                  <a:gd name="connsiteX4" fmla="*/ 192405 w 192405"/>
                  <a:gd name="connsiteY4" fmla="*/ 96202 h 192405"/>
                  <a:gd name="connsiteX5" fmla="*/ 96203 w 192405"/>
                  <a:gd name="connsiteY5" fmla="*/ 159068 h 192405"/>
                  <a:gd name="connsiteX6" fmla="*/ 33338 w 192405"/>
                  <a:gd name="connsiteY6" fmla="*/ 96202 h 192405"/>
                  <a:gd name="connsiteX7" fmla="*/ 96203 w 192405"/>
                  <a:gd name="connsiteY7" fmla="*/ 33338 h 192405"/>
                  <a:gd name="connsiteX8" fmla="*/ 159068 w 192405"/>
                  <a:gd name="connsiteY8" fmla="*/ 96202 h 192405"/>
                  <a:gd name="connsiteX9" fmla="*/ 96203 w 192405"/>
                  <a:gd name="connsiteY9" fmla="*/ 159068 h 19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405" h="192405">
                    <a:moveTo>
                      <a:pt x="192405" y="96202"/>
                    </a:moveTo>
                    <a:cubicBezTo>
                      <a:pt x="192405" y="42863"/>
                      <a:pt x="149543" y="0"/>
                      <a:pt x="96203" y="0"/>
                    </a:cubicBezTo>
                    <a:cubicBezTo>
                      <a:pt x="42863" y="0"/>
                      <a:pt x="0" y="42863"/>
                      <a:pt x="0" y="96202"/>
                    </a:cubicBezTo>
                    <a:cubicBezTo>
                      <a:pt x="0" y="149543"/>
                      <a:pt x="42863" y="192405"/>
                      <a:pt x="96203" y="192405"/>
                    </a:cubicBezTo>
                    <a:cubicBezTo>
                      <a:pt x="149543" y="192405"/>
                      <a:pt x="192405" y="148590"/>
                      <a:pt x="192405" y="96202"/>
                    </a:cubicBezTo>
                    <a:close/>
                    <a:moveTo>
                      <a:pt x="96203" y="159068"/>
                    </a:moveTo>
                    <a:cubicBezTo>
                      <a:pt x="61913" y="159068"/>
                      <a:pt x="33338" y="130493"/>
                      <a:pt x="33338" y="96202"/>
                    </a:cubicBezTo>
                    <a:cubicBezTo>
                      <a:pt x="33338" y="61913"/>
                      <a:pt x="61913" y="33338"/>
                      <a:pt x="96203" y="33338"/>
                    </a:cubicBezTo>
                    <a:cubicBezTo>
                      <a:pt x="130493" y="33338"/>
                      <a:pt x="159068" y="61913"/>
                      <a:pt x="159068" y="96202"/>
                    </a:cubicBezTo>
                    <a:cubicBezTo>
                      <a:pt x="159068" y="130493"/>
                      <a:pt x="130493" y="159068"/>
                      <a:pt x="96203" y="159068"/>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50" name="Freeform 849">
                <a:extLst>
                  <a:ext uri="{FF2B5EF4-FFF2-40B4-BE49-F238E27FC236}">
                    <a16:creationId xmlns:a16="http://schemas.microsoft.com/office/drawing/2014/main" id="{8FF729A1-038B-0846-A748-17F16ADFFE4C}"/>
                  </a:ext>
                </a:extLst>
              </p:cNvPr>
              <p:cNvSpPr/>
              <p:nvPr/>
            </p:nvSpPr>
            <p:spPr>
              <a:xfrm>
                <a:off x="5817869" y="3180397"/>
                <a:ext cx="58102" cy="79057"/>
              </a:xfrm>
              <a:custGeom>
                <a:avLst/>
                <a:gdLst>
                  <a:gd name="connsiteX0" fmla="*/ 0 w 58102"/>
                  <a:gd name="connsiteY0" fmla="*/ 79058 h 79057"/>
                  <a:gd name="connsiteX1" fmla="*/ 58103 w 58102"/>
                  <a:gd name="connsiteY1" fmla="*/ 40005 h 79057"/>
                  <a:gd name="connsiteX2" fmla="*/ 0 w 58102"/>
                  <a:gd name="connsiteY2" fmla="*/ 0 h 79057"/>
                </a:gdLst>
                <a:ahLst/>
                <a:cxnLst>
                  <a:cxn ang="0">
                    <a:pos x="connsiteX0" y="connsiteY0"/>
                  </a:cxn>
                  <a:cxn ang="0">
                    <a:pos x="connsiteX1" y="connsiteY1"/>
                  </a:cxn>
                  <a:cxn ang="0">
                    <a:pos x="connsiteX2" y="connsiteY2"/>
                  </a:cxn>
                </a:cxnLst>
                <a:rect l="l" t="t" r="r" b="b"/>
                <a:pathLst>
                  <a:path w="58102" h="79057">
                    <a:moveTo>
                      <a:pt x="0" y="79058"/>
                    </a:moveTo>
                    <a:lnTo>
                      <a:pt x="58103" y="40005"/>
                    </a:lnTo>
                    <a:lnTo>
                      <a:pt x="0" y="0"/>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51" name="Freeform 850">
                <a:extLst>
                  <a:ext uri="{FF2B5EF4-FFF2-40B4-BE49-F238E27FC236}">
                    <a16:creationId xmlns:a16="http://schemas.microsoft.com/office/drawing/2014/main" id="{9601B30B-6243-EA47-BAAB-45D806690964}"/>
                  </a:ext>
                </a:extLst>
              </p:cNvPr>
              <p:cNvSpPr/>
              <p:nvPr/>
            </p:nvSpPr>
            <p:spPr>
              <a:xfrm>
                <a:off x="6270307" y="3651461"/>
                <a:ext cx="159067" cy="191875"/>
              </a:xfrm>
              <a:custGeom>
                <a:avLst/>
                <a:gdLst>
                  <a:gd name="connsiteX0" fmla="*/ 95250 w 159067"/>
                  <a:gd name="connsiteY0" fmla="*/ 5186 h 191875"/>
                  <a:gd name="connsiteX1" fmla="*/ 89535 w 159067"/>
                  <a:gd name="connsiteY1" fmla="*/ 1376 h 191875"/>
                  <a:gd name="connsiteX2" fmla="*/ 71438 w 159067"/>
                  <a:gd name="connsiteY2" fmla="*/ 4233 h 191875"/>
                  <a:gd name="connsiteX3" fmla="*/ 0 w 159067"/>
                  <a:gd name="connsiteY3" fmla="*/ 70908 h 191875"/>
                  <a:gd name="connsiteX4" fmla="*/ 22860 w 159067"/>
                  <a:gd name="connsiteY4" fmla="*/ 94721 h 191875"/>
                  <a:gd name="connsiteX5" fmla="*/ 65722 w 159067"/>
                  <a:gd name="connsiteY5" fmla="*/ 54716 h 191875"/>
                  <a:gd name="connsiteX6" fmla="*/ 65722 w 159067"/>
                  <a:gd name="connsiteY6" fmla="*/ 191876 h 191875"/>
                  <a:gd name="connsiteX7" fmla="*/ 99060 w 159067"/>
                  <a:gd name="connsiteY7" fmla="*/ 191876 h 191875"/>
                  <a:gd name="connsiteX8" fmla="*/ 99060 w 159067"/>
                  <a:gd name="connsiteY8" fmla="*/ 57573 h 191875"/>
                  <a:gd name="connsiteX9" fmla="*/ 135255 w 159067"/>
                  <a:gd name="connsiteY9" fmla="*/ 94721 h 191875"/>
                  <a:gd name="connsiteX10" fmla="*/ 159067 w 159067"/>
                  <a:gd name="connsiteY10" fmla="*/ 71861 h 191875"/>
                  <a:gd name="connsiteX11" fmla="*/ 95250 w 159067"/>
                  <a:gd name="connsiteY11" fmla="*/ 5186 h 191875"/>
                  <a:gd name="connsiteX12" fmla="*/ 95250 w 159067"/>
                  <a:gd name="connsiteY12" fmla="*/ 5186 h 1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067" h="191875">
                    <a:moveTo>
                      <a:pt x="95250" y="5186"/>
                    </a:moveTo>
                    <a:cubicBezTo>
                      <a:pt x="93345" y="3281"/>
                      <a:pt x="92392" y="2328"/>
                      <a:pt x="89535" y="1376"/>
                    </a:cubicBezTo>
                    <a:cubicBezTo>
                      <a:pt x="83820" y="-1482"/>
                      <a:pt x="76200" y="423"/>
                      <a:pt x="71438" y="4233"/>
                    </a:cubicBezTo>
                    <a:lnTo>
                      <a:pt x="0" y="70908"/>
                    </a:lnTo>
                    <a:lnTo>
                      <a:pt x="22860" y="94721"/>
                    </a:lnTo>
                    <a:lnTo>
                      <a:pt x="65722" y="54716"/>
                    </a:lnTo>
                    <a:lnTo>
                      <a:pt x="65722" y="191876"/>
                    </a:lnTo>
                    <a:lnTo>
                      <a:pt x="99060" y="191876"/>
                    </a:lnTo>
                    <a:lnTo>
                      <a:pt x="99060" y="57573"/>
                    </a:lnTo>
                    <a:lnTo>
                      <a:pt x="135255" y="94721"/>
                    </a:lnTo>
                    <a:lnTo>
                      <a:pt x="159067" y="71861"/>
                    </a:lnTo>
                    <a:lnTo>
                      <a:pt x="95250" y="5186"/>
                    </a:lnTo>
                    <a:lnTo>
                      <a:pt x="95250" y="5186"/>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52" name="Freeform 851">
                <a:extLst>
                  <a:ext uri="{FF2B5EF4-FFF2-40B4-BE49-F238E27FC236}">
                    <a16:creationId xmlns:a16="http://schemas.microsoft.com/office/drawing/2014/main" id="{5E0CBEA1-E6F0-A541-B23A-2EB285D9E456}"/>
                  </a:ext>
                </a:extLst>
              </p:cNvPr>
              <p:cNvSpPr/>
              <p:nvPr/>
            </p:nvSpPr>
            <p:spPr>
              <a:xfrm>
                <a:off x="6183630" y="3579495"/>
                <a:ext cx="340994" cy="340994"/>
              </a:xfrm>
              <a:custGeom>
                <a:avLst/>
                <a:gdLst>
                  <a:gd name="connsiteX0" fmla="*/ 170497 w 340994"/>
                  <a:gd name="connsiteY0" fmla="*/ 0 h 340994"/>
                  <a:gd name="connsiteX1" fmla="*/ 0 w 340994"/>
                  <a:gd name="connsiteY1" fmla="*/ 170497 h 340994"/>
                  <a:gd name="connsiteX2" fmla="*/ 170497 w 340994"/>
                  <a:gd name="connsiteY2" fmla="*/ 340995 h 340994"/>
                  <a:gd name="connsiteX3" fmla="*/ 340995 w 340994"/>
                  <a:gd name="connsiteY3" fmla="*/ 170497 h 340994"/>
                  <a:gd name="connsiteX4" fmla="*/ 170497 w 340994"/>
                  <a:gd name="connsiteY4" fmla="*/ 0 h 340994"/>
                  <a:gd name="connsiteX5" fmla="*/ 170497 w 340994"/>
                  <a:gd name="connsiteY5" fmla="*/ 308610 h 340994"/>
                  <a:gd name="connsiteX6" fmla="*/ 33337 w 340994"/>
                  <a:gd name="connsiteY6" fmla="*/ 171450 h 340994"/>
                  <a:gd name="connsiteX7" fmla="*/ 170497 w 340994"/>
                  <a:gd name="connsiteY7" fmla="*/ 34290 h 340994"/>
                  <a:gd name="connsiteX8" fmla="*/ 307658 w 340994"/>
                  <a:gd name="connsiteY8" fmla="*/ 171450 h 340994"/>
                  <a:gd name="connsiteX9" fmla="*/ 170497 w 340994"/>
                  <a:gd name="connsiteY9" fmla="*/ 308610 h 34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94" h="340994">
                    <a:moveTo>
                      <a:pt x="170497" y="0"/>
                    </a:moveTo>
                    <a:cubicBezTo>
                      <a:pt x="76200" y="0"/>
                      <a:pt x="0" y="77152"/>
                      <a:pt x="0" y="170497"/>
                    </a:cubicBezTo>
                    <a:cubicBezTo>
                      <a:pt x="0" y="263842"/>
                      <a:pt x="77153" y="340995"/>
                      <a:pt x="170497" y="340995"/>
                    </a:cubicBezTo>
                    <a:cubicBezTo>
                      <a:pt x="263843" y="340995"/>
                      <a:pt x="340995" y="264795"/>
                      <a:pt x="340995" y="170497"/>
                    </a:cubicBezTo>
                    <a:cubicBezTo>
                      <a:pt x="340995" y="76200"/>
                      <a:pt x="264795" y="0"/>
                      <a:pt x="170497" y="0"/>
                    </a:cubicBezTo>
                    <a:close/>
                    <a:moveTo>
                      <a:pt x="170497" y="308610"/>
                    </a:moveTo>
                    <a:cubicBezTo>
                      <a:pt x="94297" y="308610"/>
                      <a:pt x="33337" y="246697"/>
                      <a:pt x="33337" y="171450"/>
                    </a:cubicBezTo>
                    <a:cubicBezTo>
                      <a:pt x="33337" y="96202"/>
                      <a:pt x="95250" y="34290"/>
                      <a:pt x="170497" y="34290"/>
                    </a:cubicBezTo>
                    <a:cubicBezTo>
                      <a:pt x="245745" y="34290"/>
                      <a:pt x="307658" y="96202"/>
                      <a:pt x="307658" y="171450"/>
                    </a:cubicBezTo>
                    <a:cubicBezTo>
                      <a:pt x="307658" y="246697"/>
                      <a:pt x="246697" y="308610"/>
                      <a:pt x="170497" y="30861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853" name="Freeform 852">
                <a:extLst>
                  <a:ext uri="{FF2B5EF4-FFF2-40B4-BE49-F238E27FC236}">
                    <a16:creationId xmlns:a16="http://schemas.microsoft.com/office/drawing/2014/main" id="{F571CC62-3BB8-F64F-B08F-505FBF060F05}"/>
                  </a:ext>
                </a:extLst>
              </p:cNvPr>
              <p:cNvSpPr/>
              <p:nvPr/>
            </p:nvSpPr>
            <p:spPr>
              <a:xfrm>
                <a:off x="5897880" y="3325177"/>
                <a:ext cx="348615" cy="483870"/>
              </a:xfrm>
              <a:custGeom>
                <a:avLst/>
                <a:gdLst>
                  <a:gd name="connsiteX0" fmla="*/ 33338 w 348615"/>
                  <a:gd name="connsiteY0" fmla="*/ 445770 h 483870"/>
                  <a:gd name="connsiteX1" fmla="*/ 33338 w 348615"/>
                  <a:gd name="connsiteY1" fmla="*/ 36195 h 483870"/>
                  <a:gd name="connsiteX2" fmla="*/ 37147 w 348615"/>
                  <a:gd name="connsiteY2" fmla="*/ 32385 h 483870"/>
                  <a:gd name="connsiteX3" fmla="*/ 209550 w 348615"/>
                  <a:gd name="connsiteY3" fmla="*/ 32385 h 483870"/>
                  <a:gd name="connsiteX4" fmla="*/ 209550 w 348615"/>
                  <a:gd name="connsiteY4" fmla="*/ 120968 h 483870"/>
                  <a:gd name="connsiteX5" fmla="*/ 226695 w 348615"/>
                  <a:gd name="connsiteY5" fmla="*/ 138113 h 483870"/>
                  <a:gd name="connsiteX6" fmla="*/ 315278 w 348615"/>
                  <a:gd name="connsiteY6" fmla="*/ 138113 h 483870"/>
                  <a:gd name="connsiteX7" fmla="*/ 315278 w 348615"/>
                  <a:gd name="connsiteY7" fmla="*/ 273368 h 483870"/>
                  <a:gd name="connsiteX8" fmla="*/ 348615 w 348615"/>
                  <a:gd name="connsiteY8" fmla="*/ 273368 h 483870"/>
                  <a:gd name="connsiteX9" fmla="*/ 348615 w 348615"/>
                  <a:gd name="connsiteY9" fmla="*/ 124778 h 483870"/>
                  <a:gd name="connsiteX10" fmla="*/ 347662 w 348615"/>
                  <a:gd name="connsiteY10" fmla="*/ 124778 h 483870"/>
                  <a:gd name="connsiteX11" fmla="*/ 342900 w 348615"/>
                  <a:gd name="connsiteY11" fmla="*/ 109538 h 483870"/>
                  <a:gd name="connsiteX12" fmla="*/ 238125 w 348615"/>
                  <a:gd name="connsiteY12" fmla="*/ 4763 h 483870"/>
                  <a:gd name="connsiteX13" fmla="*/ 226695 w 348615"/>
                  <a:gd name="connsiteY13" fmla="*/ 0 h 483870"/>
                  <a:gd name="connsiteX14" fmla="*/ 226695 w 348615"/>
                  <a:gd name="connsiteY14" fmla="*/ 0 h 483870"/>
                  <a:gd name="connsiteX15" fmla="*/ 37147 w 348615"/>
                  <a:gd name="connsiteY15" fmla="*/ 0 h 483870"/>
                  <a:gd name="connsiteX16" fmla="*/ 0 w 348615"/>
                  <a:gd name="connsiteY16" fmla="*/ 37148 h 483870"/>
                  <a:gd name="connsiteX17" fmla="*/ 0 w 348615"/>
                  <a:gd name="connsiteY17" fmla="*/ 446723 h 483870"/>
                  <a:gd name="connsiteX18" fmla="*/ 37147 w 348615"/>
                  <a:gd name="connsiteY18" fmla="*/ 483870 h 483870"/>
                  <a:gd name="connsiteX19" fmla="*/ 263843 w 348615"/>
                  <a:gd name="connsiteY19" fmla="*/ 483870 h 483870"/>
                  <a:gd name="connsiteX20" fmla="*/ 263843 w 348615"/>
                  <a:gd name="connsiteY20" fmla="*/ 450533 h 483870"/>
                  <a:gd name="connsiteX21" fmla="*/ 37147 w 348615"/>
                  <a:gd name="connsiteY21" fmla="*/ 450533 h 483870"/>
                  <a:gd name="connsiteX22" fmla="*/ 33338 w 348615"/>
                  <a:gd name="connsiteY22" fmla="*/ 445770 h 483870"/>
                  <a:gd name="connsiteX23" fmla="*/ 242888 w 348615"/>
                  <a:gd name="connsiteY23" fmla="*/ 56198 h 483870"/>
                  <a:gd name="connsiteX24" fmla="*/ 290513 w 348615"/>
                  <a:gd name="connsiteY24" fmla="*/ 103823 h 483870"/>
                  <a:gd name="connsiteX25" fmla="*/ 242888 w 348615"/>
                  <a:gd name="connsiteY25" fmla="*/ 103823 h 483870"/>
                  <a:gd name="connsiteX26" fmla="*/ 242888 w 348615"/>
                  <a:gd name="connsiteY26" fmla="*/ 56198 h 48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8615" h="483870">
                    <a:moveTo>
                      <a:pt x="33338" y="445770"/>
                    </a:moveTo>
                    <a:lnTo>
                      <a:pt x="33338" y="36195"/>
                    </a:lnTo>
                    <a:cubicBezTo>
                      <a:pt x="33338" y="34290"/>
                      <a:pt x="35243" y="32385"/>
                      <a:pt x="37147" y="32385"/>
                    </a:cubicBezTo>
                    <a:lnTo>
                      <a:pt x="209550" y="32385"/>
                    </a:lnTo>
                    <a:lnTo>
                      <a:pt x="209550" y="120968"/>
                    </a:lnTo>
                    <a:cubicBezTo>
                      <a:pt x="209550" y="130493"/>
                      <a:pt x="217170" y="138113"/>
                      <a:pt x="226695" y="138113"/>
                    </a:cubicBezTo>
                    <a:lnTo>
                      <a:pt x="315278" y="138113"/>
                    </a:lnTo>
                    <a:lnTo>
                      <a:pt x="315278" y="273368"/>
                    </a:lnTo>
                    <a:lnTo>
                      <a:pt x="348615" y="273368"/>
                    </a:lnTo>
                    <a:lnTo>
                      <a:pt x="348615" y="124778"/>
                    </a:lnTo>
                    <a:lnTo>
                      <a:pt x="347662" y="124778"/>
                    </a:lnTo>
                    <a:cubicBezTo>
                      <a:pt x="348615" y="119063"/>
                      <a:pt x="347662" y="113348"/>
                      <a:pt x="342900" y="109538"/>
                    </a:cubicBezTo>
                    <a:lnTo>
                      <a:pt x="238125" y="4763"/>
                    </a:lnTo>
                    <a:cubicBezTo>
                      <a:pt x="235268" y="1905"/>
                      <a:pt x="230505" y="0"/>
                      <a:pt x="226695" y="0"/>
                    </a:cubicBezTo>
                    <a:lnTo>
                      <a:pt x="226695" y="0"/>
                    </a:lnTo>
                    <a:lnTo>
                      <a:pt x="37147" y="0"/>
                    </a:lnTo>
                    <a:cubicBezTo>
                      <a:pt x="16193" y="0"/>
                      <a:pt x="0" y="17145"/>
                      <a:pt x="0" y="37148"/>
                    </a:cubicBezTo>
                    <a:lnTo>
                      <a:pt x="0" y="446723"/>
                    </a:lnTo>
                    <a:cubicBezTo>
                      <a:pt x="0" y="467678"/>
                      <a:pt x="17145" y="483870"/>
                      <a:pt x="37147" y="483870"/>
                    </a:cubicBezTo>
                    <a:lnTo>
                      <a:pt x="263843" y="483870"/>
                    </a:lnTo>
                    <a:lnTo>
                      <a:pt x="263843" y="450533"/>
                    </a:lnTo>
                    <a:lnTo>
                      <a:pt x="37147" y="450533"/>
                    </a:lnTo>
                    <a:cubicBezTo>
                      <a:pt x="35243" y="449580"/>
                      <a:pt x="33338" y="447675"/>
                      <a:pt x="33338" y="445770"/>
                    </a:cubicBezTo>
                    <a:close/>
                    <a:moveTo>
                      <a:pt x="242888" y="56198"/>
                    </a:moveTo>
                    <a:lnTo>
                      <a:pt x="290513" y="103823"/>
                    </a:lnTo>
                    <a:lnTo>
                      <a:pt x="242888" y="103823"/>
                    </a:lnTo>
                    <a:lnTo>
                      <a:pt x="242888" y="56198"/>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399" name="TextBox 398">
            <a:extLst>
              <a:ext uri="{FF2B5EF4-FFF2-40B4-BE49-F238E27FC236}">
                <a16:creationId xmlns:a16="http://schemas.microsoft.com/office/drawing/2014/main" id="{6769765B-9584-4368-8319-433FC0DA5CAD}"/>
              </a:ext>
            </a:extLst>
          </p:cNvPr>
          <p:cNvSpPr txBox="1"/>
          <p:nvPr/>
        </p:nvSpPr>
        <p:spPr>
          <a:xfrm>
            <a:off x="3944267" y="5068737"/>
            <a:ext cx="3335502" cy="313932"/>
          </a:xfrm>
          <a:prstGeom prst="rect">
            <a:avLst/>
          </a:prstGeom>
          <a:noFill/>
        </p:spPr>
        <p:txBody>
          <a:bodyPr wrap="square" lIns="0" rIns="0" rtlCol="0" anchor="t">
            <a:spAutoFit/>
          </a:bodyPr>
          <a:lstStyle/>
          <a:p>
            <a:pPr algn="ct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144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Glue Data Quality</a:t>
            </a:r>
          </a:p>
        </p:txBody>
      </p:sp>
      <p:pic>
        <p:nvPicPr>
          <p:cNvPr id="3" name="Picture 2">
            <a:extLst>
              <a:ext uri="{FF2B5EF4-FFF2-40B4-BE49-F238E27FC236}">
                <a16:creationId xmlns:a16="http://schemas.microsoft.com/office/drawing/2014/main" id="{7D1E4317-EA01-4799-8B66-607AFD049A53}"/>
              </a:ext>
            </a:extLst>
          </p:cNvPr>
          <p:cNvPicPr>
            <a:picLocks noChangeAspect="1"/>
          </p:cNvPicPr>
          <p:nvPr/>
        </p:nvPicPr>
        <p:blipFill>
          <a:blip r:embed="rId3"/>
          <a:stretch>
            <a:fillRect/>
          </a:stretch>
        </p:blipFill>
        <p:spPr>
          <a:xfrm>
            <a:off x="5329482" y="4303534"/>
            <a:ext cx="712073" cy="712073"/>
          </a:xfrm>
          <a:prstGeom prst="rect">
            <a:avLst/>
          </a:prstGeom>
          <a:noFill/>
          <a:ln w="6350" cap="flat">
            <a:noFill/>
            <a:prstDash val="solid"/>
            <a:miter/>
          </a:ln>
        </p:spPr>
      </p:pic>
    </p:spTree>
    <p:extLst>
      <p:ext uri="{BB962C8B-B14F-4D97-AF65-F5344CB8AC3E}">
        <p14:creationId xmlns:p14="http://schemas.microsoft.com/office/powerpoint/2010/main" val="87311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17F199B-81FE-B54C-BDCE-98A75EACF767}"/>
              </a:ext>
            </a:extLst>
          </p:cNvPr>
          <p:cNvGrpSpPr/>
          <p:nvPr/>
        </p:nvGrpSpPr>
        <p:grpSpPr>
          <a:xfrm>
            <a:off x="2057462" y="5519879"/>
            <a:ext cx="1458798" cy="1500056"/>
            <a:chOff x="148656" y="4943295"/>
            <a:chExt cx="3386667" cy="1250047"/>
          </a:xfrm>
        </p:grpSpPr>
        <p:cxnSp>
          <p:nvCxnSpPr>
            <p:cNvPr id="100" name="Straight Connector 99">
              <a:extLst>
                <a:ext uri="{FF2B5EF4-FFF2-40B4-BE49-F238E27FC236}">
                  <a16:creationId xmlns:a16="http://schemas.microsoft.com/office/drawing/2014/main" id="{A34EF427-FB57-4743-A331-78BE20807063}"/>
                </a:ext>
              </a:extLst>
            </p:cNvPr>
            <p:cNvCxnSpPr>
              <a:cxnSpLocks/>
            </p:cNvCxnSpPr>
            <p:nvPr/>
          </p:nvCxnSpPr>
          <p:spPr>
            <a:xfrm rot="5400000">
              <a:off x="1841990" y="3249961"/>
              <a:ext cx="0" cy="3386667"/>
            </a:xfrm>
            <a:prstGeom prst="line">
              <a:avLst/>
            </a:prstGeom>
            <a:ln w="19050">
              <a:solidFill>
                <a:schemeClr val="tx1">
                  <a:lumMod val="75000"/>
                  <a:lumOff val="25000"/>
                </a:schemeClr>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01" name="Straight Connector 100">
              <a:extLst>
                <a:ext uri="{FF2B5EF4-FFF2-40B4-BE49-F238E27FC236}">
                  <a16:creationId xmlns:a16="http://schemas.microsoft.com/office/drawing/2014/main" id="{3192AE96-B859-49AC-B0EC-1160B799DB80}"/>
                </a:ext>
              </a:extLst>
            </p:cNvPr>
            <p:cNvCxnSpPr>
              <a:cxnSpLocks/>
            </p:cNvCxnSpPr>
            <p:nvPr/>
          </p:nvCxnSpPr>
          <p:spPr>
            <a:xfrm rot="5400000">
              <a:off x="1841990" y="3849706"/>
              <a:ext cx="0" cy="3386667"/>
            </a:xfrm>
            <a:prstGeom prst="line">
              <a:avLst/>
            </a:prstGeom>
            <a:ln w="19050">
              <a:solidFill>
                <a:schemeClr val="tx1">
                  <a:lumMod val="75000"/>
                  <a:lumOff val="25000"/>
                </a:schemeClr>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02" name="Straight Connector 101">
              <a:extLst>
                <a:ext uri="{FF2B5EF4-FFF2-40B4-BE49-F238E27FC236}">
                  <a16:creationId xmlns:a16="http://schemas.microsoft.com/office/drawing/2014/main" id="{37718960-2DC5-4306-965E-CB518AEF4C5E}"/>
                </a:ext>
              </a:extLst>
            </p:cNvPr>
            <p:cNvCxnSpPr>
              <a:cxnSpLocks/>
            </p:cNvCxnSpPr>
            <p:nvPr/>
          </p:nvCxnSpPr>
          <p:spPr>
            <a:xfrm rot="5400000">
              <a:off x="1841990" y="4500008"/>
              <a:ext cx="0" cy="3386667"/>
            </a:xfrm>
            <a:prstGeom prst="line">
              <a:avLst/>
            </a:prstGeom>
            <a:ln w="19050">
              <a:solidFill>
                <a:schemeClr val="tx1">
                  <a:lumMod val="75000"/>
                  <a:lumOff val="25000"/>
                </a:schemeClr>
              </a:solidFill>
              <a:headEnd type="none"/>
              <a:tailEnd type="none"/>
            </a:ln>
          </p:spPr>
          <p:style>
            <a:lnRef idx="1">
              <a:schemeClr val="accent5"/>
            </a:lnRef>
            <a:fillRef idx="0">
              <a:schemeClr val="accent5"/>
            </a:fillRef>
            <a:effectRef idx="0">
              <a:schemeClr val="accent5"/>
            </a:effectRef>
            <a:fontRef idx="minor">
              <a:schemeClr val="tx1"/>
            </a:fontRef>
          </p:style>
        </p:cxnSp>
      </p:grpSp>
      <p:pic>
        <p:nvPicPr>
          <p:cNvPr id="2" name="Picture 1">
            <a:extLst>
              <a:ext uri="{FF2B5EF4-FFF2-40B4-BE49-F238E27FC236}">
                <a16:creationId xmlns:a16="http://schemas.microsoft.com/office/drawing/2014/main" id="{6105957D-477B-7443-AEB5-48704D3CE2E6}"/>
              </a:ext>
            </a:extLst>
          </p:cNvPr>
          <p:cNvPicPr>
            <a:picLocks noChangeAspect="1"/>
          </p:cNvPicPr>
          <p:nvPr/>
        </p:nvPicPr>
        <p:blipFill>
          <a:blip r:embed="rId3"/>
          <a:stretch>
            <a:fillRect/>
          </a:stretch>
        </p:blipFill>
        <p:spPr>
          <a:xfrm>
            <a:off x="752886" y="2408499"/>
            <a:ext cx="3257983" cy="2504880"/>
          </a:xfrm>
          <a:prstGeom prst="rect">
            <a:avLst/>
          </a:prstGeom>
        </p:spPr>
      </p:pic>
      <p:sp>
        <p:nvSpPr>
          <p:cNvPr id="37" name="TextBox 36">
            <a:extLst>
              <a:ext uri="{FF2B5EF4-FFF2-40B4-BE49-F238E27FC236}">
                <a16:creationId xmlns:a16="http://schemas.microsoft.com/office/drawing/2014/main" id="{848FEA4C-27A6-4700-94AC-F049630438FE}"/>
              </a:ext>
            </a:extLst>
          </p:cNvPr>
          <p:cNvSpPr txBox="1"/>
          <p:nvPr/>
        </p:nvSpPr>
        <p:spPr>
          <a:xfrm>
            <a:off x="777199" y="1886679"/>
            <a:ext cx="3257982" cy="547094"/>
          </a:xfrm>
          <a:prstGeom prst="rect">
            <a:avLst/>
          </a:prstGeom>
        </p:spPr>
        <p:txBody>
          <a:bodyPr vert="horz" wrap="square" lIns="135467" tIns="108373" rIns="135467" bIns="108373" rtlCol="0" anchor="t">
            <a:spAutoFit/>
          </a:bodyPr>
          <a:lstStyle>
            <a:lvl1pPr eaLnBrk="1" hangingPunct="1">
              <a:lnSpc>
                <a:spcPct val="90000"/>
              </a:lnSpc>
              <a:defRPr lang="en-US" sz="4800" b="0" i="0" spc="-120" baseline="0">
                <a:ln w="3175">
                  <a:noFill/>
                </a:ln>
                <a:latin typeface="Amazon Ember Heavy" panose="020B0603020204020204" pitchFamily="34" charset="0"/>
                <a:ea typeface="Amazon Ember Heavy" panose="020B0603020204020204" pitchFamily="34" charset="0"/>
                <a:cs typeface="Amazon Ember Heavy" panose="020B0603020204020204" pitchFamily="34" charset="0"/>
              </a:defRPr>
            </a:lvl1pPr>
            <a:lvl2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2pPr>
            <a:lvl3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3pPr>
            <a:lvl4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4pPr>
            <a:lvl5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5pPr>
            <a:lvl6pPr marL="4572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algn="ctr" defTabSz="812603" fontAlgn="auto">
              <a:spcBef>
                <a:spcPts val="0"/>
              </a:spcBef>
              <a:spcAft>
                <a:spcPts val="0"/>
              </a:spcAft>
              <a:defRPr/>
            </a:pPr>
            <a:r>
              <a:rPr lang="en-US" sz="2370" b="1" spc="-89"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AWS Glue Studio</a:t>
            </a:r>
          </a:p>
        </p:txBody>
      </p:sp>
      <p:grpSp>
        <p:nvGrpSpPr>
          <p:cNvPr id="77" name="Group 76">
            <a:extLst>
              <a:ext uri="{FF2B5EF4-FFF2-40B4-BE49-F238E27FC236}">
                <a16:creationId xmlns:a16="http://schemas.microsoft.com/office/drawing/2014/main" id="{70008EBD-2680-4671-9155-B3AE3F68FD0A}"/>
              </a:ext>
            </a:extLst>
          </p:cNvPr>
          <p:cNvGrpSpPr>
            <a:grpSpLocks noChangeAspect="1"/>
          </p:cNvGrpSpPr>
          <p:nvPr/>
        </p:nvGrpSpPr>
        <p:grpSpPr>
          <a:xfrm>
            <a:off x="1101243" y="1261213"/>
            <a:ext cx="543524" cy="608916"/>
            <a:chOff x="5035674" y="2375177"/>
            <a:chExt cx="363684" cy="433341"/>
          </a:xfrm>
        </p:grpSpPr>
        <p:sp>
          <p:nvSpPr>
            <p:cNvPr id="78" name="Freeform: Shape 74">
              <a:extLst>
                <a:ext uri="{FF2B5EF4-FFF2-40B4-BE49-F238E27FC236}">
                  <a16:creationId xmlns:a16="http://schemas.microsoft.com/office/drawing/2014/main" id="{F25971C1-AE8B-4DFC-BF92-27AA60413E7B}"/>
                </a:ext>
              </a:extLst>
            </p:cNvPr>
            <p:cNvSpPr/>
            <p:nvPr/>
          </p:nvSpPr>
          <p:spPr>
            <a:xfrm>
              <a:off x="5131534" y="2520789"/>
              <a:ext cx="170578" cy="109427"/>
            </a:xfrm>
            <a:custGeom>
              <a:avLst/>
              <a:gdLst>
                <a:gd name="connsiteX0" fmla="*/ 4897 w 170577"/>
                <a:gd name="connsiteY0" fmla="*/ 4828 h 109427"/>
                <a:gd name="connsiteX1" fmla="*/ 81496 w 170577"/>
                <a:gd name="connsiteY1" fmla="*/ 107174 h 109427"/>
                <a:gd name="connsiteX2" fmla="*/ 168394 w 170577"/>
                <a:gd name="connsiteY2" fmla="*/ 6759 h 109427"/>
              </a:gdLst>
              <a:ahLst/>
              <a:cxnLst>
                <a:cxn ang="0">
                  <a:pos x="connsiteX0" y="connsiteY0"/>
                </a:cxn>
                <a:cxn ang="0">
                  <a:pos x="connsiteX1" y="connsiteY1"/>
                </a:cxn>
                <a:cxn ang="0">
                  <a:pos x="connsiteX2" y="connsiteY2"/>
                </a:cxn>
              </a:cxnLst>
              <a:rect l="l" t="t" r="r" b="b"/>
              <a:pathLst>
                <a:path w="170577" h="109427">
                  <a:moveTo>
                    <a:pt x="4897" y="4828"/>
                  </a:moveTo>
                  <a:cubicBezTo>
                    <a:pt x="3931" y="47955"/>
                    <a:pt x="12299" y="104278"/>
                    <a:pt x="81496" y="107174"/>
                  </a:cubicBezTo>
                  <a:cubicBezTo>
                    <a:pt x="154233" y="110393"/>
                    <a:pt x="165819" y="52461"/>
                    <a:pt x="168394" y="6759"/>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79" name="Freeform: Shape 75">
              <a:extLst>
                <a:ext uri="{FF2B5EF4-FFF2-40B4-BE49-F238E27FC236}">
                  <a16:creationId xmlns:a16="http://schemas.microsoft.com/office/drawing/2014/main" id="{BE1C3A6B-D41A-4472-9367-45A9F43DE461}"/>
                </a:ext>
              </a:extLst>
            </p:cNvPr>
            <p:cNvSpPr/>
            <p:nvPr/>
          </p:nvSpPr>
          <p:spPr>
            <a:xfrm>
              <a:off x="5112128" y="2375177"/>
              <a:ext cx="212417" cy="167359"/>
            </a:xfrm>
            <a:custGeom>
              <a:avLst/>
              <a:gdLst>
                <a:gd name="connsiteX0" fmla="*/ 65177 w 212417"/>
                <a:gd name="connsiteY0" fmla="*/ 79312 h 167359"/>
                <a:gd name="connsiteX1" fmla="*/ 160765 w 212417"/>
                <a:gd name="connsiteY1" fmla="*/ 99910 h 167359"/>
                <a:gd name="connsiteX2" fmla="*/ 192306 w 212417"/>
                <a:gd name="connsiteY2" fmla="*/ 157198 h 167359"/>
                <a:gd name="connsiteX3" fmla="*/ 202283 w 212417"/>
                <a:gd name="connsiteY3" fmla="*/ 75128 h 167359"/>
                <a:gd name="connsiteX4" fmla="*/ 199065 w 212417"/>
                <a:gd name="connsiteY4" fmla="*/ 7540 h 167359"/>
                <a:gd name="connsiteX5" fmla="*/ 145960 w 212417"/>
                <a:gd name="connsiteY5" fmla="*/ 20736 h 167359"/>
                <a:gd name="connsiteX6" fmla="*/ 100580 w 212417"/>
                <a:gd name="connsiteY6" fmla="*/ 7540 h 167359"/>
                <a:gd name="connsiteX7" fmla="*/ 40395 w 212417"/>
                <a:gd name="connsiteY7" fmla="*/ 27495 h 167359"/>
                <a:gd name="connsiteX8" fmla="*/ 5958 w 212417"/>
                <a:gd name="connsiteY8" fmla="*/ 87680 h 167359"/>
                <a:gd name="connsiteX9" fmla="*/ 24625 w 212417"/>
                <a:gd name="connsiteY9" fmla="*/ 164279 h 167359"/>
                <a:gd name="connsiteX10" fmla="*/ 40073 w 212417"/>
                <a:gd name="connsiteY10" fmla="*/ 118577 h 167359"/>
                <a:gd name="connsiteX11" fmla="*/ 65177 w 212417"/>
                <a:gd name="connsiteY11" fmla="*/ 79312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17" h="167359">
                  <a:moveTo>
                    <a:pt x="65177" y="79312"/>
                  </a:moveTo>
                  <a:cubicBezTo>
                    <a:pt x="65177" y="79312"/>
                    <a:pt x="114741" y="108921"/>
                    <a:pt x="160765" y="99910"/>
                  </a:cubicBezTo>
                  <a:cubicBezTo>
                    <a:pt x="160765" y="99910"/>
                    <a:pt x="175248" y="163957"/>
                    <a:pt x="192306" y="157198"/>
                  </a:cubicBezTo>
                  <a:cubicBezTo>
                    <a:pt x="199708" y="154302"/>
                    <a:pt x="216444" y="107634"/>
                    <a:pt x="202283" y="75128"/>
                  </a:cubicBezTo>
                  <a:cubicBezTo>
                    <a:pt x="188122" y="42622"/>
                    <a:pt x="210651" y="41978"/>
                    <a:pt x="199065" y="7540"/>
                  </a:cubicBezTo>
                  <a:cubicBezTo>
                    <a:pt x="195202" y="-4368"/>
                    <a:pt x="157225" y="27173"/>
                    <a:pt x="145960" y="20736"/>
                  </a:cubicBezTo>
                  <a:cubicBezTo>
                    <a:pt x="134696" y="14299"/>
                    <a:pt x="116994" y="8506"/>
                    <a:pt x="100580" y="7540"/>
                  </a:cubicBezTo>
                  <a:cubicBezTo>
                    <a:pt x="75476" y="6253"/>
                    <a:pt x="48120" y="20736"/>
                    <a:pt x="40395" y="27495"/>
                  </a:cubicBezTo>
                  <a:cubicBezTo>
                    <a:pt x="22694" y="42622"/>
                    <a:pt x="12395" y="52599"/>
                    <a:pt x="5958" y="87680"/>
                  </a:cubicBezTo>
                  <a:cubicBezTo>
                    <a:pt x="2739" y="106025"/>
                    <a:pt x="5636" y="161704"/>
                    <a:pt x="24625" y="164279"/>
                  </a:cubicBezTo>
                  <a:cubicBezTo>
                    <a:pt x="29453" y="164922"/>
                    <a:pt x="15935" y="135313"/>
                    <a:pt x="40073" y="118577"/>
                  </a:cubicBezTo>
                  <a:cubicBezTo>
                    <a:pt x="62281" y="102485"/>
                    <a:pt x="45545" y="60645"/>
                    <a:pt x="65177" y="79312"/>
                  </a:cubicBezTo>
                  <a:close/>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80" name="Freeform: Shape 76">
              <a:extLst>
                <a:ext uri="{FF2B5EF4-FFF2-40B4-BE49-F238E27FC236}">
                  <a16:creationId xmlns:a16="http://schemas.microsoft.com/office/drawing/2014/main" id="{485DDD2D-7845-48A9-83A2-980C9CF5A5A4}"/>
                </a:ext>
              </a:extLst>
            </p:cNvPr>
            <p:cNvSpPr/>
            <p:nvPr/>
          </p:nvSpPr>
          <p:spPr>
            <a:xfrm>
              <a:off x="5163144" y="2609618"/>
              <a:ext cx="102990" cy="64369"/>
            </a:xfrm>
            <a:custGeom>
              <a:avLst/>
              <a:gdLst>
                <a:gd name="connsiteX0" fmla="*/ 4828 w 102990"/>
                <a:gd name="connsiteY0" fmla="*/ 4828 h 64368"/>
                <a:gd name="connsiteX1" fmla="*/ 4828 w 102990"/>
                <a:gd name="connsiteY1" fmla="*/ 26391 h 64368"/>
                <a:gd name="connsiteX2" fmla="*/ 11265 w 102990"/>
                <a:gd name="connsiteY2" fmla="*/ 36690 h 64368"/>
                <a:gd name="connsiteX3" fmla="*/ 93657 w 102990"/>
                <a:gd name="connsiteY3" fmla="*/ 36690 h 64368"/>
                <a:gd name="connsiteX4" fmla="*/ 100094 w 102990"/>
                <a:gd name="connsiteY4" fmla="*/ 26391 h 64368"/>
                <a:gd name="connsiteX5" fmla="*/ 100094 w 102990"/>
                <a:gd name="connsiteY5" fmla="*/ 4828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90" h="64368">
                  <a:moveTo>
                    <a:pt x="4828" y="4828"/>
                  </a:moveTo>
                  <a:lnTo>
                    <a:pt x="4828" y="26391"/>
                  </a:lnTo>
                  <a:lnTo>
                    <a:pt x="11265" y="36690"/>
                  </a:lnTo>
                  <a:cubicBezTo>
                    <a:pt x="30253" y="67587"/>
                    <a:pt x="74990" y="67587"/>
                    <a:pt x="93657" y="36690"/>
                  </a:cubicBezTo>
                  <a:lnTo>
                    <a:pt x="100094" y="26391"/>
                  </a:lnTo>
                  <a:lnTo>
                    <a:pt x="100094" y="4828"/>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81" name="Freeform: Shape 77">
              <a:extLst>
                <a:ext uri="{FF2B5EF4-FFF2-40B4-BE49-F238E27FC236}">
                  <a16:creationId xmlns:a16="http://schemas.microsoft.com/office/drawing/2014/main" id="{C161950B-7A72-4F3D-B86C-73660B032FD7}"/>
                </a:ext>
              </a:extLst>
            </p:cNvPr>
            <p:cNvSpPr/>
            <p:nvPr/>
          </p:nvSpPr>
          <p:spPr>
            <a:xfrm>
              <a:off x="5035674" y="2628285"/>
              <a:ext cx="363684" cy="180233"/>
            </a:xfrm>
            <a:custGeom>
              <a:avLst/>
              <a:gdLst>
                <a:gd name="connsiteX0" fmla="*/ 132298 w 363684"/>
                <a:gd name="connsiteY0" fmla="*/ 8046 h 180232"/>
                <a:gd name="connsiteX1" fmla="*/ 22227 w 363684"/>
                <a:gd name="connsiteY1" fmla="*/ 61472 h 180232"/>
                <a:gd name="connsiteX2" fmla="*/ 4847 w 363684"/>
                <a:gd name="connsiteY2" fmla="*/ 176049 h 180232"/>
                <a:gd name="connsiteX3" fmla="*/ 358876 w 363684"/>
                <a:gd name="connsiteY3" fmla="*/ 176049 h 180232"/>
                <a:gd name="connsiteX4" fmla="*/ 341497 w 363684"/>
                <a:gd name="connsiteY4" fmla="*/ 61472 h 180232"/>
                <a:gd name="connsiteX5" fmla="*/ 228207 w 363684"/>
                <a:gd name="connsiteY5"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84" h="180232">
                  <a:moveTo>
                    <a:pt x="132298" y="8046"/>
                  </a:moveTo>
                  <a:cubicBezTo>
                    <a:pt x="107516" y="11265"/>
                    <a:pt x="46365" y="28644"/>
                    <a:pt x="22227" y="61472"/>
                  </a:cubicBezTo>
                  <a:cubicBezTo>
                    <a:pt x="8066" y="81105"/>
                    <a:pt x="4525" y="102347"/>
                    <a:pt x="4847" y="176049"/>
                  </a:cubicBezTo>
                  <a:lnTo>
                    <a:pt x="358876" y="176049"/>
                  </a:lnTo>
                  <a:cubicBezTo>
                    <a:pt x="359198" y="102347"/>
                    <a:pt x="360164" y="94300"/>
                    <a:pt x="341497" y="61472"/>
                  </a:cubicBezTo>
                  <a:cubicBezTo>
                    <a:pt x="321542" y="26069"/>
                    <a:pt x="252668" y="7724"/>
                    <a:pt x="228207" y="4828"/>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82" name="Freeform: Shape 78">
              <a:extLst>
                <a:ext uri="{FF2B5EF4-FFF2-40B4-BE49-F238E27FC236}">
                  <a16:creationId xmlns:a16="http://schemas.microsoft.com/office/drawing/2014/main" id="{518A9546-EB92-40BF-9DEB-C8E0A766FC86}"/>
                </a:ext>
              </a:extLst>
            </p:cNvPr>
            <p:cNvSpPr/>
            <p:nvPr/>
          </p:nvSpPr>
          <p:spPr>
            <a:xfrm>
              <a:off x="5109396" y="2732884"/>
              <a:ext cx="9655" cy="54714"/>
            </a:xfrm>
            <a:custGeom>
              <a:avLst/>
              <a:gdLst>
                <a:gd name="connsiteX0" fmla="*/ 4828 w 9655"/>
                <a:gd name="connsiteY0" fmla="*/ 4828 h 54713"/>
                <a:gd name="connsiteX1" fmla="*/ 4828 w 9655"/>
                <a:gd name="connsiteY1" fmla="*/ 51817 h 54713"/>
              </a:gdLst>
              <a:ahLst/>
              <a:cxnLst>
                <a:cxn ang="0">
                  <a:pos x="connsiteX0" y="connsiteY0"/>
                </a:cxn>
                <a:cxn ang="0">
                  <a:pos x="connsiteX1" y="connsiteY1"/>
                </a:cxn>
              </a:cxnLst>
              <a:rect l="l" t="t" r="r" b="b"/>
              <a:pathLst>
                <a:path w="9655" h="54713">
                  <a:moveTo>
                    <a:pt x="4828" y="4828"/>
                  </a:moveTo>
                  <a:lnTo>
                    <a:pt x="4828" y="51817"/>
                  </a:lnTo>
                </a:path>
              </a:pathLst>
            </a:custGeom>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83" name="Freeform: Shape 79">
              <a:extLst>
                <a:ext uri="{FF2B5EF4-FFF2-40B4-BE49-F238E27FC236}">
                  <a16:creationId xmlns:a16="http://schemas.microsoft.com/office/drawing/2014/main" id="{3F097E72-B659-4031-A904-C7A3D14FA0F8}"/>
                </a:ext>
              </a:extLst>
            </p:cNvPr>
            <p:cNvSpPr/>
            <p:nvPr/>
          </p:nvSpPr>
          <p:spPr>
            <a:xfrm>
              <a:off x="5311193" y="2732884"/>
              <a:ext cx="9655" cy="54714"/>
            </a:xfrm>
            <a:custGeom>
              <a:avLst/>
              <a:gdLst>
                <a:gd name="connsiteX0" fmla="*/ 4828 w 9655"/>
                <a:gd name="connsiteY0" fmla="*/ 4828 h 54713"/>
                <a:gd name="connsiteX1" fmla="*/ 4828 w 9655"/>
                <a:gd name="connsiteY1" fmla="*/ 51817 h 54713"/>
              </a:gdLst>
              <a:ahLst/>
              <a:cxnLst>
                <a:cxn ang="0">
                  <a:pos x="connsiteX0" y="connsiteY0"/>
                </a:cxn>
                <a:cxn ang="0">
                  <a:pos x="connsiteX1" y="connsiteY1"/>
                </a:cxn>
              </a:cxnLst>
              <a:rect l="l" t="t" r="r" b="b"/>
              <a:pathLst>
                <a:path w="9655" h="54713">
                  <a:moveTo>
                    <a:pt x="4828" y="4828"/>
                  </a:moveTo>
                  <a:lnTo>
                    <a:pt x="4828" y="51817"/>
                  </a:lnTo>
                </a:path>
              </a:pathLst>
            </a:custGeom>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84" name="Freeform: Shape 80">
              <a:extLst>
                <a:ext uri="{FF2B5EF4-FFF2-40B4-BE49-F238E27FC236}">
                  <a16:creationId xmlns:a16="http://schemas.microsoft.com/office/drawing/2014/main" id="{0DA856E5-C190-49CE-B010-3F6018132BC2}"/>
                </a:ext>
              </a:extLst>
            </p:cNvPr>
            <p:cNvSpPr/>
            <p:nvPr/>
          </p:nvSpPr>
          <p:spPr>
            <a:xfrm>
              <a:off x="5142546" y="2649526"/>
              <a:ext cx="144830" cy="57932"/>
            </a:xfrm>
            <a:custGeom>
              <a:avLst/>
              <a:gdLst>
                <a:gd name="connsiteX0" fmla="*/ 4828 w 144830"/>
                <a:gd name="connsiteY0" fmla="*/ 8046 h 57932"/>
                <a:gd name="connsiteX1" fmla="*/ 14805 w 144830"/>
                <a:gd name="connsiteY1" fmla="*/ 47633 h 57932"/>
                <a:gd name="connsiteX2" fmla="*/ 27679 w 144830"/>
                <a:gd name="connsiteY2" fmla="*/ 52461 h 57932"/>
                <a:gd name="connsiteX3" fmla="*/ 60829 w 144830"/>
                <a:gd name="connsiteY3" fmla="*/ 29288 h 57932"/>
                <a:gd name="connsiteX4" fmla="*/ 80139 w 144830"/>
                <a:gd name="connsiteY4" fmla="*/ 29288 h 57932"/>
                <a:gd name="connsiteX5" fmla="*/ 111680 w 144830"/>
                <a:gd name="connsiteY5" fmla="*/ 51173 h 57932"/>
                <a:gd name="connsiteX6" fmla="*/ 124232 w 144830"/>
                <a:gd name="connsiteY6" fmla="*/ 47311 h 57932"/>
                <a:gd name="connsiteX7" fmla="*/ 140324 w 144830"/>
                <a:gd name="connsiteY7" fmla="*/ 4828 h 5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830" h="57932">
                  <a:moveTo>
                    <a:pt x="4828" y="8046"/>
                  </a:moveTo>
                  <a:lnTo>
                    <a:pt x="14805" y="47633"/>
                  </a:lnTo>
                  <a:cubicBezTo>
                    <a:pt x="16092" y="53426"/>
                    <a:pt x="22851" y="56001"/>
                    <a:pt x="27679" y="52461"/>
                  </a:cubicBezTo>
                  <a:lnTo>
                    <a:pt x="60829" y="29288"/>
                  </a:lnTo>
                  <a:cubicBezTo>
                    <a:pt x="66622" y="25426"/>
                    <a:pt x="74346" y="25426"/>
                    <a:pt x="80139" y="29288"/>
                  </a:cubicBezTo>
                  <a:lnTo>
                    <a:pt x="111680" y="51173"/>
                  </a:lnTo>
                  <a:cubicBezTo>
                    <a:pt x="116186" y="54392"/>
                    <a:pt x="122301" y="52461"/>
                    <a:pt x="124232" y="47311"/>
                  </a:cubicBezTo>
                  <a:lnTo>
                    <a:pt x="140324" y="4828"/>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85" name="Freeform: Shape 81">
              <a:extLst>
                <a:ext uri="{FF2B5EF4-FFF2-40B4-BE49-F238E27FC236}">
                  <a16:creationId xmlns:a16="http://schemas.microsoft.com/office/drawing/2014/main" id="{6273ECD3-CADF-42CC-A4D0-B2664C10E395}"/>
                </a:ext>
              </a:extLst>
            </p:cNvPr>
            <p:cNvSpPr/>
            <p:nvPr/>
          </p:nvSpPr>
          <p:spPr>
            <a:xfrm>
              <a:off x="5222011" y="2704884"/>
              <a:ext cx="12874" cy="102990"/>
            </a:xfrm>
            <a:custGeom>
              <a:avLst/>
              <a:gdLst>
                <a:gd name="connsiteX0" fmla="*/ 10973 w 12873"/>
                <a:gd name="connsiteY0" fmla="*/ 4828 h 102990"/>
                <a:gd name="connsiteX1" fmla="*/ 4858 w 12873"/>
                <a:gd name="connsiteY1" fmla="*/ 18989 h 102990"/>
                <a:gd name="connsiteX2" fmla="*/ 10973 w 12873"/>
                <a:gd name="connsiteY2" fmla="*/ 99450 h 102990"/>
              </a:gdLst>
              <a:ahLst/>
              <a:cxnLst>
                <a:cxn ang="0">
                  <a:pos x="connsiteX0" y="connsiteY0"/>
                </a:cxn>
                <a:cxn ang="0">
                  <a:pos x="connsiteX1" y="connsiteY1"/>
                </a:cxn>
                <a:cxn ang="0">
                  <a:pos x="connsiteX2" y="connsiteY2"/>
                </a:cxn>
              </a:cxnLst>
              <a:rect l="l" t="t" r="r" b="b"/>
              <a:pathLst>
                <a:path w="12873" h="102990">
                  <a:moveTo>
                    <a:pt x="10973" y="4828"/>
                  </a:moveTo>
                  <a:cubicBezTo>
                    <a:pt x="6789" y="8368"/>
                    <a:pt x="4536" y="13517"/>
                    <a:pt x="4858" y="18989"/>
                  </a:cubicBezTo>
                  <a:lnTo>
                    <a:pt x="10973" y="99450"/>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86" name="Freeform: Shape 82">
              <a:extLst>
                <a:ext uri="{FF2B5EF4-FFF2-40B4-BE49-F238E27FC236}">
                  <a16:creationId xmlns:a16="http://schemas.microsoft.com/office/drawing/2014/main" id="{B426CF87-5C41-4989-A872-4623103BF589}"/>
                </a:ext>
              </a:extLst>
            </p:cNvPr>
            <p:cNvSpPr/>
            <p:nvPr/>
          </p:nvSpPr>
          <p:spPr>
            <a:xfrm>
              <a:off x="5184386" y="2703275"/>
              <a:ext cx="12874" cy="102990"/>
            </a:xfrm>
            <a:custGeom>
              <a:avLst/>
              <a:gdLst>
                <a:gd name="connsiteX0" fmla="*/ 4828 w 12873"/>
                <a:gd name="connsiteY0" fmla="*/ 4828 h 102990"/>
                <a:gd name="connsiteX1" fmla="*/ 10943 w 12873"/>
                <a:gd name="connsiteY1" fmla="*/ 18989 h 102990"/>
                <a:gd name="connsiteX2" fmla="*/ 4828 w 12873"/>
                <a:gd name="connsiteY2" fmla="*/ 99450 h 102990"/>
              </a:gdLst>
              <a:ahLst/>
              <a:cxnLst>
                <a:cxn ang="0">
                  <a:pos x="connsiteX0" y="connsiteY0"/>
                </a:cxn>
                <a:cxn ang="0">
                  <a:pos x="connsiteX1" y="connsiteY1"/>
                </a:cxn>
                <a:cxn ang="0">
                  <a:pos x="connsiteX2" y="connsiteY2"/>
                </a:cxn>
              </a:cxnLst>
              <a:rect l="l" t="t" r="r" b="b"/>
              <a:pathLst>
                <a:path w="12873" h="102990">
                  <a:moveTo>
                    <a:pt x="4828" y="4828"/>
                  </a:moveTo>
                  <a:cubicBezTo>
                    <a:pt x="9012" y="8368"/>
                    <a:pt x="11265" y="13517"/>
                    <a:pt x="10943" y="18989"/>
                  </a:cubicBezTo>
                  <a:lnTo>
                    <a:pt x="4828" y="99450"/>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87" name="Freeform: Shape 83">
              <a:extLst>
                <a:ext uri="{FF2B5EF4-FFF2-40B4-BE49-F238E27FC236}">
                  <a16:creationId xmlns:a16="http://schemas.microsoft.com/office/drawing/2014/main" id="{AEC23116-0517-4C9E-A015-FE51C1A15821}"/>
                </a:ext>
              </a:extLst>
            </p:cNvPr>
            <p:cNvSpPr/>
            <p:nvPr/>
          </p:nvSpPr>
          <p:spPr>
            <a:xfrm>
              <a:off x="5170225" y="250694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accent2"/>
              </a:solidFill>
              <a:prstDash val="solid"/>
              <a:round/>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88" name="Freeform: Shape 84">
              <a:extLst>
                <a:ext uri="{FF2B5EF4-FFF2-40B4-BE49-F238E27FC236}">
                  <a16:creationId xmlns:a16="http://schemas.microsoft.com/office/drawing/2014/main" id="{3AAE10BA-D0DF-4D57-848A-DB0D00EE61C7}"/>
                </a:ext>
              </a:extLst>
            </p:cNvPr>
            <p:cNvSpPr/>
            <p:nvPr/>
          </p:nvSpPr>
          <p:spPr>
            <a:xfrm>
              <a:off x="5228157" y="250694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accent2"/>
              </a:solidFill>
              <a:prstDash val="solid"/>
              <a:round/>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89" name="Freeform: Shape 85">
              <a:extLst>
                <a:ext uri="{FF2B5EF4-FFF2-40B4-BE49-F238E27FC236}">
                  <a16:creationId xmlns:a16="http://schemas.microsoft.com/office/drawing/2014/main" id="{EBB7C18B-B712-45DE-A5D0-27DB8D7D8E19}"/>
                </a:ext>
              </a:extLst>
            </p:cNvPr>
            <p:cNvSpPr/>
            <p:nvPr/>
          </p:nvSpPr>
          <p:spPr>
            <a:xfrm>
              <a:off x="5268065" y="2460926"/>
              <a:ext cx="32184" cy="16092"/>
            </a:xfrm>
            <a:custGeom>
              <a:avLst/>
              <a:gdLst>
                <a:gd name="connsiteX0" fmla="*/ 4828 w 32184"/>
                <a:gd name="connsiteY0" fmla="*/ 14161 h 16092"/>
                <a:gd name="connsiteX1" fmla="*/ 28322 w 32184"/>
                <a:gd name="connsiteY1" fmla="*/ 4828 h 16092"/>
              </a:gdLst>
              <a:ahLst/>
              <a:cxnLst>
                <a:cxn ang="0">
                  <a:pos x="connsiteX0" y="connsiteY0"/>
                </a:cxn>
                <a:cxn ang="0">
                  <a:pos x="connsiteX1" y="connsiteY1"/>
                </a:cxn>
              </a:cxnLst>
              <a:rect l="l" t="t" r="r" b="b"/>
              <a:pathLst>
                <a:path w="32184" h="16092">
                  <a:moveTo>
                    <a:pt x="4828" y="14161"/>
                  </a:moveTo>
                  <a:cubicBezTo>
                    <a:pt x="4828" y="14161"/>
                    <a:pt x="13839" y="13517"/>
                    <a:pt x="28322" y="4828"/>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90" name="Freeform: Shape 86">
              <a:extLst>
                <a:ext uri="{FF2B5EF4-FFF2-40B4-BE49-F238E27FC236}">
                  <a16:creationId xmlns:a16="http://schemas.microsoft.com/office/drawing/2014/main" id="{B1524C46-982D-4DBB-BC99-71A903C289BD}"/>
                </a:ext>
              </a:extLst>
            </p:cNvPr>
            <p:cNvSpPr/>
            <p:nvPr/>
          </p:nvSpPr>
          <p:spPr>
            <a:xfrm>
              <a:off x="5204018" y="2403959"/>
              <a:ext cx="45058" cy="12874"/>
            </a:xfrm>
            <a:custGeom>
              <a:avLst/>
              <a:gdLst>
                <a:gd name="connsiteX0" fmla="*/ 40552 w 45058"/>
                <a:gd name="connsiteY0" fmla="*/ 4828 h 12873"/>
                <a:gd name="connsiteX1" fmla="*/ 4828 w 45058"/>
                <a:gd name="connsiteY1" fmla="*/ 9977 h 12873"/>
              </a:gdLst>
              <a:ahLst/>
              <a:cxnLst>
                <a:cxn ang="0">
                  <a:pos x="connsiteX0" y="connsiteY0"/>
                </a:cxn>
                <a:cxn ang="0">
                  <a:pos x="connsiteX1" y="connsiteY1"/>
                </a:cxn>
              </a:cxnLst>
              <a:rect l="l" t="t" r="r" b="b"/>
              <a:pathLst>
                <a:path w="45058" h="12873">
                  <a:moveTo>
                    <a:pt x="40552" y="4828"/>
                  </a:moveTo>
                  <a:cubicBezTo>
                    <a:pt x="31541" y="7402"/>
                    <a:pt x="19633" y="9655"/>
                    <a:pt x="4828" y="9977"/>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grpSp>
      <p:sp>
        <p:nvSpPr>
          <p:cNvPr id="106" name="Rectangle 105">
            <a:extLst>
              <a:ext uri="{FF2B5EF4-FFF2-40B4-BE49-F238E27FC236}">
                <a16:creationId xmlns:a16="http://schemas.microsoft.com/office/drawing/2014/main" id="{332B08B0-E81C-4A48-97E4-052A28364C21}"/>
              </a:ext>
            </a:extLst>
          </p:cNvPr>
          <p:cNvSpPr/>
          <p:nvPr/>
        </p:nvSpPr>
        <p:spPr>
          <a:xfrm>
            <a:off x="1862593" y="1303960"/>
            <a:ext cx="2592858" cy="735404"/>
          </a:xfrm>
          <a:prstGeom prst="rect">
            <a:avLst/>
          </a:prstGeom>
          <a:noFill/>
          <a:ln>
            <a:noFill/>
          </a:ln>
        </p:spPr>
        <p:txBody>
          <a:bodyPr spcFirstLastPara="1" wrap="square" lIns="0" tIns="0" rIns="0" bIns="0" anchor="ctr" anchorCtr="0">
            <a:noAutofit/>
          </a:bodyPr>
          <a:lstStyle/>
          <a:p>
            <a:pPr defTabSz="541858" eaLnBrk="1" fontAlgn="auto" hangingPunct="1">
              <a:spcBef>
                <a:spcPts val="0"/>
              </a:spcBef>
              <a:spcAft>
                <a:spcPts val="0"/>
              </a:spcAft>
              <a:buClr>
                <a:srgbClr val="0C2A31"/>
              </a:buClr>
              <a:defRPr/>
            </a:pPr>
            <a:r>
              <a:rPr lang="en-US" sz="1680" b="1" kern="0" dirty="0">
                <a:solidFill>
                  <a:srgbClr val="FFFFFF"/>
                </a:solidFill>
                <a:ea typeface="Amazon Ember" panose="020B0603020204020204" pitchFamily="34" charset="0"/>
                <a:cs typeface="Amazon Ember" panose="020B0603020204020204" pitchFamily="34" charset="0"/>
              </a:rPr>
              <a:t>ETL developer</a:t>
            </a:r>
          </a:p>
        </p:txBody>
      </p:sp>
      <p:sp>
        <p:nvSpPr>
          <p:cNvPr id="96" name="Rectangle 95">
            <a:extLst>
              <a:ext uri="{FF2B5EF4-FFF2-40B4-BE49-F238E27FC236}">
                <a16:creationId xmlns:a16="http://schemas.microsoft.com/office/drawing/2014/main" id="{666C0C38-5B8B-42C9-B210-01DEF2FCCECD}"/>
              </a:ext>
            </a:extLst>
          </p:cNvPr>
          <p:cNvSpPr/>
          <p:nvPr/>
        </p:nvSpPr>
        <p:spPr bwMode="auto">
          <a:xfrm>
            <a:off x="560350" y="4780205"/>
            <a:ext cx="3766589" cy="745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533" tIns="108373" rIns="372533" bIns="108373" numCol="1" spcCol="0" rtlCol="0" fromWordArt="0" anchor="ctr" anchorCtr="0" forceAA="0" compatLnSpc="1">
            <a:prstTxWarp prst="textNoShape">
              <a:avLst/>
            </a:prstTxWarp>
            <a:noAutofit/>
          </a:bodyPr>
          <a:lstStyle/>
          <a:p>
            <a:pPr algn="ctr" defTabSz="690752" eaLnBrk="1" fontAlgn="auto" hangingPunct="1">
              <a:lnSpc>
                <a:spcPct val="99000"/>
              </a:lnSpc>
              <a:spcBef>
                <a:spcPts val="0"/>
              </a:spcBef>
              <a:spcAft>
                <a:spcPts val="0"/>
              </a:spcAft>
              <a:defRPr/>
            </a:pP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Rich visual interface</a:t>
            </a:r>
          </a:p>
        </p:txBody>
      </p:sp>
      <p:sp>
        <p:nvSpPr>
          <p:cNvPr id="97" name="Rectangle 96">
            <a:extLst>
              <a:ext uri="{FF2B5EF4-FFF2-40B4-BE49-F238E27FC236}">
                <a16:creationId xmlns:a16="http://schemas.microsoft.com/office/drawing/2014/main" id="{2263C011-18DE-439F-96B4-51B54F74904A}"/>
              </a:ext>
            </a:extLst>
          </p:cNvPr>
          <p:cNvSpPr/>
          <p:nvPr/>
        </p:nvSpPr>
        <p:spPr bwMode="auto">
          <a:xfrm>
            <a:off x="560351" y="5527536"/>
            <a:ext cx="3766588" cy="745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533" tIns="108373" rIns="372533" bIns="108373" numCol="1" spcCol="0" rtlCol="0" fromWordArt="0" anchor="ctr" anchorCtr="0" forceAA="0" compatLnSpc="1">
            <a:prstTxWarp prst="textNoShape">
              <a:avLst/>
            </a:prstTxWarp>
            <a:noAutofit/>
          </a:bodyPr>
          <a:lstStyle/>
          <a:p>
            <a:pPr algn="ctr" defTabSz="690752" eaLnBrk="1" fontAlgn="auto" hangingPunct="1">
              <a:lnSpc>
                <a:spcPct val="99000"/>
              </a:lnSpc>
              <a:spcBef>
                <a:spcPts val="0"/>
              </a:spcBef>
              <a:spcAft>
                <a:spcPts val="0"/>
              </a:spcAft>
              <a:defRPr/>
            </a:pP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250+ built-in transformations</a:t>
            </a:r>
          </a:p>
        </p:txBody>
      </p:sp>
      <p:sp>
        <p:nvSpPr>
          <p:cNvPr id="98" name="Rectangle 97">
            <a:extLst>
              <a:ext uri="{FF2B5EF4-FFF2-40B4-BE49-F238E27FC236}">
                <a16:creationId xmlns:a16="http://schemas.microsoft.com/office/drawing/2014/main" id="{F02F6478-B552-4AFC-B637-E860682EE742}"/>
              </a:ext>
            </a:extLst>
          </p:cNvPr>
          <p:cNvSpPr/>
          <p:nvPr/>
        </p:nvSpPr>
        <p:spPr bwMode="auto">
          <a:xfrm>
            <a:off x="560352" y="6274868"/>
            <a:ext cx="3766588" cy="745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533" tIns="108373" rIns="372533" bIns="108373" numCol="1" spcCol="0" rtlCol="0" fromWordArt="0" anchor="ctr" anchorCtr="0" forceAA="0" compatLnSpc="1">
            <a:prstTxWarp prst="textNoShape">
              <a:avLst/>
            </a:prstTxWarp>
            <a:noAutofit/>
          </a:bodyPr>
          <a:lstStyle/>
          <a:p>
            <a:pPr algn="ctr" defTabSz="690752" eaLnBrk="1" fontAlgn="auto" hangingPunct="1">
              <a:lnSpc>
                <a:spcPct val="99000"/>
              </a:lnSpc>
              <a:spcBef>
                <a:spcPts val="0"/>
              </a:spcBef>
              <a:spcAft>
                <a:spcPts val="0"/>
              </a:spcAft>
              <a:defRPr/>
            </a:pP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Profile data to understand data patterns and anomalies</a:t>
            </a:r>
          </a:p>
        </p:txBody>
      </p:sp>
      <p:sp>
        <p:nvSpPr>
          <p:cNvPr id="99" name="Rectangle 98">
            <a:extLst>
              <a:ext uri="{FF2B5EF4-FFF2-40B4-BE49-F238E27FC236}">
                <a16:creationId xmlns:a16="http://schemas.microsoft.com/office/drawing/2014/main" id="{9D9B8F78-9DD8-473B-AF60-E477D702F70C}"/>
              </a:ext>
            </a:extLst>
          </p:cNvPr>
          <p:cNvSpPr/>
          <p:nvPr/>
        </p:nvSpPr>
        <p:spPr bwMode="auto">
          <a:xfrm>
            <a:off x="560351" y="7022199"/>
            <a:ext cx="3766588" cy="745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533" tIns="108373" rIns="372533" bIns="108373" numCol="1" spcCol="0" rtlCol="0" fromWordArt="0" anchor="ctr" anchorCtr="0" forceAA="0" compatLnSpc="1">
            <a:prstTxWarp prst="textNoShape">
              <a:avLst/>
            </a:prstTxWarp>
            <a:noAutofit/>
          </a:bodyPr>
          <a:lstStyle/>
          <a:p>
            <a:pPr algn="ctr" defTabSz="690752" eaLnBrk="1" fontAlgn="auto" hangingPunct="1">
              <a:lnSpc>
                <a:spcPct val="99000"/>
              </a:lnSpc>
              <a:spcBef>
                <a:spcPts val="0"/>
              </a:spcBef>
              <a:spcAft>
                <a:spcPts val="0"/>
              </a:spcAft>
              <a:defRPr/>
            </a:pP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Work on large </a:t>
            </a:r>
            <a:b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datasets at scale </a:t>
            </a:r>
          </a:p>
        </p:txBody>
      </p:sp>
      <p:pic>
        <p:nvPicPr>
          <p:cNvPr id="104" name="Picture 103">
            <a:extLst>
              <a:ext uri="{FF2B5EF4-FFF2-40B4-BE49-F238E27FC236}">
                <a16:creationId xmlns:a16="http://schemas.microsoft.com/office/drawing/2014/main" id="{D363BCAE-8276-4EB8-92C1-224E6DAECA34}"/>
              </a:ext>
            </a:extLst>
          </p:cNvPr>
          <p:cNvPicPr>
            <a:picLocks noChangeAspect="1"/>
          </p:cNvPicPr>
          <p:nvPr/>
        </p:nvPicPr>
        <p:blipFill rotWithShape="1">
          <a:blip r:embed="rId4"/>
          <a:srcRect t="5652" r="56949"/>
          <a:stretch/>
        </p:blipFill>
        <p:spPr>
          <a:xfrm>
            <a:off x="991456" y="2604921"/>
            <a:ext cx="2829466" cy="2119352"/>
          </a:xfrm>
          <a:prstGeom prst="rect">
            <a:avLst/>
          </a:prstGeom>
        </p:spPr>
      </p:pic>
      <p:pic>
        <p:nvPicPr>
          <p:cNvPr id="91" name="Picture 90">
            <a:extLst>
              <a:ext uri="{FF2B5EF4-FFF2-40B4-BE49-F238E27FC236}">
                <a16:creationId xmlns:a16="http://schemas.microsoft.com/office/drawing/2014/main" id="{EFF8B8AD-BABD-CB49-8741-7434A49E01F5}"/>
              </a:ext>
            </a:extLst>
          </p:cNvPr>
          <p:cNvPicPr>
            <a:picLocks noChangeAspect="1"/>
          </p:cNvPicPr>
          <p:nvPr/>
        </p:nvPicPr>
        <p:blipFill>
          <a:blip r:embed="rId3"/>
          <a:stretch>
            <a:fillRect/>
          </a:stretch>
        </p:blipFill>
        <p:spPr>
          <a:xfrm>
            <a:off x="5336203" y="2408499"/>
            <a:ext cx="4149259" cy="2504880"/>
          </a:xfrm>
          <a:prstGeom prst="rect">
            <a:avLst/>
          </a:prstGeom>
        </p:spPr>
      </p:pic>
      <p:sp>
        <p:nvSpPr>
          <p:cNvPr id="3" name="TextBox 2">
            <a:extLst>
              <a:ext uri="{FF2B5EF4-FFF2-40B4-BE49-F238E27FC236}">
                <a16:creationId xmlns:a16="http://schemas.microsoft.com/office/drawing/2014/main" id="{DC11A142-9539-4D41-8BE5-B29CEB929F7F}"/>
              </a:ext>
            </a:extLst>
          </p:cNvPr>
          <p:cNvSpPr txBox="1"/>
          <p:nvPr/>
        </p:nvSpPr>
        <p:spPr>
          <a:xfrm>
            <a:off x="5172891" y="1878990"/>
            <a:ext cx="4425019" cy="547094"/>
          </a:xfrm>
          <a:prstGeom prst="rect">
            <a:avLst/>
          </a:prstGeom>
        </p:spPr>
        <p:txBody>
          <a:bodyPr vert="horz" wrap="square" lIns="135467" tIns="108373" rIns="135467" bIns="108373" rtlCol="0" anchor="t">
            <a:spAutoFit/>
          </a:bodyPr>
          <a:lstStyle>
            <a:lvl1pPr eaLnBrk="1" hangingPunct="1">
              <a:lnSpc>
                <a:spcPct val="90000"/>
              </a:lnSpc>
              <a:defRPr lang="en-US" sz="4800" b="0" i="0" spc="-120" baseline="0">
                <a:ln w="3175">
                  <a:noFill/>
                </a:ln>
                <a:latin typeface="Amazon Ember Heavy" panose="020B0603020204020204" pitchFamily="34" charset="0"/>
                <a:ea typeface="Amazon Ember Heavy" panose="020B0603020204020204" pitchFamily="34" charset="0"/>
                <a:cs typeface="Amazon Ember Heavy" panose="020B0603020204020204" pitchFamily="34" charset="0"/>
              </a:defRPr>
            </a:lvl1pPr>
            <a:lvl2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2pPr>
            <a:lvl3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3pPr>
            <a:lvl4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4pPr>
            <a:lvl5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5pPr>
            <a:lvl6pPr marL="4572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algn="ctr" defTabSz="812603" fontAlgn="auto">
              <a:spcBef>
                <a:spcPts val="0"/>
              </a:spcBef>
              <a:spcAft>
                <a:spcPts val="0"/>
              </a:spcAft>
              <a:defRPr/>
            </a:pPr>
            <a:r>
              <a:rPr lang="en-US" sz="2370" b="1" spc="-89"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AWS Glue DataBrew</a:t>
            </a:r>
          </a:p>
        </p:txBody>
      </p:sp>
      <p:grpSp>
        <p:nvGrpSpPr>
          <p:cNvPr id="14" name="Group 13">
            <a:extLst>
              <a:ext uri="{FF2B5EF4-FFF2-40B4-BE49-F238E27FC236}">
                <a16:creationId xmlns:a16="http://schemas.microsoft.com/office/drawing/2014/main" id="{A43A5F1C-E5C0-8641-9A99-C527E2E803E8}"/>
              </a:ext>
            </a:extLst>
          </p:cNvPr>
          <p:cNvGrpSpPr/>
          <p:nvPr/>
        </p:nvGrpSpPr>
        <p:grpSpPr>
          <a:xfrm>
            <a:off x="5866729" y="1250644"/>
            <a:ext cx="932100" cy="556027"/>
            <a:chOff x="4297875" y="446639"/>
            <a:chExt cx="730321" cy="463356"/>
          </a:xfrm>
        </p:grpSpPr>
        <p:grpSp>
          <p:nvGrpSpPr>
            <p:cNvPr id="51" name="Group 50">
              <a:extLst>
                <a:ext uri="{FF2B5EF4-FFF2-40B4-BE49-F238E27FC236}">
                  <a16:creationId xmlns:a16="http://schemas.microsoft.com/office/drawing/2014/main" id="{1DA58DD7-9FAB-4F40-A154-386ED0318BBB}"/>
                </a:ext>
              </a:extLst>
            </p:cNvPr>
            <p:cNvGrpSpPr>
              <a:grpSpLocks noChangeAspect="1"/>
            </p:cNvGrpSpPr>
            <p:nvPr/>
          </p:nvGrpSpPr>
          <p:grpSpPr>
            <a:xfrm>
              <a:off x="4297875" y="446639"/>
              <a:ext cx="320410" cy="463356"/>
              <a:chOff x="3890338" y="2314767"/>
              <a:chExt cx="363684" cy="525935"/>
            </a:xfrm>
          </p:grpSpPr>
          <p:sp>
            <p:nvSpPr>
              <p:cNvPr id="52" name="Freeform: Shape 45">
                <a:extLst>
                  <a:ext uri="{FF2B5EF4-FFF2-40B4-BE49-F238E27FC236}">
                    <a16:creationId xmlns:a16="http://schemas.microsoft.com/office/drawing/2014/main" id="{F4F5A4CB-98C7-4870-9BCA-4A1A6F4C6C62}"/>
                  </a:ext>
                </a:extLst>
              </p:cNvPr>
              <p:cNvSpPr/>
              <p:nvPr/>
            </p:nvSpPr>
            <p:spPr>
              <a:xfrm>
                <a:off x="3983377" y="2547180"/>
                <a:ext cx="170578" cy="109427"/>
              </a:xfrm>
              <a:custGeom>
                <a:avLst/>
                <a:gdLst>
                  <a:gd name="connsiteX0" fmla="*/ 4828 w 170577"/>
                  <a:gd name="connsiteY0" fmla="*/ 11586 h 109427"/>
                  <a:gd name="connsiteX1" fmla="*/ 81748 w 170577"/>
                  <a:gd name="connsiteY1" fmla="*/ 107496 h 109427"/>
                  <a:gd name="connsiteX2" fmla="*/ 168325 w 170577"/>
                  <a:gd name="connsiteY2" fmla="*/ 4828 h 109427"/>
                </a:gdLst>
                <a:ahLst/>
                <a:cxnLst>
                  <a:cxn ang="0">
                    <a:pos x="connsiteX0" y="connsiteY0"/>
                  </a:cxn>
                  <a:cxn ang="0">
                    <a:pos x="connsiteX1" y="connsiteY1"/>
                  </a:cxn>
                  <a:cxn ang="0">
                    <a:pos x="connsiteX2" y="connsiteY2"/>
                  </a:cxn>
                </a:cxnLst>
                <a:rect l="l" t="t" r="r" b="b"/>
                <a:pathLst>
                  <a:path w="170577" h="109427">
                    <a:moveTo>
                      <a:pt x="4828" y="11586"/>
                    </a:moveTo>
                    <a:cubicBezTo>
                      <a:pt x="5793" y="58576"/>
                      <a:pt x="18023" y="104921"/>
                      <a:pt x="81748" y="107496"/>
                    </a:cubicBezTo>
                    <a:cubicBezTo>
                      <a:pt x="152876" y="110393"/>
                      <a:pt x="166715" y="55035"/>
                      <a:pt x="168325" y="4828"/>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53" name="Freeform: Shape 46">
                <a:extLst>
                  <a:ext uri="{FF2B5EF4-FFF2-40B4-BE49-F238E27FC236}">
                    <a16:creationId xmlns:a16="http://schemas.microsoft.com/office/drawing/2014/main" id="{EAD1C614-5900-4A24-A8D5-6CDE24BC2057}"/>
                  </a:ext>
                </a:extLst>
              </p:cNvPr>
              <p:cNvSpPr/>
              <p:nvPr/>
            </p:nvSpPr>
            <p:spPr>
              <a:xfrm>
                <a:off x="3956743" y="2389475"/>
                <a:ext cx="225291" cy="173796"/>
              </a:xfrm>
              <a:custGeom>
                <a:avLst/>
                <a:gdLst>
                  <a:gd name="connsiteX0" fmla="*/ 155049 w 225291"/>
                  <a:gd name="connsiteY0" fmla="*/ 79175 h 173796"/>
                  <a:gd name="connsiteX1" fmla="*/ 75232 w 225291"/>
                  <a:gd name="connsiteY1" fmla="*/ 114900 h 173796"/>
                  <a:gd name="connsiteX2" fmla="*/ 30173 w 225291"/>
                  <a:gd name="connsiteY2" fmla="*/ 171223 h 173796"/>
                  <a:gd name="connsiteX3" fmla="*/ 5391 w 225291"/>
                  <a:gd name="connsiteY3" fmla="*/ 99451 h 173796"/>
                  <a:gd name="connsiteX4" fmla="*/ 109991 w 225291"/>
                  <a:gd name="connsiteY4" fmla="*/ 4829 h 173796"/>
                  <a:gd name="connsiteX5" fmla="*/ 219418 w 225291"/>
                  <a:gd name="connsiteY5" fmla="*/ 95267 h 173796"/>
                  <a:gd name="connsiteX6" fmla="*/ 196245 w 225291"/>
                  <a:gd name="connsiteY6" fmla="*/ 166073 h 173796"/>
                  <a:gd name="connsiteX7" fmla="*/ 179187 w 225291"/>
                  <a:gd name="connsiteY7" fmla="*/ 130348 h 173796"/>
                  <a:gd name="connsiteX8" fmla="*/ 155049 w 225291"/>
                  <a:gd name="connsiteY8" fmla="*/ 79175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291" h="173796">
                    <a:moveTo>
                      <a:pt x="155049" y="79175"/>
                    </a:moveTo>
                    <a:cubicBezTo>
                      <a:pt x="155049" y="79175"/>
                      <a:pt x="120934" y="123911"/>
                      <a:pt x="75232" y="114900"/>
                    </a:cubicBezTo>
                    <a:cubicBezTo>
                      <a:pt x="75232" y="114900"/>
                      <a:pt x="52703" y="165751"/>
                      <a:pt x="30173" y="171223"/>
                    </a:cubicBezTo>
                    <a:cubicBezTo>
                      <a:pt x="24702" y="172510"/>
                      <a:pt x="886" y="137429"/>
                      <a:pt x="5391" y="99451"/>
                    </a:cubicBezTo>
                    <a:cubicBezTo>
                      <a:pt x="9575" y="62439"/>
                      <a:pt x="44335" y="4507"/>
                      <a:pt x="109991" y="4829"/>
                    </a:cubicBezTo>
                    <a:cubicBezTo>
                      <a:pt x="145394" y="4829"/>
                      <a:pt x="205579" y="20599"/>
                      <a:pt x="219418" y="95267"/>
                    </a:cubicBezTo>
                    <a:cubicBezTo>
                      <a:pt x="222636" y="113612"/>
                      <a:pt x="226499" y="158349"/>
                      <a:pt x="196245" y="166073"/>
                    </a:cubicBezTo>
                    <a:cubicBezTo>
                      <a:pt x="192061" y="167039"/>
                      <a:pt x="201717" y="146119"/>
                      <a:pt x="179187" y="130348"/>
                    </a:cubicBezTo>
                    <a:cubicBezTo>
                      <a:pt x="156337" y="114900"/>
                      <a:pt x="174682" y="60186"/>
                      <a:pt x="155049" y="79175"/>
                    </a:cubicBezTo>
                    <a:close/>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54" name="Freeform: Shape 47">
                <a:extLst>
                  <a:ext uri="{FF2B5EF4-FFF2-40B4-BE49-F238E27FC236}">
                    <a16:creationId xmlns:a16="http://schemas.microsoft.com/office/drawing/2014/main" id="{CD78A82D-BC07-4F64-AC2F-BC0D4FD703EF}"/>
                  </a:ext>
                </a:extLst>
              </p:cNvPr>
              <p:cNvSpPr/>
              <p:nvPr/>
            </p:nvSpPr>
            <p:spPr>
              <a:xfrm>
                <a:off x="3987708" y="2314767"/>
                <a:ext cx="164141" cy="90116"/>
              </a:xfrm>
              <a:custGeom>
                <a:avLst/>
                <a:gdLst>
                  <a:gd name="connsiteX0" fmla="*/ 9186 w 164140"/>
                  <a:gd name="connsiteY0" fmla="*/ 86618 h 90116"/>
                  <a:gd name="connsiteX1" fmla="*/ 16910 w 164140"/>
                  <a:gd name="connsiteY1" fmla="*/ 34157 h 90116"/>
                  <a:gd name="connsiteX2" fmla="*/ 147901 w 164140"/>
                  <a:gd name="connsiteY2" fmla="*/ 28364 h 90116"/>
                  <a:gd name="connsiteX3" fmla="*/ 154982 w 164140"/>
                  <a:gd name="connsiteY3" fmla="*/ 86618 h 90116"/>
                </a:gdLst>
                <a:ahLst/>
                <a:cxnLst>
                  <a:cxn ang="0">
                    <a:pos x="connsiteX0" y="connsiteY0"/>
                  </a:cxn>
                  <a:cxn ang="0">
                    <a:pos x="connsiteX1" y="connsiteY1"/>
                  </a:cxn>
                  <a:cxn ang="0">
                    <a:pos x="connsiteX2" y="connsiteY2"/>
                  </a:cxn>
                  <a:cxn ang="0">
                    <a:pos x="connsiteX3" y="connsiteY3"/>
                  </a:cxn>
                </a:cxnLst>
                <a:rect l="l" t="t" r="r" b="b"/>
                <a:pathLst>
                  <a:path w="164140" h="90116">
                    <a:moveTo>
                      <a:pt x="9186" y="86618"/>
                    </a:moveTo>
                    <a:cubicBezTo>
                      <a:pt x="3393" y="74709"/>
                      <a:pt x="1140" y="57008"/>
                      <a:pt x="16910" y="34157"/>
                    </a:cubicBezTo>
                    <a:cubicBezTo>
                      <a:pt x="45554" y="-6395"/>
                      <a:pt x="116682" y="-1568"/>
                      <a:pt x="147901" y="28364"/>
                    </a:cubicBezTo>
                    <a:cubicBezTo>
                      <a:pt x="162706" y="42525"/>
                      <a:pt x="167855" y="66020"/>
                      <a:pt x="154982" y="86618"/>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55" name="Freeform: Shape 48">
                <a:extLst>
                  <a:ext uri="{FF2B5EF4-FFF2-40B4-BE49-F238E27FC236}">
                    <a16:creationId xmlns:a16="http://schemas.microsoft.com/office/drawing/2014/main" id="{C0074948-2480-4526-9910-35F2FB08D719}"/>
                  </a:ext>
                </a:extLst>
              </p:cNvPr>
              <p:cNvSpPr/>
              <p:nvPr/>
            </p:nvSpPr>
            <p:spPr>
              <a:xfrm>
                <a:off x="4017492" y="2636653"/>
                <a:ext cx="102990" cy="112646"/>
              </a:xfrm>
              <a:custGeom>
                <a:avLst/>
                <a:gdLst>
                  <a:gd name="connsiteX0" fmla="*/ 4828 w 102990"/>
                  <a:gd name="connsiteY0" fmla="*/ 9012 h 112645"/>
                  <a:gd name="connsiteX1" fmla="*/ 5150 w 102990"/>
                  <a:gd name="connsiteY1" fmla="*/ 36047 h 112645"/>
                  <a:gd name="connsiteX2" fmla="*/ 38621 w 102990"/>
                  <a:gd name="connsiteY2" fmla="*/ 98806 h 112645"/>
                  <a:gd name="connsiteX3" fmla="*/ 67266 w 102990"/>
                  <a:gd name="connsiteY3" fmla="*/ 98806 h 112645"/>
                  <a:gd name="connsiteX4" fmla="*/ 100737 w 102990"/>
                  <a:gd name="connsiteY4" fmla="*/ 36047 h 112645"/>
                  <a:gd name="connsiteX5" fmla="*/ 100094 w 102990"/>
                  <a:gd name="connsiteY5"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90" h="112645">
                    <a:moveTo>
                      <a:pt x="4828" y="9012"/>
                    </a:moveTo>
                    <a:lnTo>
                      <a:pt x="5150" y="36047"/>
                    </a:lnTo>
                    <a:lnTo>
                      <a:pt x="38621" y="98806"/>
                    </a:lnTo>
                    <a:cubicBezTo>
                      <a:pt x="45058" y="111036"/>
                      <a:pt x="60829" y="111036"/>
                      <a:pt x="67266" y="98806"/>
                    </a:cubicBezTo>
                    <a:lnTo>
                      <a:pt x="100737" y="36047"/>
                    </a:lnTo>
                    <a:lnTo>
                      <a:pt x="100094" y="4828"/>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56" name="Freeform: Shape 49">
                <a:extLst>
                  <a:ext uri="{FF2B5EF4-FFF2-40B4-BE49-F238E27FC236}">
                    <a16:creationId xmlns:a16="http://schemas.microsoft.com/office/drawing/2014/main" id="{D0730794-864D-4F16-AA4C-FFCFD5AFBAD9}"/>
                  </a:ext>
                </a:extLst>
              </p:cNvPr>
              <p:cNvSpPr/>
              <p:nvPr/>
            </p:nvSpPr>
            <p:spPr>
              <a:xfrm>
                <a:off x="3890338" y="2663688"/>
                <a:ext cx="363684" cy="177014"/>
              </a:xfrm>
              <a:custGeom>
                <a:avLst/>
                <a:gdLst>
                  <a:gd name="connsiteX0" fmla="*/ 132303 w 363684"/>
                  <a:gd name="connsiteY0" fmla="*/ 4828 h 177014"/>
                  <a:gd name="connsiteX1" fmla="*/ 22233 w 363684"/>
                  <a:gd name="connsiteY1" fmla="*/ 58254 h 177014"/>
                  <a:gd name="connsiteX2" fmla="*/ 4853 w 363684"/>
                  <a:gd name="connsiteY2" fmla="*/ 172830 h 177014"/>
                  <a:gd name="connsiteX3" fmla="*/ 358882 w 363684"/>
                  <a:gd name="connsiteY3" fmla="*/ 172830 h 177014"/>
                  <a:gd name="connsiteX4" fmla="*/ 341502 w 363684"/>
                  <a:gd name="connsiteY4" fmla="*/ 58254 h 177014"/>
                  <a:gd name="connsiteX5" fmla="*/ 229179 w 363684"/>
                  <a:gd name="connsiteY5" fmla="*/ 4828 h 17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84" h="177014">
                    <a:moveTo>
                      <a:pt x="132303" y="4828"/>
                    </a:moveTo>
                    <a:cubicBezTo>
                      <a:pt x="107521" y="8046"/>
                      <a:pt x="42509" y="23173"/>
                      <a:pt x="22233" y="58254"/>
                    </a:cubicBezTo>
                    <a:cubicBezTo>
                      <a:pt x="7106" y="84967"/>
                      <a:pt x="4531" y="99128"/>
                      <a:pt x="4853" y="172830"/>
                    </a:cubicBezTo>
                    <a:lnTo>
                      <a:pt x="358882" y="172830"/>
                    </a:lnTo>
                    <a:cubicBezTo>
                      <a:pt x="359204" y="99128"/>
                      <a:pt x="360169" y="91082"/>
                      <a:pt x="341502" y="58254"/>
                    </a:cubicBezTo>
                    <a:cubicBezTo>
                      <a:pt x="321548" y="22851"/>
                      <a:pt x="253961" y="8046"/>
                      <a:pt x="229179" y="4828"/>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57" name="Freeform: Shape 50">
                <a:extLst>
                  <a:ext uri="{FF2B5EF4-FFF2-40B4-BE49-F238E27FC236}">
                    <a16:creationId xmlns:a16="http://schemas.microsoft.com/office/drawing/2014/main" id="{10846C0D-1D15-4673-B48F-06A7E8661ACE}"/>
                  </a:ext>
                </a:extLst>
              </p:cNvPr>
              <p:cNvSpPr/>
              <p:nvPr/>
            </p:nvSpPr>
            <p:spPr>
              <a:xfrm>
                <a:off x="3964066" y="2758310"/>
                <a:ext cx="9655" cy="54714"/>
              </a:xfrm>
              <a:custGeom>
                <a:avLst/>
                <a:gdLst>
                  <a:gd name="connsiteX0" fmla="*/ 4828 w 9655"/>
                  <a:gd name="connsiteY0" fmla="*/ 4828 h 54713"/>
                  <a:gd name="connsiteX1" fmla="*/ 4828 w 9655"/>
                  <a:gd name="connsiteY1" fmla="*/ 51173 h 54713"/>
                </a:gdLst>
                <a:ahLst/>
                <a:cxnLst>
                  <a:cxn ang="0">
                    <a:pos x="connsiteX0" y="connsiteY0"/>
                  </a:cxn>
                  <a:cxn ang="0">
                    <a:pos x="connsiteX1" y="connsiteY1"/>
                  </a:cxn>
                </a:cxnLst>
                <a:rect l="l" t="t" r="r" b="b"/>
                <a:pathLst>
                  <a:path w="9655" h="54713">
                    <a:moveTo>
                      <a:pt x="4828" y="4828"/>
                    </a:moveTo>
                    <a:lnTo>
                      <a:pt x="4828" y="51173"/>
                    </a:lnTo>
                  </a:path>
                </a:pathLst>
              </a:custGeom>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58" name="Freeform: Shape 51">
                <a:extLst>
                  <a:ext uri="{FF2B5EF4-FFF2-40B4-BE49-F238E27FC236}">
                    <a16:creationId xmlns:a16="http://schemas.microsoft.com/office/drawing/2014/main" id="{F8C4FE07-B343-4242-B6BE-D4CBE070301E}"/>
                  </a:ext>
                </a:extLst>
              </p:cNvPr>
              <p:cNvSpPr/>
              <p:nvPr/>
            </p:nvSpPr>
            <p:spPr>
              <a:xfrm>
                <a:off x="4165862" y="2758310"/>
                <a:ext cx="9655" cy="54714"/>
              </a:xfrm>
              <a:custGeom>
                <a:avLst/>
                <a:gdLst>
                  <a:gd name="connsiteX0" fmla="*/ 4828 w 9655"/>
                  <a:gd name="connsiteY0" fmla="*/ 4828 h 54713"/>
                  <a:gd name="connsiteX1" fmla="*/ 4828 w 9655"/>
                  <a:gd name="connsiteY1" fmla="*/ 51173 h 54713"/>
                </a:gdLst>
                <a:ahLst/>
                <a:cxnLst>
                  <a:cxn ang="0">
                    <a:pos x="connsiteX0" y="connsiteY0"/>
                  </a:cxn>
                  <a:cxn ang="0">
                    <a:pos x="connsiteX1" y="connsiteY1"/>
                  </a:cxn>
                </a:cxnLst>
                <a:rect l="l" t="t" r="r" b="b"/>
                <a:pathLst>
                  <a:path w="9655" h="54713">
                    <a:moveTo>
                      <a:pt x="4828" y="4828"/>
                    </a:moveTo>
                    <a:lnTo>
                      <a:pt x="4828" y="51173"/>
                    </a:lnTo>
                  </a:path>
                </a:pathLst>
              </a:custGeom>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59" name="Freeform: Shape 53">
                <a:extLst>
                  <a:ext uri="{FF2B5EF4-FFF2-40B4-BE49-F238E27FC236}">
                    <a16:creationId xmlns:a16="http://schemas.microsoft.com/office/drawing/2014/main" id="{4B2368CA-DA34-4673-84F6-58C0E9D9FC5C}"/>
                  </a:ext>
                </a:extLst>
              </p:cNvPr>
              <p:cNvSpPr/>
              <p:nvPr/>
            </p:nvSpPr>
            <p:spPr>
              <a:xfrm>
                <a:off x="4096344" y="2684929"/>
                <a:ext cx="70806" cy="57932"/>
              </a:xfrm>
              <a:custGeom>
                <a:avLst/>
                <a:gdLst>
                  <a:gd name="connsiteX0" fmla="*/ 55357 w 70805"/>
                  <a:gd name="connsiteY0" fmla="*/ 4828 h 57932"/>
                  <a:gd name="connsiteX1" fmla="*/ 65978 w 70805"/>
                  <a:gd name="connsiteY1" fmla="*/ 17058 h 57932"/>
                  <a:gd name="connsiteX2" fmla="*/ 56323 w 70805"/>
                  <a:gd name="connsiteY2" fmla="*/ 42805 h 57932"/>
                  <a:gd name="connsiteX3" fmla="*/ 4828 w 70805"/>
                  <a:gd name="connsiteY3" fmla="*/ 53104 h 57932"/>
                </a:gdLst>
                <a:ahLst/>
                <a:cxnLst>
                  <a:cxn ang="0">
                    <a:pos x="connsiteX0" y="connsiteY0"/>
                  </a:cxn>
                  <a:cxn ang="0">
                    <a:pos x="connsiteX1" y="connsiteY1"/>
                  </a:cxn>
                  <a:cxn ang="0">
                    <a:pos x="connsiteX2" y="connsiteY2"/>
                  </a:cxn>
                  <a:cxn ang="0">
                    <a:pos x="connsiteX3" y="connsiteY3"/>
                  </a:cxn>
                </a:cxnLst>
                <a:rect l="l" t="t" r="r" b="b"/>
                <a:pathLst>
                  <a:path w="70805" h="57932">
                    <a:moveTo>
                      <a:pt x="55357" y="4828"/>
                    </a:moveTo>
                    <a:cubicBezTo>
                      <a:pt x="59219" y="8368"/>
                      <a:pt x="63082" y="12552"/>
                      <a:pt x="65978" y="17058"/>
                    </a:cubicBezTo>
                    <a:cubicBezTo>
                      <a:pt x="72737" y="26713"/>
                      <a:pt x="67587" y="39909"/>
                      <a:pt x="56323" y="42805"/>
                    </a:cubicBezTo>
                    <a:lnTo>
                      <a:pt x="4828" y="53104"/>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60" name="Freeform: Shape 56">
                <a:extLst>
                  <a:ext uri="{FF2B5EF4-FFF2-40B4-BE49-F238E27FC236}">
                    <a16:creationId xmlns:a16="http://schemas.microsoft.com/office/drawing/2014/main" id="{8C59C31A-C213-4909-8179-FC342FE4366A}"/>
                  </a:ext>
                </a:extLst>
              </p:cNvPr>
              <p:cNvSpPr/>
              <p:nvPr/>
            </p:nvSpPr>
            <p:spPr>
              <a:xfrm>
                <a:off x="3973914" y="2734353"/>
                <a:ext cx="70806" cy="57932"/>
              </a:xfrm>
              <a:custGeom>
                <a:avLst/>
                <a:gdLst>
                  <a:gd name="connsiteX0" fmla="*/ 18474 w 70805"/>
                  <a:gd name="connsiteY0" fmla="*/ 4828 h 57932"/>
                  <a:gd name="connsiteX1" fmla="*/ 7853 w 70805"/>
                  <a:gd name="connsiteY1" fmla="*/ 17058 h 57932"/>
                  <a:gd name="connsiteX2" fmla="*/ 17508 w 70805"/>
                  <a:gd name="connsiteY2" fmla="*/ 42805 h 57932"/>
                  <a:gd name="connsiteX3" fmla="*/ 69004 w 70805"/>
                  <a:gd name="connsiteY3" fmla="*/ 53104 h 57932"/>
                </a:gdLst>
                <a:ahLst/>
                <a:cxnLst>
                  <a:cxn ang="0">
                    <a:pos x="connsiteX0" y="connsiteY0"/>
                  </a:cxn>
                  <a:cxn ang="0">
                    <a:pos x="connsiteX1" y="connsiteY1"/>
                  </a:cxn>
                  <a:cxn ang="0">
                    <a:pos x="connsiteX2" y="connsiteY2"/>
                  </a:cxn>
                  <a:cxn ang="0">
                    <a:pos x="connsiteX3" y="connsiteY3"/>
                  </a:cxn>
                </a:cxnLst>
                <a:rect l="l" t="t" r="r" b="b"/>
                <a:pathLst>
                  <a:path w="70805" h="57932">
                    <a:moveTo>
                      <a:pt x="18474" y="4828"/>
                    </a:moveTo>
                    <a:cubicBezTo>
                      <a:pt x="14612" y="8368"/>
                      <a:pt x="10750" y="12552"/>
                      <a:pt x="7853" y="17058"/>
                    </a:cubicBezTo>
                    <a:cubicBezTo>
                      <a:pt x="1094" y="26713"/>
                      <a:pt x="6244" y="39909"/>
                      <a:pt x="17508" y="42805"/>
                    </a:cubicBezTo>
                    <a:lnTo>
                      <a:pt x="69004" y="53104"/>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61" name="Freeform: Shape 57">
                <a:extLst>
                  <a:ext uri="{FF2B5EF4-FFF2-40B4-BE49-F238E27FC236}">
                    <a16:creationId xmlns:a16="http://schemas.microsoft.com/office/drawing/2014/main" id="{BCC20A47-13B6-485C-8AE1-9C3D7B24E5E5}"/>
                  </a:ext>
                </a:extLst>
              </p:cNvPr>
              <p:cNvSpPr/>
              <p:nvPr/>
            </p:nvSpPr>
            <p:spPr>
              <a:xfrm>
                <a:off x="4053217" y="27756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62" name="Freeform: Shape 58">
                <a:extLst>
                  <a:ext uri="{FF2B5EF4-FFF2-40B4-BE49-F238E27FC236}">
                    <a16:creationId xmlns:a16="http://schemas.microsoft.com/office/drawing/2014/main" id="{944DC04D-E3EF-42CF-9907-708B977732C3}"/>
                  </a:ext>
                </a:extLst>
              </p:cNvPr>
              <p:cNvSpPr/>
              <p:nvPr/>
            </p:nvSpPr>
            <p:spPr>
              <a:xfrm>
                <a:off x="4022963" y="2526904"/>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accent2"/>
                </a:solidFill>
                <a:prstDash val="solid"/>
                <a:round/>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63" name="Freeform: Shape 59">
                <a:extLst>
                  <a:ext uri="{FF2B5EF4-FFF2-40B4-BE49-F238E27FC236}">
                    <a16:creationId xmlns:a16="http://schemas.microsoft.com/office/drawing/2014/main" id="{936BC174-458D-4285-86B5-54DC80E8B2C0}"/>
                  </a:ext>
                </a:extLst>
              </p:cNvPr>
              <p:cNvSpPr/>
              <p:nvPr/>
            </p:nvSpPr>
            <p:spPr>
              <a:xfrm>
                <a:off x="4080895" y="2526904"/>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accent2"/>
                </a:solidFill>
                <a:prstDash val="solid"/>
                <a:round/>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64" name="Freeform: Shape 60">
                <a:extLst>
                  <a:ext uri="{FF2B5EF4-FFF2-40B4-BE49-F238E27FC236}">
                    <a16:creationId xmlns:a16="http://schemas.microsoft.com/office/drawing/2014/main" id="{C35C7005-AD5F-425F-AA36-14C5F4E1775D}"/>
                  </a:ext>
                </a:extLst>
              </p:cNvPr>
              <p:cNvSpPr/>
              <p:nvPr/>
            </p:nvSpPr>
            <p:spPr>
              <a:xfrm>
                <a:off x="3995285" y="2476374"/>
                <a:ext cx="38621" cy="32184"/>
              </a:xfrm>
              <a:custGeom>
                <a:avLst/>
                <a:gdLst>
                  <a:gd name="connsiteX0" fmla="*/ 4828 w 38621"/>
                  <a:gd name="connsiteY0" fmla="*/ 4828 h 32184"/>
                  <a:gd name="connsiteX1" fmla="*/ 36690 w 38621"/>
                  <a:gd name="connsiteY1" fmla="*/ 28000 h 32184"/>
                </a:gdLst>
                <a:ahLst/>
                <a:cxnLst>
                  <a:cxn ang="0">
                    <a:pos x="connsiteX0" y="connsiteY0"/>
                  </a:cxn>
                  <a:cxn ang="0">
                    <a:pos x="connsiteX1" y="connsiteY1"/>
                  </a:cxn>
                </a:cxnLst>
                <a:rect l="l" t="t" r="r" b="b"/>
                <a:pathLst>
                  <a:path w="38621" h="32184">
                    <a:moveTo>
                      <a:pt x="4828" y="4828"/>
                    </a:moveTo>
                    <a:cubicBezTo>
                      <a:pt x="4828" y="4828"/>
                      <a:pt x="13196" y="23173"/>
                      <a:pt x="36690" y="28000"/>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grpSp>
        <p:grpSp>
          <p:nvGrpSpPr>
            <p:cNvPr id="65" name="Group 64">
              <a:extLst>
                <a:ext uri="{FF2B5EF4-FFF2-40B4-BE49-F238E27FC236}">
                  <a16:creationId xmlns:a16="http://schemas.microsoft.com/office/drawing/2014/main" id="{8E6F9716-99DE-4CA9-AB17-5DB40A81E4BB}"/>
                </a:ext>
              </a:extLst>
            </p:cNvPr>
            <p:cNvGrpSpPr>
              <a:grpSpLocks noChangeAspect="1"/>
            </p:cNvGrpSpPr>
            <p:nvPr/>
          </p:nvGrpSpPr>
          <p:grpSpPr>
            <a:xfrm>
              <a:off x="4707205" y="505948"/>
              <a:ext cx="320991" cy="404047"/>
              <a:chOff x="4455440" y="2363927"/>
              <a:chExt cx="363684" cy="457786"/>
            </a:xfrm>
          </p:grpSpPr>
          <p:sp>
            <p:nvSpPr>
              <p:cNvPr id="66" name="Freeform: Shape 62">
                <a:extLst>
                  <a:ext uri="{FF2B5EF4-FFF2-40B4-BE49-F238E27FC236}">
                    <a16:creationId xmlns:a16="http://schemas.microsoft.com/office/drawing/2014/main" id="{1E0BA1B1-AB01-4140-A9F4-06801CAA655A}"/>
                  </a:ext>
                </a:extLst>
              </p:cNvPr>
              <p:cNvSpPr/>
              <p:nvPr/>
            </p:nvSpPr>
            <p:spPr>
              <a:xfrm>
                <a:off x="4549444" y="2471868"/>
                <a:ext cx="170578" cy="167359"/>
              </a:xfrm>
              <a:custGeom>
                <a:avLst/>
                <a:gdLst>
                  <a:gd name="connsiteX0" fmla="*/ 167359 w 170577"/>
                  <a:gd name="connsiteY0" fmla="*/ 61150 h 167359"/>
                  <a:gd name="connsiteX1" fmla="*/ 80783 w 170577"/>
                  <a:gd name="connsiteY1" fmla="*/ 163819 h 167359"/>
                  <a:gd name="connsiteX2" fmla="*/ 4828 w 170577"/>
                  <a:gd name="connsiteY2" fmla="*/ 68875 h 167359"/>
                  <a:gd name="connsiteX3" fmla="*/ 5471 w 170577"/>
                  <a:gd name="connsiteY3" fmla="*/ 6115 h 167359"/>
                  <a:gd name="connsiteX4" fmla="*/ 167037 w 170577"/>
                  <a:gd name="connsiteY4" fmla="*/ 4828 h 167359"/>
                  <a:gd name="connsiteX5" fmla="*/ 167359 w 170577"/>
                  <a:gd name="connsiteY5" fmla="*/ 61150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167359">
                    <a:moveTo>
                      <a:pt x="167359" y="61150"/>
                    </a:moveTo>
                    <a:cubicBezTo>
                      <a:pt x="165428" y="111358"/>
                      <a:pt x="151911" y="166715"/>
                      <a:pt x="80783" y="163819"/>
                    </a:cubicBezTo>
                    <a:cubicBezTo>
                      <a:pt x="17380" y="161244"/>
                      <a:pt x="5793" y="115864"/>
                      <a:pt x="4828" y="68875"/>
                    </a:cubicBezTo>
                    <a:lnTo>
                      <a:pt x="5471" y="6115"/>
                    </a:lnTo>
                    <a:cubicBezTo>
                      <a:pt x="5471" y="6115"/>
                      <a:pt x="97197" y="26713"/>
                      <a:pt x="167037" y="4828"/>
                    </a:cubicBezTo>
                    <a:lnTo>
                      <a:pt x="167359" y="61150"/>
                    </a:lnTo>
                    <a:close/>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67" name="Freeform: Shape 63">
                <a:extLst>
                  <a:ext uri="{FF2B5EF4-FFF2-40B4-BE49-F238E27FC236}">
                    <a16:creationId xmlns:a16="http://schemas.microsoft.com/office/drawing/2014/main" id="{E9EC17D5-5D6B-47F6-9A4F-CAE935F2C647}"/>
                  </a:ext>
                </a:extLst>
              </p:cNvPr>
              <p:cNvSpPr/>
              <p:nvPr/>
            </p:nvSpPr>
            <p:spPr>
              <a:xfrm>
                <a:off x="4582594" y="2666677"/>
                <a:ext cx="102990" cy="112646"/>
              </a:xfrm>
              <a:custGeom>
                <a:avLst/>
                <a:gdLst>
                  <a:gd name="connsiteX0" fmla="*/ 4828 w 102990"/>
                  <a:gd name="connsiteY0" fmla="*/ 9012 h 112645"/>
                  <a:gd name="connsiteX1" fmla="*/ 5150 w 102990"/>
                  <a:gd name="connsiteY1" fmla="*/ 36047 h 112645"/>
                  <a:gd name="connsiteX2" fmla="*/ 38621 w 102990"/>
                  <a:gd name="connsiteY2" fmla="*/ 98806 h 112645"/>
                  <a:gd name="connsiteX3" fmla="*/ 67266 w 102990"/>
                  <a:gd name="connsiteY3" fmla="*/ 98806 h 112645"/>
                  <a:gd name="connsiteX4" fmla="*/ 100737 w 102990"/>
                  <a:gd name="connsiteY4" fmla="*/ 36047 h 112645"/>
                  <a:gd name="connsiteX5" fmla="*/ 100094 w 102990"/>
                  <a:gd name="connsiteY5"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90" h="112645">
                    <a:moveTo>
                      <a:pt x="4828" y="9012"/>
                    </a:moveTo>
                    <a:lnTo>
                      <a:pt x="5150" y="36047"/>
                    </a:lnTo>
                    <a:lnTo>
                      <a:pt x="38621" y="98806"/>
                    </a:lnTo>
                    <a:cubicBezTo>
                      <a:pt x="45058" y="111036"/>
                      <a:pt x="60829" y="111036"/>
                      <a:pt x="67266" y="98806"/>
                    </a:cubicBezTo>
                    <a:lnTo>
                      <a:pt x="100737" y="36047"/>
                    </a:lnTo>
                    <a:lnTo>
                      <a:pt x="100094" y="4828"/>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68" name="Freeform: Shape 64">
                <a:extLst>
                  <a:ext uri="{FF2B5EF4-FFF2-40B4-BE49-F238E27FC236}">
                    <a16:creationId xmlns:a16="http://schemas.microsoft.com/office/drawing/2014/main" id="{37078DE4-8BC3-42FA-A238-265200066037}"/>
                  </a:ext>
                </a:extLst>
              </p:cNvPr>
              <p:cNvSpPr/>
              <p:nvPr/>
            </p:nvSpPr>
            <p:spPr>
              <a:xfrm>
                <a:off x="4455440" y="2644699"/>
                <a:ext cx="363684" cy="177014"/>
              </a:xfrm>
              <a:custGeom>
                <a:avLst/>
                <a:gdLst>
                  <a:gd name="connsiteX0" fmla="*/ 132303 w 363684"/>
                  <a:gd name="connsiteY0" fmla="*/ 4828 h 177014"/>
                  <a:gd name="connsiteX1" fmla="*/ 22233 w 363684"/>
                  <a:gd name="connsiteY1" fmla="*/ 58254 h 177014"/>
                  <a:gd name="connsiteX2" fmla="*/ 4853 w 363684"/>
                  <a:gd name="connsiteY2" fmla="*/ 172831 h 177014"/>
                  <a:gd name="connsiteX3" fmla="*/ 358882 w 363684"/>
                  <a:gd name="connsiteY3" fmla="*/ 172831 h 177014"/>
                  <a:gd name="connsiteX4" fmla="*/ 341502 w 363684"/>
                  <a:gd name="connsiteY4" fmla="*/ 58254 h 177014"/>
                  <a:gd name="connsiteX5" fmla="*/ 229179 w 363684"/>
                  <a:gd name="connsiteY5" fmla="*/ 4828 h 17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84" h="177014">
                    <a:moveTo>
                      <a:pt x="132303" y="4828"/>
                    </a:moveTo>
                    <a:cubicBezTo>
                      <a:pt x="107521" y="8046"/>
                      <a:pt x="42509" y="23173"/>
                      <a:pt x="22233" y="58254"/>
                    </a:cubicBezTo>
                    <a:cubicBezTo>
                      <a:pt x="7106" y="84967"/>
                      <a:pt x="4531" y="99128"/>
                      <a:pt x="4853" y="172831"/>
                    </a:cubicBezTo>
                    <a:lnTo>
                      <a:pt x="358882" y="172831"/>
                    </a:lnTo>
                    <a:cubicBezTo>
                      <a:pt x="359204" y="99128"/>
                      <a:pt x="360169" y="91082"/>
                      <a:pt x="341502" y="58254"/>
                    </a:cubicBezTo>
                    <a:cubicBezTo>
                      <a:pt x="321548" y="22851"/>
                      <a:pt x="253961" y="8046"/>
                      <a:pt x="229179" y="4828"/>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69" name="Freeform: Shape 65">
                <a:extLst>
                  <a:ext uri="{FF2B5EF4-FFF2-40B4-BE49-F238E27FC236}">
                    <a16:creationId xmlns:a16="http://schemas.microsoft.com/office/drawing/2014/main" id="{B334E561-723E-460B-B60B-1900C8999262}"/>
                  </a:ext>
                </a:extLst>
              </p:cNvPr>
              <p:cNvSpPr/>
              <p:nvPr/>
            </p:nvSpPr>
            <p:spPr>
              <a:xfrm>
                <a:off x="4529168" y="2764425"/>
                <a:ext cx="9655" cy="41840"/>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70" name="Freeform: Shape 66">
                <a:extLst>
                  <a:ext uri="{FF2B5EF4-FFF2-40B4-BE49-F238E27FC236}">
                    <a16:creationId xmlns:a16="http://schemas.microsoft.com/office/drawing/2014/main" id="{15A49BCB-FC04-426F-B68F-238EBA610A05}"/>
                  </a:ext>
                </a:extLst>
              </p:cNvPr>
              <p:cNvSpPr/>
              <p:nvPr/>
            </p:nvSpPr>
            <p:spPr>
              <a:xfrm>
                <a:off x="4730964" y="2764425"/>
                <a:ext cx="9655" cy="41840"/>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71" name="Freeform: Shape 67">
                <a:extLst>
                  <a:ext uri="{FF2B5EF4-FFF2-40B4-BE49-F238E27FC236}">
                    <a16:creationId xmlns:a16="http://schemas.microsoft.com/office/drawing/2014/main" id="{53FBE306-1082-45C7-8A6B-59271834DB2E}"/>
                  </a:ext>
                </a:extLst>
              </p:cNvPr>
              <p:cNvSpPr/>
              <p:nvPr/>
            </p:nvSpPr>
            <p:spPr>
              <a:xfrm>
                <a:off x="4662733" y="2662078"/>
                <a:ext cx="70806" cy="61150"/>
              </a:xfrm>
              <a:custGeom>
                <a:avLst/>
                <a:gdLst>
                  <a:gd name="connsiteX0" fmla="*/ 49886 w 70805"/>
                  <a:gd name="connsiteY0" fmla="*/ 4828 h 61150"/>
                  <a:gd name="connsiteX1" fmla="*/ 64691 w 70805"/>
                  <a:gd name="connsiteY1" fmla="*/ 20598 h 61150"/>
                  <a:gd name="connsiteX2" fmla="*/ 55035 w 70805"/>
                  <a:gd name="connsiteY2" fmla="*/ 46346 h 61150"/>
                  <a:gd name="connsiteX3" fmla="*/ 4828 w 70805"/>
                  <a:gd name="connsiteY3" fmla="*/ 56645 h 61150"/>
                </a:gdLst>
                <a:ahLst/>
                <a:cxnLst>
                  <a:cxn ang="0">
                    <a:pos x="connsiteX0" y="connsiteY0"/>
                  </a:cxn>
                  <a:cxn ang="0">
                    <a:pos x="connsiteX1" y="connsiteY1"/>
                  </a:cxn>
                  <a:cxn ang="0">
                    <a:pos x="connsiteX2" y="connsiteY2"/>
                  </a:cxn>
                  <a:cxn ang="0">
                    <a:pos x="connsiteX3" y="connsiteY3"/>
                  </a:cxn>
                </a:cxnLst>
                <a:rect l="l" t="t" r="r" b="b"/>
                <a:pathLst>
                  <a:path w="70805" h="61150">
                    <a:moveTo>
                      <a:pt x="49886" y="4828"/>
                    </a:moveTo>
                    <a:cubicBezTo>
                      <a:pt x="55357" y="9333"/>
                      <a:pt x="60507" y="14483"/>
                      <a:pt x="64691" y="20598"/>
                    </a:cubicBezTo>
                    <a:cubicBezTo>
                      <a:pt x="71449" y="30253"/>
                      <a:pt x="66300" y="43449"/>
                      <a:pt x="55035" y="46346"/>
                    </a:cubicBezTo>
                    <a:lnTo>
                      <a:pt x="4828" y="56645"/>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72" name="Freeform: Shape 68">
                <a:extLst>
                  <a:ext uri="{FF2B5EF4-FFF2-40B4-BE49-F238E27FC236}">
                    <a16:creationId xmlns:a16="http://schemas.microsoft.com/office/drawing/2014/main" id="{A739E9E4-10DD-40C5-9542-72FB6661BC38}"/>
                  </a:ext>
                </a:extLst>
              </p:cNvPr>
              <p:cNvSpPr/>
              <p:nvPr/>
            </p:nvSpPr>
            <p:spPr>
              <a:xfrm>
                <a:off x="4540625" y="2662078"/>
                <a:ext cx="61150" cy="57932"/>
              </a:xfrm>
              <a:custGeom>
                <a:avLst/>
                <a:gdLst>
                  <a:gd name="connsiteX0" fmla="*/ 22658 w 61150"/>
                  <a:gd name="connsiteY0" fmla="*/ 4828 h 57932"/>
                  <a:gd name="connsiteX1" fmla="*/ 7853 w 61150"/>
                  <a:gd name="connsiteY1" fmla="*/ 20598 h 57932"/>
                  <a:gd name="connsiteX2" fmla="*/ 17508 w 61150"/>
                  <a:gd name="connsiteY2" fmla="*/ 46346 h 57932"/>
                  <a:gd name="connsiteX3" fmla="*/ 58704 w 61150"/>
                  <a:gd name="connsiteY3" fmla="*/ 54714 h 57932"/>
                </a:gdLst>
                <a:ahLst/>
                <a:cxnLst>
                  <a:cxn ang="0">
                    <a:pos x="connsiteX0" y="connsiteY0"/>
                  </a:cxn>
                  <a:cxn ang="0">
                    <a:pos x="connsiteX1" y="connsiteY1"/>
                  </a:cxn>
                  <a:cxn ang="0">
                    <a:pos x="connsiteX2" y="connsiteY2"/>
                  </a:cxn>
                  <a:cxn ang="0">
                    <a:pos x="connsiteX3" y="connsiteY3"/>
                  </a:cxn>
                </a:cxnLst>
                <a:rect l="l" t="t" r="r" b="b"/>
                <a:pathLst>
                  <a:path w="61150" h="57932">
                    <a:moveTo>
                      <a:pt x="22658" y="4828"/>
                    </a:moveTo>
                    <a:cubicBezTo>
                      <a:pt x="17187" y="9333"/>
                      <a:pt x="12037" y="14483"/>
                      <a:pt x="7853" y="20598"/>
                    </a:cubicBezTo>
                    <a:cubicBezTo>
                      <a:pt x="1094" y="30253"/>
                      <a:pt x="6244" y="43449"/>
                      <a:pt x="17508" y="46346"/>
                    </a:cubicBezTo>
                    <a:lnTo>
                      <a:pt x="58704" y="54714"/>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73" name="Freeform: Shape 69">
                <a:extLst>
                  <a:ext uri="{FF2B5EF4-FFF2-40B4-BE49-F238E27FC236}">
                    <a16:creationId xmlns:a16="http://schemas.microsoft.com/office/drawing/2014/main" id="{316BB6BD-DA75-4AE3-BF9C-3CA217B193B9}"/>
                  </a:ext>
                </a:extLst>
              </p:cNvPr>
              <p:cNvSpPr/>
              <p:nvPr/>
            </p:nvSpPr>
            <p:spPr>
              <a:xfrm>
                <a:off x="4519350" y="2363927"/>
                <a:ext cx="234946" cy="183451"/>
              </a:xfrm>
              <a:custGeom>
                <a:avLst/>
                <a:gdLst>
                  <a:gd name="connsiteX0" fmla="*/ 33634 w 234946"/>
                  <a:gd name="connsiteY0" fmla="*/ 181644 h 183451"/>
                  <a:gd name="connsiteX1" fmla="*/ 34922 w 234946"/>
                  <a:gd name="connsiteY1" fmla="*/ 38745 h 183451"/>
                  <a:gd name="connsiteX2" fmla="*/ 208074 w 234946"/>
                  <a:gd name="connsiteY2" fmla="*/ 44216 h 183451"/>
                  <a:gd name="connsiteX3" fmla="*/ 197131 w 234946"/>
                  <a:gd name="connsiteY3" fmla="*/ 181322 h 183451"/>
                </a:gdLst>
                <a:ahLst/>
                <a:cxnLst>
                  <a:cxn ang="0">
                    <a:pos x="connsiteX0" y="connsiteY0"/>
                  </a:cxn>
                  <a:cxn ang="0">
                    <a:pos x="connsiteX1" y="connsiteY1"/>
                  </a:cxn>
                  <a:cxn ang="0">
                    <a:pos x="connsiteX2" y="connsiteY2"/>
                  </a:cxn>
                  <a:cxn ang="0">
                    <a:pos x="connsiteX3" y="connsiteY3"/>
                  </a:cxn>
                </a:cxnLst>
                <a:rect l="l" t="t" r="r" b="b"/>
                <a:pathLst>
                  <a:path w="234946" h="183451">
                    <a:moveTo>
                      <a:pt x="33634" y="181644"/>
                    </a:moveTo>
                    <a:cubicBezTo>
                      <a:pt x="11427" y="167804"/>
                      <a:pt x="-18826" y="92171"/>
                      <a:pt x="34922" y="38745"/>
                    </a:cubicBezTo>
                    <a:cubicBezTo>
                      <a:pt x="73543" y="123"/>
                      <a:pt x="155613" y="-14682"/>
                      <a:pt x="208074" y="44216"/>
                    </a:cubicBezTo>
                    <a:cubicBezTo>
                      <a:pt x="233500" y="72538"/>
                      <a:pt x="248626" y="144953"/>
                      <a:pt x="197131" y="181322"/>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74" name="Freeform: Shape 70">
                <a:extLst>
                  <a:ext uri="{FF2B5EF4-FFF2-40B4-BE49-F238E27FC236}">
                    <a16:creationId xmlns:a16="http://schemas.microsoft.com/office/drawing/2014/main" id="{C5AA93C8-FC04-42C7-90FD-3B19F7EC8CF6}"/>
                  </a:ext>
                </a:extLst>
              </p:cNvPr>
              <p:cNvSpPr/>
              <p:nvPr/>
            </p:nvSpPr>
            <p:spPr>
              <a:xfrm>
                <a:off x="4588709" y="251209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accent2"/>
                </a:solidFill>
                <a:prstDash val="solid"/>
                <a:round/>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75" name="Freeform: Shape 71">
                <a:extLst>
                  <a:ext uri="{FF2B5EF4-FFF2-40B4-BE49-F238E27FC236}">
                    <a16:creationId xmlns:a16="http://schemas.microsoft.com/office/drawing/2014/main" id="{7FBCEA92-CFE6-4141-8345-E348F3A08171}"/>
                  </a:ext>
                </a:extLst>
              </p:cNvPr>
              <p:cNvSpPr/>
              <p:nvPr/>
            </p:nvSpPr>
            <p:spPr>
              <a:xfrm>
                <a:off x="4646641" y="251209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accent2"/>
                </a:solidFill>
                <a:prstDash val="solid"/>
                <a:round/>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76" name="Freeform: Shape 72">
                <a:extLst>
                  <a:ext uri="{FF2B5EF4-FFF2-40B4-BE49-F238E27FC236}">
                    <a16:creationId xmlns:a16="http://schemas.microsoft.com/office/drawing/2014/main" id="{37F55FF3-30A9-4BD3-B724-9008161DB43D}"/>
                  </a:ext>
                </a:extLst>
              </p:cNvPr>
              <p:cNvSpPr/>
              <p:nvPr/>
            </p:nvSpPr>
            <p:spPr>
              <a:xfrm>
                <a:off x="4630870" y="2736424"/>
                <a:ext cx="9655" cy="70806"/>
              </a:xfrm>
              <a:custGeom>
                <a:avLst/>
                <a:gdLst>
                  <a:gd name="connsiteX0" fmla="*/ 4828 w 9655"/>
                  <a:gd name="connsiteY0" fmla="*/ 65978 h 70805"/>
                  <a:gd name="connsiteX1" fmla="*/ 4828 w 9655"/>
                  <a:gd name="connsiteY1" fmla="*/ 4828 h 70805"/>
                </a:gdLst>
                <a:ahLst/>
                <a:cxnLst>
                  <a:cxn ang="0">
                    <a:pos x="connsiteX0" y="connsiteY0"/>
                  </a:cxn>
                  <a:cxn ang="0">
                    <a:pos x="connsiteX1" y="connsiteY1"/>
                  </a:cxn>
                </a:cxnLst>
                <a:rect l="l" t="t" r="r" b="b"/>
                <a:pathLst>
                  <a:path w="9655" h="70805">
                    <a:moveTo>
                      <a:pt x="4828" y="65978"/>
                    </a:moveTo>
                    <a:lnTo>
                      <a:pt x="4828" y="4828"/>
                    </a:lnTo>
                  </a:path>
                </a:pathLst>
              </a:custGeom>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grpSp>
      </p:grpSp>
      <p:sp>
        <p:nvSpPr>
          <p:cNvPr id="105" name="Rectangle 104">
            <a:extLst>
              <a:ext uri="{FF2B5EF4-FFF2-40B4-BE49-F238E27FC236}">
                <a16:creationId xmlns:a16="http://schemas.microsoft.com/office/drawing/2014/main" id="{332B08B0-E81C-4A48-97E4-052A28364C21}"/>
              </a:ext>
            </a:extLst>
          </p:cNvPr>
          <p:cNvSpPr/>
          <p:nvPr/>
        </p:nvSpPr>
        <p:spPr>
          <a:xfrm>
            <a:off x="7108491" y="1063237"/>
            <a:ext cx="2624579" cy="1071442"/>
          </a:xfrm>
          <a:prstGeom prst="rect">
            <a:avLst/>
          </a:prstGeom>
          <a:noFill/>
          <a:ln>
            <a:noFill/>
          </a:ln>
        </p:spPr>
        <p:txBody>
          <a:bodyPr spcFirstLastPara="1" wrap="square" lIns="0" tIns="0" rIns="0" bIns="0" anchor="ctr" anchorCtr="0">
            <a:noAutofit/>
          </a:bodyPr>
          <a:lstStyle/>
          <a:p>
            <a:pPr defTabSz="541858" eaLnBrk="1" fontAlgn="auto" hangingPunct="1">
              <a:spcBef>
                <a:spcPts val="0"/>
              </a:spcBef>
              <a:spcAft>
                <a:spcPts val="0"/>
              </a:spcAft>
              <a:buClr>
                <a:srgbClr val="0C2A31"/>
              </a:buClr>
              <a:defRPr/>
            </a:pPr>
            <a:r>
              <a:rPr lang="en-US" sz="1680" b="1" kern="0" dirty="0">
                <a:solidFill>
                  <a:srgbClr val="FFFFFF"/>
                </a:solidFill>
                <a:ea typeface="Amazon Ember" panose="020B0603020204020204" pitchFamily="34" charset="0"/>
                <a:cs typeface="Amazon Ember" panose="020B0603020204020204" pitchFamily="34" charset="0"/>
              </a:rPr>
              <a:t>Business Analyst</a:t>
            </a:r>
          </a:p>
          <a:p>
            <a:pPr defTabSz="541858" eaLnBrk="1" fontAlgn="auto" hangingPunct="1">
              <a:spcBef>
                <a:spcPts val="0"/>
              </a:spcBef>
              <a:spcAft>
                <a:spcPts val="0"/>
              </a:spcAft>
              <a:buClr>
                <a:srgbClr val="0C2A31"/>
              </a:buClr>
              <a:defRPr/>
            </a:pPr>
            <a:r>
              <a:rPr lang="en-US" sz="1680" b="1" kern="0" dirty="0">
                <a:solidFill>
                  <a:srgbClr val="FFFFFF"/>
                </a:solidFill>
                <a:ea typeface="Amazon Ember" panose="020B0603020204020204" pitchFamily="34" charset="0"/>
                <a:cs typeface="Amazon Ember" panose="020B0603020204020204" pitchFamily="34" charset="0"/>
              </a:rPr>
              <a:t>Data scientist</a:t>
            </a:r>
          </a:p>
        </p:txBody>
      </p:sp>
      <p:pic>
        <p:nvPicPr>
          <p:cNvPr id="107" name="Picture 106">
            <a:extLst>
              <a:ext uri="{FF2B5EF4-FFF2-40B4-BE49-F238E27FC236}">
                <a16:creationId xmlns:a16="http://schemas.microsoft.com/office/drawing/2014/main" id="{44A46201-FD17-486D-BB46-AD8D907303E2}"/>
              </a:ext>
            </a:extLst>
          </p:cNvPr>
          <p:cNvPicPr>
            <a:picLocks noChangeAspect="1"/>
          </p:cNvPicPr>
          <p:nvPr/>
        </p:nvPicPr>
        <p:blipFill>
          <a:blip r:embed="rId5"/>
          <a:stretch>
            <a:fillRect/>
          </a:stretch>
        </p:blipFill>
        <p:spPr>
          <a:xfrm>
            <a:off x="5497219" y="2583843"/>
            <a:ext cx="3774425" cy="2154192"/>
          </a:xfrm>
          <a:prstGeom prst="rect">
            <a:avLst/>
          </a:prstGeom>
        </p:spPr>
      </p:pic>
      <p:grpSp>
        <p:nvGrpSpPr>
          <p:cNvPr id="6" name="Group 5">
            <a:extLst>
              <a:ext uri="{FF2B5EF4-FFF2-40B4-BE49-F238E27FC236}">
                <a16:creationId xmlns:a16="http://schemas.microsoft.com/office/drawing/2014/main" id="{59242ECE-137C-4999-8AA3-20A2F2214580}"/>
              </a:ext>
            </a:extLst>
          </p:cNvPr>
          <p:cNvGrpSpPr/>
          <p:nvPr/>
        </p:nvGrpSpPr>
        <p:grpSpPr>
          <a:xfrm>
            <a:off x="5172891" y="4774811"/>
            <a:ext cx="4425019" cy="3092116"/>
            <a:chOff x="5212080" y="4774811"/>
            <a:chExt cx="4160520" cy="3092116"/>
          </a:xfrm>
        </p:grpSpPr>
        <p:sp>
          <p:nvSpPr>
            <p:cNvPr id="40" name="Rectangle 39">
              <a:extLst>
                <a:ext uri="{FF2B5EF4-FFF2-40B4-BE49-F238E27FC236}">
                  <a16:creationId xmlns:a16="http://schemas.microsoft.com/office/drawing/2014/main" id="{23CCF838-24B5-4418-88F0-1C002FF0D56B}"/>
                </a:ext>
              </a:extLst>
            </p:cNvPr>
            <p:cNvSpPr/>
            <p:nvPr/>
          </p:nvSpPr>
          <p:spPr bwMode="auto">
            <a:xfrm>
              <a:off x="5212080" y="4774811"/>
              <a:ext cx="4160520" cy="745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533" tIns="108373" rIns="372533" bIns="108373" numCol="1" spcCol="0" rtlCol="0" fromWordArt="0" anchor="ctr" anchorCtr="0" forceAA="0" compatLnSpc="1">
              <a:prstTxWarp prst="textNoShape">
                <a:avLst/>
              </a:prstTxWarp>
              <a:noAutofit/>
            </a:bodyPr>
            <a:lstStyle/>
            <a:p>
              <a:pPr algn="ctr" defTabSz="690752" eaLnBrk="1" fontAlgn="auto" hangingPunct="1">
                <a:lnSpc>
                  <a:spcPct val="99000"/>
                </a:lnSpc>
                <a:spcBef>
                  <a:spcPts val="0"/>
                </a:spcBef>
                <a:spcAft>
                  <a:spcPts val="0"/>
                </a:spcAft>
                <a:defRPr/>
              </a:pP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Run ETL jobs without writing code</a:t>
              </a:r>
            </a:p>
          </p:txBody>
        </p:sp>
        <p:sp>
          <p:nvSpPr>
            <p:cNvPr id="43" name="Rectangle 42">
              <a:extLst>
                <a:ext uri="{FF2B5EF4-FFF2-40B4-BE49-F238E27FC236}">
                  <a16:creationId xmlns:a16="http://schemas.microsoft.com/office/drawing/2014/main" id="{8134D2F5-17A6-4CDE-BBCE-0BF1D9DCA7B1}"/>
                </a:ext>
              </a:extLst>
            </p:cNvPr>
            <p:cNvSpPr/>
            <p:nvPr/>
          </p:nvSpPr>
          <p:spPr bwMode="auto">
            <a:xfrm>
              <a:off x="5212080" y="5519878"/>
              <a:ext cx="4160520" cy="745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533" tIns="108373" rIns="372533" bIns="108373" numCol="1" spcCol="0" rtlCol="0" fromWordArt="0" anchor="ctr" anchorCtr="0" forceAA="0" compatLnSpc="1">
              <a:prstTxWarp prst="textNoShape">
                <a:avLst/>
              </a:prstTxWarp>
              <a:noAutofit/>
            </a:bodyPr>
            <a:lstStyle/>
            <a:p>
              <a:pPr algn="ctr" defTabSz="690752" eaLnBrk="1" fontAlgn="auto" hangingPunct="1">
                <a:lnSpc>
                  <a:spcPct val="99000"/>
                </a:lnSpc>
                <a:spcBef>
                  <a:spcPts val="0"/>
                </a:spcBef>
                <a:spcAft>
                  <a:spcPts val="0"/>
                </a:spcAft>
                <a:defRPr/>
              </a:pP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Monitor thousands of jobs </a:t>
              </a:r>
              <a:b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through a single pane of glass</a:t>
              </a:r>
            </a:p>
          </p:txBody>
        </p:sp>
        <p:sp>
          <p:nvSpPr>
            <p:cNvPr id="46" name="Rectangle 45">
              <a:extLst>
                <a:ext uri="{FF2B5EF4-FFF2-40B4-BE49-F238E27FC236}">
                  <a16:creationId xmlns:a16="http://schemas.microsoft.com/office/drawing/2014/main" id="{F15C8E36-B82B-4908-A281-EF5940C26161}"/>
                </a:ext>
              </a:extLst>
            </p:cNvPr>
            <p:cNvSpPr/>
            <p:nvPr/>
          </p:nvSpPr>
          <p:spPr bwMode="auto">
            <a:xfrm>
              <a:off x="5212080" y="6263654"/>
              <a:ext cx="4160520" cy="745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533" tIns="108373" rIns="372533" bIns="108373" numCol="1" spcCol="0" rtlCol="0" fromWordArt="0" anchor="ctr" anchorCtr="0" forceAA="0" compatLnSpc="1">
              <a:prstTxWarp prst="textNoShape">
                <a:avLst/>
              </a:prstTxWarp>
              <a:noAutofit/>
            </a:bodyPr>
            <a:lstStyle/>
            <a:p>
              <a:pPr algn="ctr" defTabSz="690752" eaLnBrk="1" fontAlgn="auto" hangingPunct="1">
                <a:lnSpc>
                  <a:spcPct val="99000"/>
                </a:lnSpc>
                <a:spcBef>
                  <a:spcPts val="0"/>
                </a:spcBef>
                <a:spcAft>
                  <a:spcPts val="0"/>
                </a:spcAft>
                <a:defRPr/>
              </a:pP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Distributed processing</a:t>
              </a:r>
            </a:p>
          </p:txBody>
        </p:sp>
        <p:sp>
          <p:nvSpPr>
            <p:cNvPr id="49" name="Rectangle 48">
              <a:extLst>
                <a:ext uri="{FF2B5EF4-FFF2-40B4-BE49-F238E27FC236}">
                  <a16:creationId xmlns:a16="http://schemas.microsoft.com/office/drawing/2014/main" id="{0CF652FE-2D5E-4791-8E88-8B664E725A3C}"/>
                </a:ext>
              </a:extLst>
            </p:cNvPr>
            <p:cNvSpPr/>
            <p:nvPr/>
          </p:nvSpPr>
          <p:spPr bwMode="auto">
            <a:xfrm>
              <a:off x="5212080" y="7121860"/>
              <a:ext cx="4160520" cy="745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533" tIns="108373" rIns="372533" bIns="108373" numCol="1" spcCol="0" rtlCol="0" fromWordArt="0" anchor="ctr" anchorCtr="0" forceAA="0" compatLnSpc="1">
              <a:prstTxWarp prst="textNoShape">
                <a:avLst/>
              </a:prstTxWarp>
              <a:noAutofit/>
            </a:bodyPr>
            <a:lstStyle/>
            <a:p>
              <a:pPr algn="ctr" defTabSz="690752" eaLnBrk="1" fontAlgn="auto" hangingPunct="1">
                <a:lnSpc>
                  <a:spcPct val="99000"/>
                </a:lnSpc>
                <a:spcBef>
                  <a:spcPts val="0"/>
                </a:spcBef>
                <a:spcAft>
                  <a:spcPts val="0"/>
                </a:spcAft>
                <a:defRPr/>
              </a:pP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Advanced transforms </a:t>
              </a:r>
              <a:b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though code snippets</a:t>
              </a:r>
            </a:p>
          </p:txBody>
        </p:sp>
        <p:cxnSp>
          <p:nvCxnSpPr>
            <p:cNvPr id="127" name="Straight Connector 126">
              <a:extLst>
                <a:ext uri="{FF2B5EF4-FFF2-40B4-BE49-F238E27FC236}">
                  <a16:creationId xmlns:a16="http://schemas.microsoft.com/office/drawing/2014/main" id="{6779F9AC-9D40-494A-951B-E60FFC64ABD2}"/>
                </a:ext>
              </a:extLst>
            </p:cNvPr>
            <p:cNvCxnSpPr>
              <a:cxnSpLocks/>
            </p:cNvCxnSpPr>
            <p:nvPr/>
          </p:nvCxnSpPr>
          <p:spPr>
            <a:xfrm rot="5400000">
              <a:off x="7333256" y="4762653"/>
              <a:ext cx="0" cy="1371600"/>
            </a:xfrm>
            <a:prstGeom prst="line">
              <a:avLst/>
            </a:prstGeom>
            <a:ln w="19050">
              <a:solidFill>
                <a:schemeClr val="tx1">
                  <a:lumMod val="75000"/>
                  <a:lumOff val="25000"/>
                </a:schemeClr>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28" name="Straight Connector 127">
              <a:extLst>
                <a:ext uri="{FF2B5EF4-FFF2-40B4-BE49-F238E27FC236}">
                  <a16:creationId xmlns:a16="http://schemas.microsoft.com/office/drawing/2014/main" id="{693FB880-D514-534D-AE6F-026C7CB6DE58}"/>
                </a:ext>
              </a:extLst>
            </p:cNvPr>
            <p:cNvCxnSpPr>
              <a:cxnSpLocks/>
            </p:cNvCxnSpPr>
            <p:nvPr/>
          </p:nvCxnSpPr>
          <p:spPr>
            <a:xfrm rot="5400000">
              <a:off x="7333256" y="5670169"/>
              <a:ext cx="0" cy="1371600"/>
            </a:xfrm>
            <a:prstGeom prst="line">
              <a:avLst/>
            </a:prstGeom>
            <a:ln w="19050">
              <a:solidFill>
                <a:schemeClr val="tx1">
                  <a:lumMod val="75000"/>
                  <a:lumOff val="25000"/>
                </a:schemeClr>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29" name="Straight Connector 128">
              <a:extLst>
                <a:ext uri="{FF2B5EF4-FFF2-40B4-BE49-F238E27FC236}">
                  <a16:creationId xmlns:a16="http://schemas.microsoft.com/office/drawing/2014/main" id="{3A26D66C-8783-6948-B044-0EDDD5D00556}"/>
                </a:ext>
              </a:extLst>
            </p:cNvPr>
            <p:cNvCxnSpPr>
              <a:cxnSpLocks/>
            </p:cNvCxnSpPr>
            <p:nvPr/>
          </p:nvCxnSpPr>
          <p:spPr>
            <a:xfrm rot="5400000">
              <a:off x="7333256" y="6341792"/>
              <a:ext cx="0" cy="1371600"/>
            </a:xfrm>
            <a:prstGeom prst="line">
              <a:avLst/>
            </a:prstGeom>
            <a:ln w="19050">
              <a:solidFill>
                <a:schemeClr val="tx1">
                  <a:lumMod val="75000"/>
                  <a:lumOff val="25000"/>
                </a:schemeClr>
              </a:solidFill>
              <a:headEnd type="none"/>
              <a:tailEnd type="none"/>
            </a:ln>
          </p:spPr>
          <p:style>
            <a:lnRef idx="1">
              <a:schemeClr val="accent5"/>
            </a:lnRef>
            <a:fillRef idx="0">
              <a:schemeClr val="accent5"/>
            </a:fillRef>
            <a:effectRef idx="0">
              <a:schemeClr val="accent5"/>
            </a:effectRef>
            <a:fontRef idx="minor">
              <a:schemeClr val="tx1"/>
            </a:fontRef>
          </p:style>
        </p:cxnSp>
      </p:grpSp>
      <p:grpSp>
        <p:nvGrpSpPr>
          <p:cNvPr id="9" name="Group 8">
            <a:extLst>
              <a:ext uri="{FF2B5EF4-FFF2-40B4-BE49-F238E27FC236}">
                <a16:creationId xmlns:a16="http://schemas.microsoft.com/office/drawing/2014/main" id="{7402A8B6-4B1A-4808-B4DA-9ED5CDABB859}"/>
              </a:ext>
            </a:extLst>
          </p:cNvPr>
          <p:cNvGrpSpPr/>
          <p:nvPr/>
        </p:nvGrpSpPr>
        <p:grpSpPr>
          <a:xfrm>
            <a:off x="9823270" y="4968319"/>
            <a:ext cx="4425019" cy="2378158"/>
            <a:chOff x="9692640" y="4903004"/>
            <a:chExt cx="4160520" cy="2378158"/>
          </a:xfrm>
        </p:grpSpPr>
        <p:sp>
          <p:nvSpPr>
            <p:cNvPr id="93" name="Rectangle 92">
              <a:extLst>
                <a:ext uri="{FF2B5EF4-FFF2-40B4-BE49-F238E27FC236}">
                  <a16:creationId xmlns:a16="http://schemas.microsoft.com/office/drawing/2014/main" id="{AC71A43C-6DD9-4C2C-B3B8-CAC68CB489FD}"/>
                </a:ext>
              </a:extLst>
            </p:cNvPr>
            <p:cNvSpPr/>
            <p:nvPr/>
          </p:nvSpPr>
          <p:spPr bwMode="auto">
            <a:xfrm>
              <a:off x="9692640" y="4903004"/>
              <a:ext cx="4160520" cy="745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533" tIns="108373" rIns="372533" bIns="108373" numCol="1" spcCol="0" rtlCol="0" fromWordArt="0" anchor="ctr" anchorCtr="0" forceAA="0" compatLnSpc="1">
              <a:prstTxWarp prst="textNoShape">
                <a:avLst/>
              </a:prstTxWarp>
              <a:noAutofit/>
            </a:bodyPr>
            <a:lstStyle/>
            <a:p>
              <a:pPr algn="ctr" defTabSz="690752" eaLnBrk="1" fontAlgn="auto" hangingPunct="1">
                <a:lnSpc>
                  <a:spcPct val="99000"/>
                </a:lnSpc>
                <a:spcBef>
                  <a:spcPts val="0"/>
                </a:spcBef>
                <a:spcAft>
                  <a:spcPts val="0"/>
                </a:spcAft>
                <a:defRPr/>
              </a:pP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Clean and normalize data with a rich visual interface</a:t>
              </a:r>
            </a:p>
          </p:txBody>
        </p:sp>
        <p:sp>
          <p:nvSpPr>
            <p:cNvPr id="95" name="Rectangle 94">
              <a:extLst>
                <a:ext uri="{FF2B5EF4-FFF2-40B4-BE49-F238E27FC236}">
                  <a16:creationId xmlns:a16="http://schemas.microsoft.com/office/drawing/2014/main" id="{59EC9C1E-B35F-4440-8AEA-FE2E1006F0A9}"/>
                </a:ext>
              </a:extLst>
            </p:cNvPr>
            <p:cNvSpPr/>
            <p:nvPr/>
          </p:nvSpPr>
          <p:spPr bwMode="auto">
            <a:xfrm>
              <a:off x="9692640" y="5791027"/>
              <a:ext cx="4160520" cy="745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533" tIns="108373" rIns="372533" bIns="108373" numCol="1" spcCol="0" rtlCol="0" fromWordArt="0" anchor="ctr" anchorCtr="0" forceAA="0" compatLnSpc="1">
              <a:prstTxWarp prst="textNoShape">
                <a:avLst/>
              </a:prstTxWarp>
              <a:noAutofit/>
            </a:bodyPr>
            <a:lstStyle/>
            <a:p>
              <a:pPr algn="ctr" defTabSz="690752" eaLnBrk="1" fontAlgn="auto" hangingPunct="1">
                <a:lnSpc>
                  <a:spcPct val="99000"/>
                </a:lnSpc>
                <a:spcBef>
                  <a:spcPts val="0"/>
                </a:spcBef>
                <a:spcAft>
                  <a:spcPts val="0"/>
                </a:spcAft>
                <a:defRPr/>
              </a:pP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Choose from 250+ built-in transformations to automate tasks</a:t>
              </a:r>
            </a:p>
          </p:txBody>
        </p:sp>
        <p:sp>
          <p:nvSpPr>
            <p:cNvPr id="103" name="Rectangle 102">
              <a:extLst>
                <a:ext uri="{FF2B5EF4-FFF2-40B4-BE49-F238E27FC236}">
                  <a16:creationId xmlns:a16="http://schemas.microsoft.com/office/drawing/2014/main" id="{560E6429-213E-449A-B5F6-465B500B8AE7}"/>
                </a:ext>
              </a:extLst>
            </p:cNvPr>
            <p:cNvSpPr/>
            <p:nvPr/>
          </p:nvSpPr>
          <p:spPr bwMode="auto">
            <a:xfrm>
              <a:off x="9692640" y="6536094"/>
              <a:ext cx="4160520" cy="745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533" tIns="108373" rIns="372533" bIns="108373" numCol="1" spcCol="0" rtlCol="0" fromWordArt="0" anchor="ctr" anchorCtr="0" forceAA="0" compatLnSpc="1">
              <a:prstTxWarp prst="textNoShape">
                <a:avLst/>
              </a:prstTxWarp>
              <a:noAutofit/>
            </a:bodyPr>
            <a:lstStyle/>
            <a:p>
              <a:pPr algn="ctr" defTabSz="690752" eaLnBrk="1" fontAlgn="auto" hangingPunct="1">
                <a:lnSpc>
                  <a:spcPct val="99000"/>
                </a:lnSpc>
                <a:spcBef>
                  <a:spcPts val="0"/>
                </a:spcBef>
                <a:spcAft>
                  <a:spcPts val="0"/>
                </a:spcAft>
                <a:defRPr/>
              </a:pPr>
              <a:r>
                <a:rPr lang="en-US" sz="163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Profile data to understand data patterns and anomalies</a:t>
              </a:r>
            </a:p>
          </p:txBody>
        </p:sp>
      </p:grpSp>
      <p:grpSp>
        <p:nvGrpSpPr>
          <p:cNvPr id="8" name="Group 7">
            <a:extLst>
              <a:ext uri="{FF2B5EF4-FFF2-40B4-BE49-F238E27FC236}">
                <a16:creationId xmlns:a16="http://schemas.microsoft.com/office/drawing/2014/main" id="{71DD48A9-C0AB-47AA-9D2B-A087141B7471}"/>
              </a:ext>
            </a:extLst>
          </p:cNvPr>
          <p:cNvGrpSpPr/>
          <p:nvPr/>
        </p:nvGrpSpPr>
        <p:grpSpPr>
          <a:xfrm>
            <a:off x="10216712" y="978777"/>
            <a:ext cx="4113244" cy="5705540"/>
            <a:chOff x="10062565" y="835084"/>
            <a:chExt cx="3867380" cy="5705540"/>
          </a:xfrm>
        </p:grpSpPr>
        <p:pic>
          <p:nvPicPr>
            <p:cNvPr id="92" name="Picture 91">
              <a:extLst>
                <a:ext uri="{FF2B5EF4-FFF2-40B4-BE49-F238E27FC236}">
                  <a16:creationId xmlns:a16="http://schemas.microsoft.com/office/drawing/2014/main" id="{E6C2DFAB-9576-D049-9964-C2F2AA0CB354}"/>
                </a:ext>
              </a:extLst>
            </p:cNvPr>
            <p:cNvPicPr>
              <a:picLocks noChangeAspect="1"/>
            </p:cNvPicPr>
            <p:nvPr/>
          </p:nvPicPr>
          <p:blipFill>
            <a:blip r:embed="rId3"/>
            <a:stretch>
              <a:fillRect/>
            </a:stretch>
          </p:blipFill>
          <p:spPr>
            <a:xfrm>
              <a:off x="10062565" y="2225617"/>
              <a:ext cx="3420673" cy="2504880"/>
            </a:xfrm>
            <a:prstGeom prst="rect">
              <a:avLst/>
            </a:prstGeom>
          </p:spPr>
        </p:pic>
        <p:grpSp>
          <p:nvGrpSpPr>
            <p:cNvPr id="109" name="Group 108">
              <a:extLst>
                <a:ext uri="{FF2B5EF4-FFF2-40B4-BE49-F238E27FC236}">
                  <a16:creationId xmlns:a16="http://schemas.microsoft.com/office/drawing/2014/main" id="{9BC9D84C-90F4-4A14-9F01-E333A8591D04}"/>
                </a:ext>
              </a:extLst>
            </p:cNvPr>
            <p:cNvGrpSpPr>
              <a:grpSpLocks noChangeAspect="1"/>
            </p:cNvGrpSpPr>
            <p:nvPr/>
          </p:nvGrpSpPr>
          <p:grpSpPr>
            <a:xfrm>
              <a:off x="10576065" y="835084"/>
              <a:ext cx="511036" cy="643265"/>
              <a:chOff x="4455440" y="2363927"/>
              <a:chExt cx="363684" cy="457786"/>
            </a:xfrm>
          </p:grpSpPr>
          <p:sp>
            <p:nvSpPr>
              <p:cNvPr id="110" name="Freeform: Shape 62">
                <a:extLst>
                  <a:ext uri="{FF2B5EF4-FFF2-40B4-BE49-F238E27FC236}">
                    <a16:creationId xmlns:a16="http://schemas.microsoft.com/office/drawing/2014/main" id="{A75D0B54-F6AF-46F9-A95B-848C766D3DEA}"/>
                  </a:ext>
                </a:extLst>
              </p:cNvPr>
              <p:cNvSpPr/>
              <p:nvPr/>
            </p:nvSpPr>
            <p:spPr>
              <a:xfrm>
                <a:off x="4549444" y="2471868"/>
                <a:ext cx="170578" cy="167359"/>
              </a:xfrm>
              <a:custGeom>
                <a:avLst/>
                <a:gdLst>
                  <a:gd name="connsiteX0" fmla="*/ 167359 w 170577"/>
                  <a:gd name="connsiteY0" fmla="*/ 61150 h 167359"/>
                  <a:gd name="connsiteX1" fmla="*/ 80783 w 170577"/>
                  <a:gd name="connsiteY1" fmla="*/ 163819 h 167359"/>
                  <a:gd name="connsiteX2" fmla="*/ 4828 w 170577"/>
                  <a:gd name="connsiteY2" fmla="*/ 68875 h 167359"/>
                  <a:gd name="connsiteX3" fmla="*/ 5471 w 170577"/>
                  <a:gd name="connsiteY3" fmla="*/ 6115 h 167359"/>
                  <a:gd name="connsiteX4" fmla="*/ 167037 w 170577"/>
                  <a:gd name="connsiteY4" fmla="*/ 4828 h 167359"/>
                  <a:gd name="connsiteX5" fmla="*/ 167359 w 170577"/>
                  <a:gd name="connsiteY5" fmla="*/ 61150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167359">
                    <a:moveTo>
                      <a:pt x="167359" y="61150"/>
                    </a:moveTo>
                    <a:cubicBezTo>
                      <a:pt x="165428" y="111358"/>
                      <a:pt x="151911" y="166715"/>
                      <a:pt x="80783" y="163819"/>
                    </a:cubicBezTo>
                    <a:cubicBezTo>
                      <a:pt x="17380" y="161244"/>
                      <a:pt x="5793" y="115864"/>
                      <a:pt x="4828" y="68875"/>
                    </a:cubicBezTo>
                    <a:lnTo>
                      <a:pt x="5471" y="6115"/>
                    </a:lnTo>
                    <a:cubicBezTo>
                      <a:pt x="5471" y="6115"/>
                      <a:pt x="97197" y="26713"/>
                      <a:pt x="167037" y="4828"/>
                    </a:cubicBezTo>
                    <a:lnTo>
                      <a:pt x="167359" y="61150"/>
                    </a:lnTo>
                    <a:close/>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111" name="Freeform: Shape 63">
                <a:extLst>
                  <a:ext uri="{FF2B5EF4-FFF2-40B4-BE49-F238E27FC236}">
                    <a16:creationId xmlns:a16="http://schemas.microsoft.com/office/drawing/2014/main" id="{426E1744-5794-4B50-8A87-C66A923EE72C}"/>
                  </a:ext>
                </a:extLst>
              </p:cNvPr>
              <p:cNvSpPr/>
              <p:nvPr/>
            </p:nvSpPr>
            <p:spPr>
              <a:xfrm>
                <a:off x="4582594" y="2617342"/>
                <a:ext cx="102990" cy="112646"/>
              </a:xfrm>
              <a:custGeom>
                <a:avLst/>
                <a:gdLst>
                  <a:gd name="connsiteX0" fmla="*/ 4828 w 102990"/>
                  <a:gd name="connsiteY0" fmla="*/ 9012 h 112645"/>
                  <a:gd name="connsiteX1" fmla="*/ 5150 w 102990"/>
                  <a:gd name="connsiteY1" fmla="*/ 36047 h 112645"/>
                  <a:gd name="connsiteX2" fmla="*/ 38621 w 102990"/>
                  <a:gd name="connsiteY2" fmla="*/ 98806 h 112645"/>
                  <a:gd name="connsiteX3" fmla="*/ 67266 w 102990"/>
                  <a:gd name="connsiteY3" fmla="*/ 98806 h 112645"/>
                  <a:gd name="connsiteX4" fmla="*/ 100737 w 102990"/>
                  <a:gd name="connsiteY4" fmla="*/ 36047 h 112645"/>
                  <a:gd name="connsiteX5" fmla="*/ 100094 w 102990"/>
                  <a:gd name="connsiteY5"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90" h="112645">
                    <a:moveTo>
                      <a:pt x="4828" y="9012"/>
                    </a:moveTo>
                    <a:lnTo>
                      <a:pt x="5150" y="36047"/>
                    </a:lnTo>
                    <a:lnTo>
                      <a:pt x="38621" y="98806"/>
                    </a:lnTo>
                    <a:cubicBezTo>
                      <a:pt x="45058" y="111036"/>
                      <a:pt x="60829" y="111036"/>
                      <a:pt x="67266" y="98806"/>
                    </a:cubicBezTo>
                    <a:lnTo>
                      <a:pt x="100737" y="36047"/>
                    </a:lnTo>
                    <a:lnTo>
                      <a:pt x="100094" y="4828"/>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112" name="Freeform: Shape 64">
                <a:extLst>
                  <a:ext uri="{FF2B5EF4-FFF2-40B4-BE49-F238E27FC236}">
                    <a16:creationId xmlns:a16="http://schemas.microsoft.com/office/drawing/2014/main" id="{6763802C-83F9-4DD5-8BD0-3563B4376B09}"/>
                  </a:ext>
                </a:extLst>
              </p:cNvPr>
              <p:cNvSpPr/>
              <p:nvPr/>
            </p:nvSpPr>
            <p:spPr>
              <a:xfrm>
                <a:off x="4455440" y="2644699"/>
                <a:ext cx="363684" cy="177014"/>
              </a:xfrm>
              <a:custGeom>
                <a:avLst/>
                <a:gdLst>
                  <a:gd name="connsiteX0" fmla="*/ 132303 w 363684"/>
                  <a:gd name="connsiteY0" fmla="*/ 4828 h 177014"/>
                  <a:gd name="connsiteX1" fmla="*/ 22233 w 363684"/>
                  <a:gd name="connsiteY1" fmla="*/ 58254 h 177014"/>
                  <a:gd name="connsiteX2" fmla="*/ 4853 w 363684"/>
                  <a:gd name="connsiteY2" fmla="*/ 172831 h 177014"/>
                  <a:gd name="connsiteX3" fmla="*/ 358882 w 363684"/>
                  <a:gd name="connsiteY3" fmla="*/ 172831 h 177014"/>
                  <a:gd name="connsiteX4" fmla="*/ 341502 w 363684"/>
                  <a:gd name="connsiteY4" fmla="*/ 58254 h 177014"/>
                  <a:gd name="connsiteX5" fmla="*/ 229179 w 363684"/>
                  <a:gd name="connsiteY5" fmla="*/ 4828 h 17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84" h="177014">
                    <a:moveTo>
                      <a:pt x="132303" y="4828"/>
                    </a:moveTo>
                    <a:cubicBezTo>
                      <a:pt x="107521" y="8046"/>
                      <a:pt x="42509" y="23173"/>
                      <a:pt x="22233" y="58254"/>
                    </a:cubicBezTo>
                    <a:cubicBezTo>
                      <a:pt x="7106" y="84967"/>
                      <a:pt x="4531" y="99128"/>
                      <a:pt x="4853" y="172831"/>
                    </a:cubicBezTo>
                    <a:lnTo>
                      <a:pt x="358882" y="172831"/>
                    </a:lnTo>
                    <a:cubicBezTo>
                      <a:pt x="359204" y="99128"/>
                      <a:pt x="360169" y="91082"/>
                      <a:pt x="341502" y="58254"/>
                    </a:cubicBezTo>
                    <a:cubicBezTo>
                      <a:pt x="321548" y="22851"/>
                      <a:pt x="253961" y="8046"/>
                      <a:pt x="229179" y="4828"/>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113" name="Freeform: Shape 65">
                <a:extLst>
                  <a:ext uri="{FF2B5EF4-FFF2-40B4-BE49-F238E27FC236}">
                    <a16:creationId xmlns:a16="http://schemas.microsoft.com/office/drawing/2014/main" id="{63934BE3-0562-4141-9D27-B6B5280ED308}"/>
                  </a:ext>
                </a:extLst>
              </p:cNvPr>
              <p:cNvSpPr/>
              <p:nvPr/>
            </p:nvSpPr>
            <p:spPr>
              <a:xfrm>
                <a:off x="4529168" y="2764425"/>
                <a:ext cx="9655" cy="41840"/>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114" name="Freeform: Shape 66">
                <a:extLst>
                  <a:ext uri="{FF2B5EF4-FFF2-40B4-BE49-F238E27FC236}">
                    <a16:creationId xmlns:a16="http://schemas.microsoft.com/office/drawing/2014/main" id="{D8BEDCC6-303D-4EED-8623-3454C2549747}"/>
                  </a:ext>
                </a:extLst>
              </p:cNvPr>
              <p:cNvSpPr/>
              <p:nvPr/>
            </p:nvSpPr>
            <p:spPr>
              <a:xfrm>
                <a:off x="4730964" y="2764425"/>
                <a:ext cx="9655" cy="41840"/>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115" name="Freeform: Shape 67">
                <a:extLst>
                  <a:ext uri="{FF2B5EF4-FFF2-40B4-BE49-F238E27FC236}">
                    <a16:creationId xmlns:a16="http://schemas.microsoft.com/office/drawing/2014/main" id="{56D58793-F623-40B8-9405-72FB5DC4911F}"/>
                  </a:ext>
                </a:extLst>
              </p:cNvPr>
              <p:cNvSpPr/>
              <p:nvPr/>
            </p:nvSpPr>
            <p:spPr>
              <a:xfrm>
                <a:off x="4662733" y="2662078"/>
                <a:ext cx="70806" cy="61150"/>
              </a:xfrm>
              <a:custGeom>
                <a:avLst/>
                <a:gdLst>
                  <a:gd name="connsiteX0" fmla="*/ 49886 w 70805"/>
                  <a:gd name="connsiteY0" fmla="*/ 4828 h 61150"/>
                  <a:gd name="connsiteX1" fmla="*/ 64691 w 70805"/>
                  <a:gd name="connsiteY1" fmla="*/ 20598 h 61150"/>
                  <a:gd name="connsiteX2" fmla="*/ 55035 w 70805"/>
                  <a:gd name="connsiteY2" fmla="*/ 46346 h 61150"/>
                  <a:gd name="connsiteX3" fmla="*/ 4828 w 70805"/>
                  <a:gd name="connsiteY3" fmla="*/ 56645 h 61150"/>
                </a:gdLst>
                <a:ahLst/>
                <a:cxnLst>
                  <a:cxn ang="0">
                    <a:pos x="connsiteX0" y="connsiteY0"/>
                  </a:cxn>
                  <a:cxn ang="0">
                    <a:pos x="connsiteX1" y="connsiteY1"/>
                  </a:cxn>
                  <a:cxn ang="0">
                    <a:pos x="connsiteX2" y="connsiteY2"/>
                  </a:cxn>
                  <a:cxn ang="0">
                    <a:pos x="connsiteX3" y="connsiteY3"/>
                  </a:cxn>
                </a:cxnLst>
                <a:rect l="l" t="t" r="r" b="b"/>
                <a:pathLst>
                  <a:path w="70805" h="61150">
                    <a:moveTo>
                      <a:pt x="49886" y="4828"/>
                    </a:moveTo>
                    <a:cubicBezTo>
                      <a:pt x="55357" y="9333"/>
                      <a:pt x="60507" y="14483"/>
                      <a:pt x="64691" y="20598"/>
                    </a:cubicBezTo>
                    <a:cubicBezTo>
                      <a:pt x="71449" y="30253"/>
                      <a:pt x="66300" y="43449"/>
                      <a:pt x="55035" y="46346"/>
                    </a:cubicBezTo>
                    <a:lnTo>
                      <a:pt x="4828" y="56645"/>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116" name="Freeform: Shape 68">
                <a:extLst>
                  <a:ext uri="{FF2B5EF4-FFF2-40B4-BE49-F238E27FC236}">
                    <a16:creationId xmlns:a16="http://schemas.microsoft.com/office/drawing/2014/main" id="{762C9485-4941-4808-BCDE-797FAC02EFAA}"/>
                  </a:ext>
                </a:extLst>
              </p:cNvPr>
              <p:cNvSpPr/>
              <p:nvPr/>
            </p:nvSpPr>
            <p:spPr>
              <a:xfrm>
                <a:off x="4540625" y="2662078"/>
                <a:ext cx="61150" cy="57932"/>
              </a:xfrm>
              <a:custGeom>
                <a:avLst/>
                <a:gdLst>
                  <a:gd name="connsiteX0" fmla="*/ 22658 w 61150"/>
                  <a:gd name="connsiteY0" fmla="*/ 4828 h 57932"/>
                  <a:gd name="connsiteX1" fmla="*/ 7853 w 61150"/>
                  <a:gd name="connsiteY1" fmla="*/ 20598 h 57932"/>
                  <a:gd name="connsiteX2" fmla="*/ 17508 w 61150"/>
                  <a:gd name="connsiteY2" fmla="*/ 46346 h 57932"/>
                  <a:gd name="connsiteX3" fmla="*/ 58704 w 61150"/>
                  <a:gd name="connsiteY3" fmla="*/ 54714 h 57932"/>
                </a:gdLst>
                <a:ahLst/>
                <a:cxnLst>
                  <a:cxn ang="0">
                    <a:pos x="connsiteX0" y="connsiteY0"/>
                  </a:cxn>
                  <a:cxn ang="0">
                    <a:pos x="connsiteX1" y="connsiteY1"/>
                  </a:cxn>
                  <a:cxn ang="0">
                    <a:pos x="connsiteX2" y="connsiteY2"/>
                  </a:cxn>
                  <a:cxn ang="0">
                    <a:pos x="connsiteX3" y="connsiteY3"/>
                  </a:cxn>
                </a:cxnLst>
                <a:rect l="l" t="t" r="r" b="b"/>
                <a:pathLst>
                  <a:path w="61150" h="57932">
                    <a:moveTo>
                      <a:pt x="22658" y="4828"/>
                    </a:moveTo>
                    <a:cubicBezTo>
                      <a:pt x="17187" y="9333"/>
                      <a:pt x="12037" y="14483"/>
                      <a:pt x="7853" y="20598"/>
                    </a:cubicBezTo>
                    <a:cubicBezTo>
                      <a:pt x="1094" y="30253"/>
                      <a:pt x="6244" y="43449"/>
                      <a:pt x="17508" y="46346"/>
                    </a:cubicBezTo>
                    <a:lnTo>
                      <a:pt x="58704" y="54714"/>
                    </a:ln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117" name="Freeform: Shape 69">
                <a:extLst>
                  <a:ext uri="{FF2B5EF4-FFF2-40B4-BE49-F238E27FC236}">
                    <a16:creationId xmlns:a16="http://schemas.microsoft.com/office/drawing/2014/main" id="{F33E81AA-0061-4DFD-95EE-0B5227325B24}"/>
                  </a:ext>
                </a:extLst>
              </p:cNvPr>
              <p:cNvSpPr/>
              <p:nvPr/>
            </p:nvSpPr>
            <p:spPr>
              <a:xfrm>
                <a:off x="4519350" y="2363927"/>
                <a:ext cx="234946" cy="183451"/>
              </a:xfrm>
              <a:custGeom>
                <a:avLst/>
                <a:gdLst>
                  <a:gd name="connsiteX0" fmla="*/ 33634 w 234946"/>
                  <a:gd name="connsiteY0" fmla="*/ 181644 h 183451"/>
                  <a:gd name="connsiteX1" fmla="*/ 34922 w 234946"/>
                  <a:gd name="connsiteY1" fmla="*/ 38745 h 183451"/>
                  <a:gd name="connsiteX2" fmla="*/ 208074 w 234946"/>
                  <a:gd name="connsiteY2" fmla="*/ 44216 h 183451"/>
                  <a:gd name="connsiteX3" fmla="*/ 197131 w 234946"/>
                  <a:gd name="connsiteY3" fmla="*/ 181322 h 183451"/>
                </a:gdLst>
                <a:ahLst/>
                <a:cxnLst>
                  <a:cxn ang="0">
                    <a:pos x="connsiteX0" y="connsiteY0"/>
                  </a:cxn>
                  <a:cxn ang="0">
                    <a:pos x="connsiteX1" y="connsiteY1"/>
                  </a:cxn>
                  <a:cxn ang="0">
                    <a:pos x="connsiteX2" y="connsiteY2"/>
                  </a:cxn>
                  <a:cxn ang="0">
                    <a:pos x="connsiteX3" y="connsiteY3"/>
                  </a:cxn>
                </a:cxnLst>
                <a:rect l="l" t="t" r="r" b="b"/>
                <a:pathLst>
                  <a:path w="234946" h="183451">
                    <a:moveTo>
                      <a:pt x="33634" y="181644"/>
                    </a:moveTo>
                    <a:cubicBezTo>
                      <a:pt x="11427" y="167804"/>
                      <a:pt x="-18826" y="92171"/>
                      <a:pt x="34922" y="38745"/>
                    </a:cubicBezTo>
                    <a:cubicBezTo>
                      <a:pt x="73543" y="123"/>
                      <a:pt x="155613" y="-14682"/>
                      <a:pt x="208074" y="44216"/>
                    </a:cubicBezTo>
                    <a:cubicBezTo>
                      <a:pt x="233500" y="72538"/>
                      <a:pt x="248626" y="144953"/>
                      <a:pt x="197131" y="181322"/>
                    </a:cubicBezTo>
                  </a:path>
                </a:pathLst>
              </a:custGeom>
              <a:noFill/>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118" name="Freeform: Shape 70">
                <a:extLst>
                  <a:ext uri="{FF2B5EF4-FFF2-40B4-BE49-F238E27FC236}">
                    <a16:creationId xmlns:a16="http://schemas.microsoft.com/office/drawing/2014/main" id="{4BB957AD-7E63-4141-BD6F-A9D1A11C7AA1}"/>
                  </a:ext>
                </a:extLst>
              </p:cNvPr>
              <p:cNvSpPr/>
              <p:nvPr/>
            </p:nvSpPr>
            <p:spPr>
              <a:xfrm>
                <a:off x="4588709" y="251209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accent2"/>
                </a:solidFill>
                <a:prstDash val="solid"/>
                <a:round/>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119" name="Freeform: Shape 71">
                <a:extLst>
                  <a:ext uri="{FF2B5EF4-FFF2-40B4-BE49-F238E27FC236}">
                    <a16:creationId xmlns:a16="http://schemas.microsoft.com/office/drawing/2014/main" id="{FF30A805-8EA2-4720-897B-D1357612B9C4}"/>
                  </a:ext>
                </a:extLst>
              </p:cNvPr>
              <p:cNvSpPr/>
              <p:nvPr/>
            </p:nvSpPr>
            <p:spPr>
              <a:xfrm>
                <a:off x="4646641" y="251209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accent2"/>
                </a:solidFill>
                <a:prstDash val="solid"/>
                <a:round/>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sp>
            <p:nvSpPr>
              <p:cNvPr id="120" name="Freeform: Shape 72">
                <a:extLst>
                  <a:ext uri="{FF2B5EF4-FFF2-40B4-BE49-F238E27FC236}">
                    <a16:creationId xmlns:a16="http://schemas.microsoft.com/office/drawing/2014/main" id="{2B207A0D-4AF6-4577-84B8-A1D617A3D6D2}"/>
                  </a:ext>
                </a:extLst>
              </p:cNvPr>
              <p:cNvSpPr/>
              <p:nvPr/>
            </p:nvSpPr>
            <p:spPr>
              <a:xfrm>
                <a:off x="4630870" y="2736424"/>
                <a:ext cx="9655" cy="70806"/>
              </a:xfrm>
              <a:custGeom>
                <a:avLst/>
                <a:gdLst>
                  <a:gd name="connsiteX0" fmla="*/ 4828 w 9655"/>
                  <a:gd name="connsiteY0" fmla="*/ 65978 h 70805"/>
                  <a:gd name="connsiteX1" fmla="*/ 4828 w 9655"/>
                  <a:gd name="connsiteY1" fmla="*/ 4828 h 70805"/>
                </a:gdLst>
                <a:ahLst/>
                <a:cxnLst>
                  <a:cxn ang="0">
                    <a:pos x="connsiteX0" y="connsiteY0"/>
                  </a:cxn>
                  <a:cxn ang="0">
                    <a:pos x="connsiteX1" y="connsiteY1"/>
                  </a:cxn>
                </a:cxnLst>
                <a:rect l="l" t="t" r="r" b="b"/>
                <a:pathLst>
                  <a:path w="9655" h="70805">
                    <a:moveTo>
                      <a:pt x="4828" y="65978"/>
                    </a:moveTo>
                    <a:lnTo>
                      <a:pt x="4828" y="4828"/>
                    </a:lnTo>
                  </a:path>
                </a:pathLst>
              </a:custGeom>
              <a:ln w="19050" cap="flat">
                <a:solidFill>
                  <a:schemeClr val="accent2"/>
                </a:solidFill>
                <a:prstDash val="solid"/>
                <a:miter/>
              </a:ln>
            </p:spPr>
            <p:txBody>
              <a:bodyPr rtlCol="0" anchor="ctr"/>
              <a:lstStyle/>
              <a:p>
                <a:pPr defTabSz="812603" eaLnBrk="1" fontAlgn="auto" hangingPunct="1">
                  <a:spcBef>
                    <a:spcPts val="0"/>
                  </a:spcBef>
                  <a:spcAft>
                    <a:spcPts val="0"/>
                  </a:spcAft>
                  <a:defRPr/>
                </a:pPr>
                <a:endParaRPr lang="en-US" sz="1555" dirty="0">
                  <a:solidFill>
                    <a:srgbClr val="FFFFFF"/>
                  </a:solidFill>
                  <a:ea typeface="Amazon Ember" panose="020B0603020204020204" pitchFamily="34" charset="0"/>
                  <a:cs typeface="Amazon Ember" panose="020B0603020204020204" pitchFamily="34" charset="0"/>
                </a:endParaRPr>
              </a:p>
            </p:txBody>
          </p:sp>
        </p:grpSp>
        <p:sp>
          <p:nvSpPr>
            <p:cNvPr id="121" name="Rectangle 120">
              <a:extLst>
                <a:ext uri="{FF2B5EF4-FFF2-40B4-BE49-F238E27FC236}">
                  <a16:creationId xmlns:a16="http://schemas.microsoft.com/office/drawing/2014/main" id="{578EA311-4DC7-47B2-B586-ABC6974C9DB6}"/>
                </a:ext>
              </a:extLst>
            </p:cNvPr>
            <p:cNvSpPr/>
            <p:nvPr/>
          </p:nvSpPr>
          <p:spPr>
            <a:xfrm>
              <a:off x="11492071" y="990447"/>
              <a:ext cx="2437874" cy="735404"/>
            </a:xfrm>
            <a:prstGeom prst="rect">
              <a:avLst/>
            </a:prstGeom>
            <a:noFill/>
            <a:ln>
              <a:noFill/>
            </a:ln>
          </p:spPr>
          <p:txBody>
            <a:bodyPr spcFirstLastPara="1" wrap="square" lIns="0" tIns="0" rIns="0" bIns="0" anchor="ctr" anchorCtr="0">
              <a:noAutofit/>
            </a:bodyPr>
            <a:lstStyle/>
            <a:p>
              <a:pPr defTabSz="541858" eaLnBrk="1" fontAlgn="auto" hangingPunct="1">
                <a:spcBef>
                  <a:spcPts val="0"/>
                </a:spcBef>
                <a:spcAft>
                  <a:spcPts val="0"/>
                </a:spcAft>
                <a:buClr>
                  <a:srgbClr val="0C2A31"/>
                </a:buClr>
                <a:defRPr/>
              </a:pPr>
              <a:r>
                <a:rPr lang="en-US" sz="1680" b="1" kern="0" dirty="0">
                  <a:solidFill>
                    <a:srgbClr val="FFFFFF"/>
                  </a:solidFill>
                  <a:ea typeface="Amazon Ember" panose="020B0603020204020204" pitchFamily="34" charset="0"/>
                  <a:cs typeface="Amazon Ember" panose="020B0603020204020204" pitchFamily="34" charset="0"/>
                </a:rPr>
                <a:t>Data engineer</a:t>
              </a:r>
            </a:p>
          </p:txBody>
        </p:sp>
        <p:pic>
          <p:nvPicPr>
            <p:cNvPr id="122" name="Content Placeholder 3">
              <a:extLst>
                <a:ext uri="{FF2B5EF4-FFF2-40B4-BE49-F238E27FC236}">
                  <a16:creationId xmlns:a16="http://schemas.microsoft.com/office/drawing/2014/main" id="{14B2E7A0-CF32-4ABA-90B5-4B99DB05327E}"/>
                </a:ext>
              </a:extLst>
            </p:cNvPr>
            <p:cNvPicPr>
              <a:picLocks/>
            </p:cNvPicPr>
            <p:nvPr/>
          </p:nvPicPr>
          <p:blipFill>
            <a:blip r:embed="rId6">
              <a:extLst>
                <a:ext uri="{28A0092B-C50C-407E-A947-70E740481C1C}">
                  <a14:useLocalDpi xmlns:a14="http://schemas.microsoft.com/office/drawing/2010/main" val="0"/>
                </a:ext>
              </a:extLst>
            </a:blip>
            <a:stretch>
              <a:fillRect/>
            </a:stretch>
          </p:blipFill>
          <p:spPr bwMode="auto">
            <a:xfrm>
              <a:off x="10219821" y="2400961"/>
              <a:ext cx="3106160" cy="213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TextBox 124">
              <a:extLst>
                <a:ext uri="{FF2B5EF4-FFF2-40B4-BE49-F238E27FC236}">
                  <a16:creationId xmlns:a16="http://schemas.microsoft.com/office/drawing/2014/main" id="{38E9951D-C43E-47D2-969C-28732BFA9414}"/>
                </a:ext>
              </a:extLst>
            </p:cNvPr>
            <p:cNvSpPr txBox="1"/>
            <p:nvPr/>
          </p:nvSpPr>
          <p:spPr>
            <a:xfrm>
              <a:off x="10104120" y="1709571"/>
              <a:ext cx="3337560" cy="547094"/>
            </a:xfrm>
            <a:prstGeom prst="rect">
              <a:avLst/>
            </a:prstGeom>
          </p:spPr>
          <p:txBody>
            <a:bodyPr vert="horz" wrap="square" lIns="135467" tIns="108373" rIns="135467" bIns="108373" rtlCol="0" anchor="t">
              <a:spAutoFit/>
            </a:bodyPr>
            <a:lstStyle>
              <a:lvl1pPr eaLnBrk="1" hangingPunct="1">
                <a:lnSpc>
                  <a:spcPct val="90000"/>
                </a:lnSpc>
                <a:defRPr lang="en-US" sz="4800" b="0" i="0" spc="-120" baseline="0">
                  <a:ln w="3175">
                    <a:noFill/>
                  </a:ln>
                  <a:latin typeface="Amazon Ember Heavy" panose="020B0603020204020204" pitchFamily="34" charset="0"/>
                  <a:ea typeface="Amazon Ember Heavy" panose="020B0603020204020204" pitchFamily="34" charset="0"/>
                  <a:cs typeface="Amazon Ember Heavy" panose="020B0603020204020204" pitchFamily="34" charset="0"/>
                </a:defRPr>
              </a:lvl1pPr>
              <a:lvl2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2pPr>
              <a:lvl3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3pPr>
              <a:lvl4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4pPr>
              <a:lvl5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5pPr>
              <a:lvl6pPr marL="4572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algn="ctr" defTabSz="812603" fontAlgn="auto">
                <a:spcBef>
                  <a:spcPts val="0"/>
                </a:spcBef>
                <a:spcAft>
                  <a:spcPts val="0"/>
                </a:spcAft>
                <a:defRPr/>
              </a:pPr>
              <a:r>
                <a:rPr lang="en-US" sz="2370" b="1" spc="-89"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AWS Glue Notebooks</a:t>
              </a:r>
            </a:p>
          </p:txBody>
        </p:sp>
        <p:cxnSp>
          <p:nvCxnSpPr>
            <p:cNvPr id="94" name="Straight Connector 93">
              <a:extLst>
                <a:ext uri="{FF2B5EF4-FFF2-40B4-BE49-F238E27FC236}">
                  <a16:creationId xmlns:a16="http://schemas.microsoft.com/office/drawing/2014/main" id="{2B5E5FC6-3FDD-4B3C-9FA7-1BBE3C34F3CA}"/>
                </a:ext>
              </a:extLst>
            </p:cNvPr>
            <p:cNvCxnSpPr>
              <a:cxnSpLocks/>
            </p:cNvCxnSpPr>
            <p:nvPr/>
          </p:nvCxnSpPr>
          <p:spPr>
            <a:xfrm rot="5400000">
              <a:off x="11772900" y="5014460"/>
              <a:ext cx="0" cy="1371600"/>
            </a:xfrm>
            <a:prstGeom prst="line">
              <a:avLst/>
            </a:prstGeom>
            <a:ln w="19050">
              <a:solidFill>
                <a:schemeClr val="tx1">
                  <a:lumMod val="75000"/>
                  <a:lumOff val="25000"/>
                </a:schemeClr>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08" name="Straight Connector 107">
              <a:extLst>
                <a:ext uri="{FF2B5EF4-FFF2-40B4-BE49-F238E27FC236}">
                  <a16:creationId xmlns:a16="http://schemas.microsoft.com/office/drawing/2014/main" id="{95AE62FB-181C-4A66-8F0D-EDF9B126F2EB}"/>
                </a:ext>
              </a:extLst>
            </p:cNvPr>
            <p:cNvCxnSpPr>
              <a:cxnSpLocks/>
            </p:cNvCxnSpPr>
            <p:nvPr/>
          </p:nvCxnSpPr>
          <p:spPr>
            <a:xfrm rot="5400000">
              <a:off x="11772900" y="5854824"/>
              <a:ext cx="0" cy="1371600"/>
            </a:xfrm>
            <a:prstGeom prst="line">
              <a:avLst/>
            </a:prstGeom>
            <a:ln w="19050">
              <a:solidFill>
                <a:schemeClr val="tx1">
                  <a:lumMod val="75000"/>
                  <a:lumOff val="25000"/>
                </a:schemeClr>
              </a:solidFill>
              <a:headEnd type="none"/>
              <a:tailEnd type="none"/>
            </a:ln>
          </p:spPr>
          <p:style>
            <a:lnRef idx="1">
              <a:schemeClr val="accent5"/>
            </a:lnRef>
            <a:fillRef idx="0">
              <a:schemeClr val="accent5"/>
            </a:fillRef>
            <a:effectRef idx="0">
              <a:schemeClr val="accent5"/>
            </a:effectRef>
            <a:fontRef idx="minor">
              <a:schemeClr val="tx1"/>
            </a:fontRef>
          </p:style>
        </p:cxnSp>
      </p:grpSp>
      <p:sp>
        <p:nvSpPr>
          <p:cNvPr id="16" name="Title 15">
            <a:extLst>
              <a:ext uri="{FF2B5EF4-FFF2-40B4-BE49-F238E27FC236}">
                <a16:creationId xmlns:a16="http://schemas.microsoft.com/office/drawing/2014/main" id="{333BE792-6F0F-4EDB-A4A6-CB08EB3217BD}"/>
              </a:ext>
            </a:extLst>
          </p:cNvPr>
          <p:cNvSpPr>
            <a:spLocks noGrp="1"/>
          </p:cNvSpPr>
          <p:nvPr>
            <p:ph type="title"/>
          </p:nvPr>
        </p:nvSpPr>
        <p:spPr>
          <a:xfrm>
            <a:off x="444134" y="405766"/>
            <a:ext cx="13167360" cy="642637"/>
          </a:xfrm>
          <a:noFill/>
        </p:spPr>
        <p:txBody>
          <a:bodyPr vert="horz" wrap="square" lIns="0" tIns="0" rIns="0" bIns="0" rtlCol="0" anchor="t" anchorCtr="0">
            <a:spAutoFit/>
          </a:bodyPr>
          <a:lstStyle/>
          <a:p>
            <a:r>
              <a:rPr lang="en-US" sz="3360" spc="-100" dirty="0">
                <a:latin typeface="+mn-lt"/>
                <a:ea typeface="+mn-ea"/>
                <a:cs typeface="+mn-cs"/>
              </a:rPr>
              <a:t>Designed for all data users</a:t>
            </a:r>
          </a:p>
        </p:txBody>
      </p:sp>
    </p:spTree>
    <p:extLst>
      <p:ext uri="{BB962C8B-B14F-4D97-AF65-F5344CB8AC3E}">
        <p14:creationId xmlns:p14="http://schemas.microsoft.com/office/powerpoint/2010/main" val="427350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7F6366-B789-D14F-B67E-DE63146215D6}"/>
              </a:ext>
            </a:extLst>
          </p:cNvPr>
          <p:cNvSpPr txBox="1">
            <a:spLocks/>
          </p:cNvSpPr>
          <p:nvPr/>
        </p:nvSpPr>
        <p:spPr>
          <a:xfrm>
            <a:off x="403862" y="757213"/>
            <a:ext cx="13167360" cy="465384"/>
          </a:xfrm>
          <a:prstGeom prst="rect">
            <a:avLst/>
          </a:prstGeom>
          <a:noFill/>
        </p:spPr>
        <p:txBody>
          <a:bodyPr vert="horz" wrap="square" lIns="0" tIns="0" rIns="0" bIns="0" rtlCol="0" anchor="t" anchorCtr="0">
            <a:sp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defTabSz="1097280" fontAlgn="auto">
              <a:spcAft>
                <a:spcPts val="0"/>
              </a:spcAft>
              <a:defRPr/>
            </a:pPr>
            <a:r>
              <a:rPr lang="en-US" sz="3360" dirty="0">
                <a:latin typeface="+mn-lt"/>
                <a:ea typeface="+mn-ea"/>
                <a:cs typeface="+mn-cs"/>
              </a:rPr>
              <a:t>Complete data integration capabilities in one place</a:t>
            </a:r>
          </a:p>
        </p:txBody>
      </p:sp>
      <p:sp>
        <p:nvSpPr>
          <p:cNvPr id="10" name="Rectangle 9">
            <a:extLst>
              <a:ext uri="{FF2B5EF4-FFF2-40B4-BE49-F238E27FC236}">
                <a16:creationId xmlns:a16="http://schemas.microsoft.com/office/drawing/2014/main" id="{2DF95D1C-8CEB-EA45-9539-8FD234A0BB92}"/>
              </a:ext>
            </a:extLst>
          </p:cNvPr>
          <p:cNvSpPr/>
          <p:nvPr/>
        </p:nvSpPr>
        <p:spPr>
          <a:xfrm>
            <a:off x="1163413" y="5139787"/>
            <a:ext cx="3133724" cy="1569660"/>
          </a:xfrm>
          <a:prstGeom prst="rect">
            <a:avLst/>
          </a:prstGeom>
        </p:spPr>
        <p:txBody>
          <a:bodyPr wrap="square">
            <a:spAutoFit/>
          </a:bodyPr>
          <a:lstStyle/>
          <a:p>
            <a:pPr defTabSz="1097280" eaLnBrk="1" fontAlgn="auto" hangingPunct="1">
              <a:spcBef>
                <a:spcPts val="0"/>
              </a:spcBef>
              <a:spcAft>
                <a:spcPts val="0"/>
              </a:spcAft>
              <a:defRPr/>
            </a:pPr>
            <a:r>
              <a:rPr lang="en-US" sz="2400" kern="0" dirty="0">
                <a:solidFill>
                  <a:srgbClr val="FFFFFF"/>
                </a:solidFill>
                <a:ea typeface="Amazon Ember" charset="0"/>
                <a:cs typeface="Amazon Ember" charset="0"/>
              </a:rPr>
              <a:t>Easily integrate with </a:t>
            </a:r>
            <a:r>
              <a:rPr lang="en-US" sz="2400" kern="0" dirty="0">
                <a:solidFill>
                  <a:schemeClr val="accent1"/>
                </a:solidFill>
                <a:ea typeface="Amazon Ember" charset="0"/>
                <a:cs typeface="Amazon Ember" charset="0"/>
              </a:rPr>
              <a:t>Amazon MSK, Amazon Kinesis, </a:t>
            </a:r>
            <a:r>
              <a:rPr lang="en-US" sz="2400" kern="0" dirty="0">
                <a:solidFill>
                  <a:srgbClr val="FFFFFF"/>
                </a:solidFill>
                <a:ea typeface="Amazon Ember" charset="0"/>
                <a:cs typeface="Amazon Ember" charset="0"/>
              </a:rPr>
              <a:t>and </a:t>
            </a:r>
            <a:r>
              <a:rPr lang="en-US" sz="2400" kern="0" dirty="0">
                <a:solidFill>
                  <a:schemeClr val="accent1"/>
                </a:solidFill>
                <a:ea typeface="Amazon Ember" charset="0"/>
                <a:cs typeface="Amazon Ember" charset="0"/>
              </a:rPr>
              <a:t>Apache Kafka</a:t>
            </a:r>
            <a:endParaRPr lang="en-US" sz="2000" kern="0" dirty="0">
              <a:solidFill>
                <a:schemeClr val="accent1"/>
              </a:solidFill>
            </a:endParaRPr>
          </a:p>
        </p:txBody>
      </p:sp>
      <p:sp>
        <p:nvSpPr>
          <p:cNvPr id="11" name="Rectangle 10">
            <a:extLst>
              <a:ext uri="{FF2B5EF4-FFF2-40B4-BE49-F238E27FC236}">
                <a16:creationId xmlns:a16="http://schemas.microsoft.com/office/drawing/2014/main" id="{C9F0D375-9616-E348-A35A-CB51069191E3}"/>
              </a:ext>
            </a:extLst>
          </p:cNvPr>
          <p:cNvSpPr/>
          <p:nvPr/>
        </p:nvSpPr>
        <p:spPr>
          <a:xfrm>
            <a:off x="6264805" y="5139787"/>
            <a:ext cx="2981797" cy="1200329"/>
          </a:xfrm>
          <a:prstGeom prst="rect">
            <a:avLst/>
          </a:prstGeom>
        </p:spPr>
        <p:txBody>
          <a:bodyPr wrap="square">
            <a:spAutoFit/>
          </a:bodyPr>
          <a:lstStyle/>
          <a:p>
            <a:pPr defTabSz="1097280" eaLnBrk="1" fontAlgn="auto" hangingPunct="1">
              <a:spcBef>
                <a:spcPts val="0"/>
              </a:spcBef>
              <a:spcAft>
                <a:spcPts val="0"/>
              </a:spcAft>
              <a:defRPr/>
            </a:pPr>
            <a:r>
              <a:rPr lang="en-US" sz="2400" kern="0" dirty="0">
                <a:solidFill>
                  <a:srgbClr val="FFFFFF"/>
                </a:solidFill>
                <a:ea typeface="Amazon Ember" charset="0"/>
                <a:cs typeface="Amazon Ember" charset="0"/>
              </a:rPr>
              <a:t>Combine, enrich, and transform </a:t>
            </a:r>
            <a:r>
              <a:rPr lang="en-US" sz="2400" kern="0" dirty="0">
                <a:solidFill>
                  <a:schemeClr val="accent1"/>
                </a:solidFill>
                <a:ea typeface="Amazon Ember" charset="0"/>
                <a:cs typeface="Amazon Ember" charset="0"/>
              </a:rPr>
              <a:t>data  using Glue Studio</a:t>
            </a:r>
            <a:endParaRPr lang="en-US" sz="2400" kern="0" dirty="0">
              <a:solidFill>
                <a:schemeClr val="accent1"/>
              </a:solidFill>
            </a:endParaRPr>
          </a:p>
        </p:txBody>
      </p:sp>
      <p:sp>
        <p:nvSpPr>
          <p:cNvPr id="12" name="Rectangle 11">
            <a:extLst>
              <a:ext uri="{FF2B5EF4-FFF2-40B4-BE49-F238E27FC236}">
                <a16:creationId xmlns:a16="http://schemas.microsoft.com/office/drawing/2014/main" id="{6F4DEA86-98DB-1C48-8C03-7A15D980DF32}"/>
              </a:ext>
            </a:extLst>
          </p:cNvPr>
          <p:cNvSpPr/>
          <p:nvPr/>
        </p:nvSpPr>
        <p:spPr>
          <a:xfrm>
            <a:off x="11328120" y="5139788"/>
            <a:ext cx="2653393" cy="1200329"/>
          </a:xfrm>
          <a:prstGeom prst="rect">
            <a:avLst/>
          </a:prstGeom>
        </p:spPr>
        <p:txBody>
          <a:bodyPr wrap="square">
            <a:spAutoFit/>
          </a:bodyPr>
          <a:lstStyle/>
          <a:p>
            <a:pPr defTabSz="731473">
              <a:spcBef>
                <a:spcPts val="3840"/>
              </a:spcBef>
              <a:defRPr/>
            </a:pPr>
            <a:r>
              <a:rPr lang="en-US" sz="2400" dirty="0">
                <a:solidFill>
                  <a:srgbClr val="FFFFFF"/>
                </a:solidFill>
                <a:ea typeface="Amazon Ember" charset="0"/>
                <a:cs typeface="Amazon Ember" charset="0"/>
              </a:rPr>
              <a:t>Adapt to </a:t>
            </a:r>
            <a:r>
              <a:rPr lang="en-US" sz="2400" dirty="0">
                <a:solidFill>
                  <a:schemeClr val="accent1"/>
                </a:solidFill>
                <a:ea typeface="Amazon Ember" charset="0"/>
                <a:cs typeface="Amazon Ember" charset="0"/>
              </a:rPr>
              <a:t>varied </a:t>
            </a:r>
            <a:r>
              <a:rPr lang="en-US" sz="2400" dirty="0">
                <a:solidFill>
                  <a:srgbClr val="FFFFFF"/>
                </a:solidFill>
                <a:ea typeface="Amazon Ember" charset="0"/>
                <a:cs typeface="Amazon Ember" charset="0"/>
              </a:rPr>
              <a:t>and </a:t>
            </a:r>
            <a:r>
              <a:rPr lang="en-US" sz="2400" dirty="0">
                <a:solidFill>
                  <a:schemeClr val="accent1"/>
                </a:solidFill>
                <a:ea typeface="Amazon Ember" charset="0"/>
                <a:cs typeface="Amazon Ember" charset="0"/>
              </a:rPr>
              <a:t>changing schemas</a:t>
            </a:r>
          </a:p>
        </p:txBody>
      </p:sp>
      <p:pic>
        <p:nvPicPr>
          <p:cNvPr id="13" name="Picture 12">
            <a:extLst>
              <a:ext uri="{FF2B5EF4-FFF2-40B4-BE49-F238E27FC236}">
                <a16:creationId xmlns:a16="http://schemas.microsoft.com/office/drawing/2014/main" id="{85133085-0674-D142-BED0-C326658D6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834" y="3133974"/>
            <a:ext cx="1828800" cy="1828800"/>
          </a:xfrm>
          <a:prstGeom prst="rect">
            <a:avLst/>
          </a:prstGeom>
        </p:spPr>
      </p:pic>
      <p:pic>
        <p:nvPicPr>
          <p:cNvPr id="14" name="Picture 13">
            <a:extLst>
              <a:ext uri="{FF2B5EF4-FFF2-40B4-BE49-F238E27FC236}">
                <a16:creationId xmlns:a16="http://schemas.microsoft.com/office/drawing/2014/main" id="{C8C8B4FF-0239-234E-A736-9E7C73CE9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683" y="3379842"/>
            <a:ext cx="1369393" cy="1369393"/>
          </a:xfrm>
          <a:prstGeom prst="rect">
            <a:avLst/>
          </a:prstGeom>
          <a:ln w="3175">
            <a:noFill/>
          </a:ln>
        </p:spPr>
      </p:pic>
      <p:pic>
        <p:nvPicPr>
          <p:cNvPr id="15" name="Picture 14">
            <a:extLst>
              <a:ext uri="{FF2B5EF4-FFF2-40B4-BE49-F238E27FC236}">
                <a16:creationId xmlns:a16="http://schemas.microsoft.com/office/drawing/2014/main" id="{E65EAB98-E1CF-8545-BFBF-9110DD1EBA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85" y="3678215"/>
            <a:ext cx="1371600" cy="1371600"/>
          </a:xfrm>
          <a:prstGeom prst="rect">
            <a:avLst/>
          </a:prstGeom>
        </p:spPr>
      </p:pic>
      <p:pic>
        <p:nvPicPr>
          <p:cNvPr id="16" name="Picture 15">
            <a:extLst>
              <a:ext uri="{FF2B5EF4-FFF2-40B4-BE49-F238E27FC236}">
                <a16:creationId xmlns:a16="http://schemas.microsoft.com/office/drawing/2014/main" id="{15255253-3586-DE4D-A362-FC7B4968A1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432" y="3222256"/>
            <a:ext cx="1371600" cy="1371600"/>
          </a:xfrm>
          <a:prstGeom prst="rect">
            <a:avLst/>
          </a:prstGeom>
        </p:spPr>
      </p:pic>
      <p:sp>
        <p:nvSpPr>
          <p:cNvPr id="17" name="TextBox 16">
            <a:extLst>
              <a:ext uri="{FF2B5EF4-FFF2-40B4-BE49-F238E27FC236}">
                <a16:creationId xmlns:a16="http://schemas.microsoft.com/office/drawing/2014/main" id="{307367D4-09D5-C44D-BBEF-971A9F9B66C5}"/>
              </a:ext>
            </a:extLst>
          </p:cNvPr>
          <p:cNvSpPr txBox="1"/>
          <p:nvPr/>
        </p:nvSpPr>
        <p:spPr>
          <a:xfrm>
            <a:off x="341703" y="2119277"/>
            <a:ext cx="3719351" cy="664797"/>
          </a:xfrm>
          <a:prstGeom prst="rect">
            <a:avLst/>
          </a:prstGeom>
          <a:noFill/>
        </p:spPr>
        <p:txBody>
          <a:bodyPr wrap="square" lIns="0" tIns="0" rIns="0" bIns="0" rtlCol="0">
            <a:spAutoFit/>
          </a:bodyPr>
          <a:lstStyle/>
          <a:p>
            <a:pPr algn="ctr" defTabSz="1097280" eaLnBrk="1" fontAlgn="auto" hangingPunct="1">
              <a:spcBef>
                <a:spcPts val="0"/>
              </a:spcBef>
              <a:spcAft>
                <a:spcPts val="0"/>
              </a:spcAft>
              <a:defRPr/>
            </a:pPr>
            <a:r>
              <a:rPr lang="en-US" sz="2160" kern="0" dirty="0">
                <a:solidFill>
                  <a:schemeClr val="accent1"/>
                </a:solidFill>
              </a:rPr>
              <a:t>Stream </a:t>
            </a:r>
          </a:p>
          <a:p>
            <a:pPr algn="ctr" defTabSz="1097280" eaLnBrk="1" fontAlgn="auto" hangingPunct="1">
              <a:spcBef>
                <a:spcPts val="0"/>
              </a:spcBef>
              <a:spcAft>
                <a:spcPts val="0"/>
              </a:spcAft>
              <a:defRPr/>
            </a:pPr>
            <a:r>
              <a:rPr lang="en-US" sz="2160" kern="0" dirty="0">
                <a:solidFill>
                  <a:schemeClr val="accent1"/>
                </a:solidFill>
              </a:rPr>
              <a:t>Processing</a:t>
            </a:r>
          </a:p>
        </p:txBody>
      </p:sp>
      <p:sp>
        <p:nvSpPr>
          <p:cNvPr id="18" name="TextBox 17">
            <a:extLst>
              <a:ext uri="{FF2B5EF4-FFF2-40B4-BE49-F238E27FC236}">
                <a16:creationId xmlns:a16="http://schemas.microsoft.com/office/drawing/2014/main" id="{69C32AF7-28DA-0548-8F3C-F182017C269A}"/>
              </a:ext>
            </a:extLst>
          </p:cNvPr>
          <p:cNvSpPr txBox="1"/>
          <p:nvPr/>
        </p:nvSpPr>
        <p:spPr>
          <a:xfrm>
            <a:off x="5150810" y="2108181"/>
            <a:ext cx="3719351" cy="664797"/>
          </a:xfrm>
          <a:prstGeom prst="rect">
            <a:avLst/>
          </a:prstGeom>
          <a:noFill/>
        </p:spPr>
        <p:txBody>
          <a:bodyPr wrap="square" lIns="0" tIns="0" rIns="0" bIns="0" rtlCol="0">
            <a:spAutoFit/>
          </a:bodyPr>
          <a:lstStyle/>
          <a:p>
            <a:pPr algn="ctr" defTabSz="1097280" eaLnBrk="1" fontAlgn="auto" hangingPunct="1">
              <a:spcBef>
                <a:spcPts val="0"/>
              </a:spcBef>
              <a:spcAft>
                <a:spcPts val="0"/>
              </a:spcAft>
              <a:defRPr/>
            </a:pPr>
            <a:r>
              <a:rPr lang="en-US" sz="2160" kern="0" dirty="0">
                <a:solidFill>
                  <a:schemeClr val="accent1"/>
                </a:solidFill>
              </a:rPr>
              <a:t>Batch </a:t>
            </a:r>
          </a:p>
          <a:p>
            <a:pPr algn="ctr" defTabSz="1097280" eaLnBrk="1" fontAlgn="auto" hangingPunct="1">
              <a:spcBef>
                <a:spcPts val="0"/>
              </a:spcBef>
              <a:spcAft>
                <a:spcPts val="0"/>
              </a:spcAft>
              <a:defRPr/>
            </a:pPr>
            <a:r>
              <a:rPr lang="en-US" sz="2160" kern="0" dirty="0">
                <a:solidFill>
                  <a:schemeClr val="accent1"/>
                </a:solidFill>
              </a:rPr>
              <a:t>Processing</a:t>
            </a:r>
          </a:p>
        </p:txBody>
      </p:sp>
      <p:sp>
        <p:nvSpPr>
          <p:cNvPr id="19" name="TextBox 18">
            <a:extLst>
              <a:ext uri="{FF2B5EF4-FFF2-40B4-BE49-F238E27FC236}">
                <a16:creationId xmlns:a16="http://schemas.microsoft.com/office/drawing/2014/main" id="{D003D73F-74BF-294B-AA88-D5AB9193F7AC}"/>
              </a:ext>
            </a:extLst>
          </p:cNvPr>
          <p:cNvSpPr txBox="1"/>
          <p:nvPr/>
        </p:nvSpPr>
        <p:spPr>
          <a:xfrm>
            <a:off x="10569347" y="2132422"/>
            <a:ext cx="3719351" cy="664797"/>
          </a:xfrm>
          <a:prstGeom prst="rect">
            <a:avLst/>
          </a:prstGeom>
          <a:noFill/>
        </p:spPr>
        <p:txBody>
          <a:bodyPr wrap="square" lIns="0" tIns="0" rIns="0" bIns="0" rtlCol="0">
            <a:spAutoFit/>
          </a:bodyPr>
          <a:lstStyle/>
          <a:p>
            <a:pPr algn="ctr" defTabSz="1097280" eaLnBrk="1" fontAlgn="auto" hangingPunct="1">
              <a:spcBef>
                <a:spcPts val="0"/>
              </a:spcBef>
              <a:spcAft>
                <a:spcPts val="0"/>
              </a:spcAft>
              <a:defRPr/>
            </a:pPr>
            <a:r>
              <a:rPr lang="en-US" sz="2160" kern="0" dirty="0">
                <a:solidFill>
                  <a:schemeClr val="accent1"/>
                </a:solidFill>
              </a:rPr>
              <a:t>Event </a:t>
            </a:r>
          </a:p>
          <a:p>
            <a:pPr algn="ctr" defTabSz="1097280" eaLnBrk="1" fontAlgn="auto" hangingPunct="1">
              <a:spcBef>
                <a:spcPts val="0"/>
              </a:spcBef>
              <a:spcAft>
                <a:spcPts val="0"/>
              </a:spcAft>
              <a:defRPr/>
            </a:pPr>
            <a:r>
              <a:rPr lang="en-US" sz="2160" kern="0" dirty="0">
                <a:solidFill>
                  <a:schemeClr val="accent1"/>
                </a:solidFill>
              </a:rPr>
              <a:t>Processing</a:t>
            </a:r>
          </a:p>
        </p:txBody>
      </p:sp>
    </p:spTree>
    <p:extLst>
      <p:ext uri="{BB962C8B-B14F-4D97-AF65-F5344CB8AC3E}">
        <p14:creationId xmlns:p14="http://schemas.microsoft.com/office/powerpoint/2010/main" val="319516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5C4A15A4-01DA-4142-98FC-B65A703AEFF6}"/>
              </a:ext>
            </a:extLst>
          </p:cNvPr>
          <p:cNvSpPr>
            <a:spLocks noGrp="1"/>
          </p:cNvSpPr>
          <p:nvPr>
            <p:ph type="title"/>
          </p:nvPr>
        </p:nvSpPr>
        <p:spPr>
          <a:xfrm>
            <a:off x="705952" y="445772"/>
            <a:ext cx="13322808" cy="624145"/>
          </a:xfrm>
        </p:spPr>
        <p:txBody>
          <a:bodyPr vert="horz" wrap="square" lIns="0" tIns="54864" rIns="109728" bIns="54864" rtlCol="0" anchor="t" anchorCtr="0">
            <a:no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Data integration engines options</a:t>
            </a:r>
          </a:p>
        </p:txBody>
      </p:sp>
      <p:grpSp>
        <p:nvGrpSpPr>
          <p:cNvPr id="5" name="Graphic 2">
            <a:extLst>
              <a:ext uri="{FF2B5EF4-FFF2-40B4-BE49-F238E27FC236}">
                <a16:creationId xmlns:a16="http://schemas.microsoft.com/office/drawing/2014/main" id="{8D234A9F-E424-644E-B9A4-383444E4EEFC}"/>
              </a:ext>
            </a:extLst>
          </p:cNvPr>
          <p:cNvGrpSpPr/>
          <p:nvPr/>
        </p:nvGrpSpPr>
        <p:grpSpPr>
          <a:xfrm>
            <a:off x="30072872" y="41991120"/>
            <a:ext cx="1257820" cy="1835806"/>
            <a:chOff x="25060727" y="34992600"/>
            <a:chExt cx="1048183" cy="1529838"/>
          </a:xfrm>
          <a:noFill/>
        </p:grpSpPr>
        <p:grpSp>
          <p:nvGrpSpPr>
            <p:cNvPr id="6" name="Graphic 2">
              <a:extLst>
                <a:ext uri="{FF2B5EF4-FFF2-40B4-BE49-F238E27FC236}">
                  <a16:creationId xmlns:a16="http://schemas.microsoft.com/office/drawing/2014/main" id="{C5F1A5F0-D3D2-274D-8A47-E2B38DB462E2}"/>
                </a:ext>
              </a:extLst>
            </p:cNvPr>
            <p:cNvGrpSpPr/>
            <p:nvPr/>
          </p:nvGrpSpPr>
          <p:grpSpPr>
            <a:xfrm>
              <a:off x="25060727" y="34992600"/>
              <a:ext cx="1048183" cy="1529838"/>
              <a:chOff x="25060727" y="34992600"/>
              <a:chExt cx="1048183" cy="1529838"/>
            </a:xfrm>
            <a:noFill/>
          </p:grpSpPr>
          <p:grpSp>
            <p:nvGrpSpPr>
              <p:cNvPr id="7" name="Graphic 2">
                <a:extLst>
                  <a:ext uri="{FF2B5EF4-FFF2-40B4-BE49-F238E27FC236}">
                    <a16:creationId xmlns:a16="http://schemas.microsoft.com/office/drawing/2014/main" id="{D891F72B-C591-2241-9776-CE250F6B53D2}"/>
                  </a:ext>
                </a:extLst>
              </p:cNvPr>
              <p:cNvGrpSpPr/>
              <p:nvPr/>
            </p:nvGrpSpPr>
            <p:grpSpPr>
              <a:xfrm>
                <a:off x="25060727" y="34992600"/>
                <a:ext cx="1048183" cy="1529838"/>
                <a:chOff x="25060727" y="34992600"/>
                <a:chExt cx="1048183" cy="1529838"/>
              </a:xfrm>
              <a:noFill/>
            </p:grpSpPr>
            <p:sp>
              <p:nvSpPr>
                <p:cNvPr id="8" name="Freeform 7">
                  <a:extLst>
                    <a:ext uri="{FF2B5EF4-FFF2-40B4-BE49-F238E27FC236}">
                      <a16:creationId xmlns:a16="http://schemas.microsoft.com/office/drawing/2014/main" id="{BE40F2C0-B454-864E-AD1E-8ABDAF9FE56F}"/>
                    </a:ext>
                  </a:extLst>
                </p:cNvPr>
                <p:cNvSpPr/>
                <p:nvPr/>
              </p:nvSpPr>
              <p:spPr>
                <a:xfrm>
                  <a:off x="25336074" y="35680427"/>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endParaRPr lang="en-US" sz="2520"/>
                </a:p>
              </p:txBody>
            </p:sp>
            <p:sp>
              <p:nvSpPr>
                <p:cNvPr id="9" name="Freeform 8">
                  <a:extLst>
                    <a:ext uri="{FF2B5EF4-FFF2-40B4-BE49-F238E27FC236}">
                      <a16:creationId xmlns:a16="http://schemas.microsoft.com/office/drawing/2014/main" id="{ADB97507-0AB9-9641-868B-C7348358D8E9}"/>
                    </a:ext>
                  </a:extLst>
                </p:cNvPr>
                <p:cNvSpPr/>
                <p:nvPr/>
              </p:nvSpPr>
              <p:spPr>
                <a:xfrm>
                  <a:off x="25257254" y="35213698"/>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endParaRPr lang="en-US" sz="2520"/>
                </a:p>
              </p:txBody>
            </p:sp>
            <p:sp>
              <p:nvSpPr>
                <p:cNvPr id="10" name="Freeform 9">
                  <a:extLst>
                    <a:ext uri="{FF2B5EF4-FFF2-40B4-BE49-F238E27FC236}">
                      <a16:creationId xmlns:a16="http://schemas.microsoft.com/office/drawing/2014/main" id="{B560702D-78FD-F741-8753-5529F2D6F9C1}"/>
                    </a:ext>
                  </a:extLst>
                </p:cNvPr>
                <p:cNvSpPr/>
                <p:nvPr/>
              </p:nvSpPr>
              <p:spPr>
                <a:xfrm>
                  <a:off x="25348894" y="34992600"/>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endParaRPr lang="en-US" sz="2520"/>
                </a:p>
              </p:txBody>
            </p:sp>
            <p:sp>
              <p:nvSpPr>
                <p:cNvPr id="11" name="Freeform 10">
                  <a:extLst>
                    <a:ext uri="{FF2B5EF4-FFF2-40B4-BE49-F238E27FC236}">
                      <a16:creationId xmlns:a16="http://schemas.microsoft.com/office/drawing/2014/main" id="{157EA5D0-9B20-1645-8B57-DD54C0FF3FA8}"/>
                    </a:ext>
                  </a:extLst>
                </p:cNvPr>
                <p:cNvSpPr/>
                <p:nvPr/>
              </p:nvSpPr>
              <p:spPr>
                <a:xfrm>
                  <a:off x="25437040" y="35945223"/>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endParaRPr lang="en-US" sz="2520"/>
                </a:p>
              </p:txBody>
            </p:sp>
            <p:sp>
              <p:nvSpPr>
                <p:cNvPr id="12" name="Freeform 11">
                  <a:extLst>
                    <a:ext uri="{FF2B5EF4-FFF2-40B4-BE49-F238E27FC236}">
                      <a16:creationId xmlns:a16="http://schemas.microsoft.com/office/drawing/2014/main" id="{858CC6F2-42F9-E042-B841-2FB4745F428E}"/>
                    </a:ext>
                  </a:extLst>
                </p:cNvPr>
                <p:cNvSpPr/>
                <p:nvPr/>
              </p:nvSpPr>
              <p:spPr>
                <a:xfrm>
                  <a:off x="25060727" y="36025232"/>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endParaRPr lang="en-US" sz="2520"/>
                </a:p>
              </p:txBody>
            </p:sp>
            <p:sp>
              <p:nvSpPr>
                <p:cNvPr id="13" name="Freeform 12">
                  <a:extLst>
                    <a:ext uri="{FF2B5EF4-FFF2-40B4-BE49-F238E27FC236}">
                      <a16:creationId xmlns:a16="http://schemas.microsoft.com/office/drawing/2014/main" id="{FCFED5B7-57DD-114C-A4D7-11AC87F00C8E}"/>
                    </a:ext>
                  </a:extLst>
                </p:cNvPr>
                <p:cNvSpPr/>
                <p:nvPr/>
              </p:nvSpPr>
              <p:spPr>
                <a:xfrm>
                  <a:off x="25278925" y="36305268"/>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4" name="Freeform 13">
                  <a:extLst>
                    <a:ext uri="{FF2B5EF4-FFF2-40B4-BE49-F238E27FC236}">
                      <a16:creationId xmlns:a16="http://schemas.microsoft.com/office/drawing/2014/main" id="{045883F9-5E1A-CA42-82BB-F6C48B771B06}"/>
                    </a:ext>
                  </a:extLst>
                </p:cNvPr>
                <p:cNvSpPr/>
                <p:nvPr/>
              </p:nvSpPr>
              <p:spPr>
                <a:xfrm>
                  <a:off x="25876142" y="36305268"/>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06" name="Freeform 105">
                  <a:extLst>
                    <a:ext uri="{FF2B5EF4-FFF2-40B4-BE49-F238E27FC236}">
                      <a16:creationId xmlns:a16="http://schemas.microsoft.com/office/drawing/2014/main" id="{9998613F-E1F8-5142-9108-ADCBF848CC7A}"/>
                    </a:ext>
                  </a:extLst>
                </p:cNvPr>
                <p:cNvSpPr/>
                <p:nvPr/>
              </p:nvSpPr>
              <p:spPr>
                <a:xfrm>
                  <a:off x="25670402" y="36088098"/>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endParaRPr lang="en-US" sz="2520"/>
                </a:p>
              </p:txBody>
            </p:sp>
            <p:sp>
              <p:nvSpPr>
                <p:cNvPr id="107" name="Freeform 106">
                  <a:extLst>
                    <a:ext uri="{FF2B5EF4-FFF2-40B4-BE49-F238E27FC236}">
                      <a16:creationId xmlns:a16="http://schemas.microsoft.com/office/drawing/2014/main" id="{53A5926A-44DD-EA4D-A2B1-99EACE6623E7}"/>
                    </a:ext>
                  </a:extLst>
                </p:cNvPr>
                <p:cNvSpPr/>
                <p:nvPr/>
              </p:nvSpPr>
              <p:spPr>
                <a:xfrm>
                  <a:off x="25308071" y="36088098"/>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endParaRPr lang="en-US" sz="2520"/>
                </a:p>
              </p:txBody>
            </p:sp>
            <p:sp>
              <p:nvSpPr>
                <p:cNvPr id="108" name="Freeform 107">
                  <a:extLst>
                    <a:ext uri="{FF2B5EF4-FFF2-40B4-BE49-F238E27FC236}">
                      <a16:creationId xmlns:a16="http://schemas.microsoft.com/office/drawing/2014/main" id="{93F6C9E5-E037-084B-8C6E-26BF022849E3}"/>
                    </a:ext>
                  </a:extLst>
                </p:cNvPr>
                <p:cNvSpPr/>
                <p:nvPr/>
              </p:nvSpPr>
              <p:spPr>
                <a:xfrm>
                  <a:off x="25542767" y="36356703"/>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endParaRPr lang="en-US" sz="2520"/>
                </a:p>
              </p:txBody>
            </p:sp>
          </p:grpSp>
          <p:grpSp>
            <p:nvGrpSpPr>
              <p:cNvPr id="109" name="Graphic 2">
                <a:extLst>
                  <a:ext uri="{FF2B5EF4-FFF2-40B4-BE49-F238E27FC236}">
                    <a16:creationId xmlns:a16="http://schemas.microsoft.com/office/drawing/2014/main" id="{FD26AD16-04FD-6145-8B05-F7D8C67AB16D}"/>
                  </a:ext>
                </a:extLst>
              </p:cNvPr>
              <p:cNvGrpSpPr/>
              <p:nvPr/>
            </p:nvGrpSpPr>
            <p:grpSpPr>
              <a:xfrm>
                <a:off x="25453232" y="35620420"/>
                <a:ext cx="243840" cy="72390"/>
                <a:chOff x="25453232" y="35620420"/>
                <a:chExt cx="243840" cy="72390"/>
              </a:xfrm>
              <a:noFill/>
            </p:grpSpPr>
            <p:sp>
              <p:nvSpPr>
                <p:cNvPr id="110" name="Freeform 109">
                  <a:extLst>
                    <a:ext uri="{FF2B5EF4-FFF2-40B4-BE49-F238E27FC236}">
                      <a16:creationId xmlns:a16="http://schemas.microsoft.com/office/drawing/2014/main" id="{9611AC4B-25EB-9747-95E6-7BD8583BF712}"/>
                    </a:ext>
                  </a:extLst>
                </p:cNvPr>
                <p:cNvSpPr/>
                <p:nvPr/>
              </p:nvSpPr>
              <p:spPr>
                <a:xfrm>
                  <a:off x="25453232" y="35620420"/>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sp>
              <p:nvSpPr>
                <p:cNvPr id="111" name="Freeform 110">
                  <a:extLst>
                    <a:ext uri="{FF2B5EF4-FFF2-40B4-BE49-F238E27FC236}">
                      <a16:creationId xmlns:a16="http://schemas.microsoft.com/office/drawing/2014/main" id="{6B66F81D-A8CA-9645-9030-6D4BD9296331}"/>
                    </a:ext>
                  </a:extLst>
                </p:cNvPr>
                <p:cNvSpPr/>
                <p:nvPr/>
              </p:nvSpPr>
              <p:spPr>
                <a:xfrm>
                  <a:off x="25624682" y="35620420"/>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grpSp>
        </p:grpSp>
        <p:sp>
          <p:nvSpPr>
            <p:cNvPr id="112" name="Freeform 111">
              <a:extLst>
                <a:ext uri="{FF2B5EF4-FFF2-40B4-BE49-F238E27FC236}">
                  <a16:creationId xmlns:a16="http://schemas.microsoft.com/office/drawing/2014/main" id="{2DB262A7-4A0B-FB4A-9675-D1AF8B392C71}"/>
                </a:ext>
              </a:extLst>
            </p:cNvPr>
            <p:cNvSpPr/>
            <p:nvPr/>
          </p:nvSpPr>
          <p:spPr>
            <a:xfrm>
              <a:off x="25371318" y="35470877"/>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endParaRPr lang="en-US" sz="2520"/>
            </a:p>
          </p:txBody>
        </p:sp>
      </p:grpSp>
      <p:grpSp>
        <p:nvGrpSpPr>
          <p:cNvPr id="126" name="Graphic 123">
            <a:extLst>
              <a:ext uri="{FF2B5EF4-FFF2-40B4-BE49-F238E27FC236}">
                <a16:creationId xmlns:a16="http://schemas.microsoft.com/office/drawing/2014/main" id="{4F1636EC-6E92-2E41-A23D-45C0DC27903B}"/>
              </a:ext>
            </a:extLst>
          </p:cNvPr>
          <p:cNvGrpSpPr/>
          <p:nvPr/>
        </p:nvGrpSpPr>
        <p:grpSpPr>
          <a:xfrm>
            <a:off x="32764004" y="42062252"/>
            <a:ext cx="1257820" cy="1835806"/>
            <a:chOff x="27303337" y="35051877"/>
            <a:chExt cx="1048183" cy="1529838"/>
          </a:xfrm>
          <a:noFill/>
        </p:grpSpPr>
        <p:grpSp>
          <p:nvGrpSpPr>
            <p:cNvPr id="127" name="Graphic 123">
              <a:extLst>
                <a:ext uri="{FF2B5EF4-FFF2-40B4-BE49-F238E27FC236}">
                  <a16:creationId xmlns:a16="http://schemas.microsoft.com/office/drawing/2014/main" id="{B6B42F82-F5FB-BF43-B64A-FDFBC546A887}"/>
                </a:ext>
              </a:extLst>
            </p:cNvPr>
            <p:cNvGrpSpPr/>
            <p:nvPr/>
          </p:nvGrpSpPr>
          <p:grpSpPr>
            <a:xfrm>
              <a:off x="27303337" y="35051877"/>
              <a:ext cx="1048183" cy="1529838"/>
              <a:chOff x="27303337" y="35051877"/>
              <a:chExt cx="1048183" cy="1529838"/>
            </a:xfrm>
            <a:noFill/>
          </p:grpSpPr>
          <p:grpSp>
            <p:nvGrpSpPr>
              <p:cNvPr id="128" name="Graphic 123">
                <a:extLst>
                  <a:ext uri="{FF2B5EF4-FFF2-40B4-BE49-F238E27FC236}">
                    <a16:creationId xmlns:a16="http://schemas.microsoft.com/office/drawing/2014/main" id="{4B1B7BDD-FA7A-A742-9926-AE2B7711A9D8}"/>
                  </a:ext>
                </a:extLst>
              </p:cNvPr>
              <p:cNvGrpSpPr/>
              <p:nvPr/>
            </p:nvGrpSpPr>
            <p:grpSpPr>
              <a:xfrm>
                <a:off x="27303337" y="35051877"/>
                <a:ext cx="1048183" cy="1529838"/>
                <a:chOff x="27303337" y="35051877"/>
                <a:chExt cx="1048183" cy="1529838"/>
              </a:xfrm>
              <a:noFill/>
            </p:grpSpPr>
            <p:sp>
              <p:nvSpPr>
                <p:cNvPr id="129" name="Freeform 128">
                  <a:extLst>
                    <a:ext uri="{FF2B5EF4-FFF2-40B4-BE49-F238E27FC236}">
                      <a16:creationId xmlns:a16="http://schemas.microsoft.com/office/drawing/2014/main" id="{57B256B0-AFB3-B341-97FF-B5BF77DEDD2F}"/>
                    </a:ext>
                  </a:extLst>
                </p:cNvPr>
                <p:cNvSpPr/>
                <p:nvPr/>
              </p:nvSpPr>
              <p:spPr>
                <a:xfrm>
                  <a:off x="27578684" y="35739704"/>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endParaRPr lang="en-US" sz="2520"/>
                </a:p>
              </p:txBody>
            </p:sp>
            <p:sp>
              <p:nvSpPr>
                <p:cNvPr id="130" name="Freeform 129">
                  <a:extLst>
                    <a:ext uri="{FF2B5EF4-FFF2-40B4-BE49-F238E27FC236}">
                      <a16:creationId xmlns:a16="http://schemas.microsoft.com/office/drawing/2014/main" id="{158977A5-4A14-F94F-AFEB-9A36A62AE788}"/>
                    </a:ext>
                  </a:extLst>
                </p:cNvPr>
                <p:cNvSpPr/>
                <p:nvPr/>
              </p:nvSpPr>
              <p:spPr>
                <a:xfrm>
                  <a:off x="27499864" y="35272975"/>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endParaRPr lang="en-US" sz="2520"/>
                </a:p>
              </p:txBody>
            </p:sp>
            <p:sp>
              <p:nvSpPr>
                <p:cNvPr id="131" name="Freeform 130">
                  <a:extLst>
                    <a:ext uri="{FF2B5EF4-FFF2-40B4-BE49-F238E27FC236}">
                      <a16:creationId xmlns:a16="http://schemas.microsoft.com/office/drawing/2014/main" id="{01D120B8-4058-7A4B-A7F6-A56F9966C791}"/>
                    </a:ext>
                  </a:extLst>
                </p:cNvPr>
                <p:cNvSpPr/>
                <p:nvPr/>
              </p:nvSpPr>
              <p:spPr>
                <a:xfrm>
                  <a:off x="27591504" y="35051877"/>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endParaRPr lang="en-US" sz="2520"/>
                </a:p>
              </p:txBody>
            </p:sp>
            <p:sp>
              <p:nvSpPr>
                <p:cNvPr id="132" name="Freeform 131">
                  <a:extLst>
                    <a:ext uri="{FF2B5EF4-FFF2-40B4-BE49-F238E27FC236}">
                      <a16:creationId xmlns:a16="http://schemas.microsoft.com/office/drawing/2014/main" id="{294BC43C-E6DF-6C4F-BED5-985723195B9B}"/>
                    </a:ext>
                  </a:extLst>
                </p:cNvPr>
                <p:cNvSpPr/>
                <p:nvPr/>
              </p:nvSpPr>
              <p:spPr>
                <a:xfrm>
                  <a:off x="27679650" y="36004500"/>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endParaRPr lang="en-US" sz="2520"/>
                </a:p>
              </p:txBody>
            </p:sp>
            <p:sp>
              <p:nvSpPr>
                <p:cNvPr id="133" name="Freeform 132">
                  <a:extLst>
                    <a:ext uri="{FF2B5EF4-FFF2-40B4-BE49-F238E27FC236}">
                      <a16:creationId xmlns:a16="http://schemas.microsoft.com/office/drawing/2014/main" id="{38A79871-C3B8-7044-8265-429DC1F3C8D9}"/>
                    </a:ext>
                  </a:extLst>
                </p:cNvPr>
                <p:cNvSpPr/>
                <p:nvPr/>
              </p:nvSpPr>
              <p:spPr>
                <a:xfrm>
                  <a:off x="27303337" y="36084509"/>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endParaRPr lang="en-US" sz="2520"/>
                </a:p>
              </p:txBody>
            </p:sp>
            <p:sp>
              <p:nvSpPr>
                <p:cNvPr id="134" name="Freeform 133">
                  <a:extLst>
                    <a:ext uri="{FF2B5EF4-FFF2-40B4-BE49-F238E27FC236}">
                      <a16:creationId xmlns:a16="http://schemas.microsoft.com/office/drawing/2014/main" id="{1150D9E8-CAC8-6148-931B-F9D966C23545}"/>
                    </a:ext>
                  </a:extLst>
                </p:cNvPr>
                <p:cNvSpPr/>
                <p:nvPr/>
              </p:nvSpPr>
              <p:spPr>
                <a:xfrm>
                  <a:off x="27521535"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35" name="Freeform 134">
                  <a:extLst>
                    <a:ext uri="{FF2B5EF4-FFF2-40B4-BE49-F238E27FC236}">
                      <a16:creationId xmlns:a16="http://schemas.microsoft.com/office/drawing/2014/main" id="{36CE27B4-DC7F-934C-90AF-2432E33BB12E}"/>
                    </a:ext>
                  </a:extLst>
                </p:cNvPr>
                <p:cNvSpPr/>
                <p:nvPr/>
              </p:nvSpPr>
              <p:spPr>
                <a:xfrm>
                  <a:off x="28118752"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36" name="Freeform 135">
                  <a:extLst>
                    <a:ext uri="{FF2B5EF4-FFF2-40B4-BE49-F238E27FC236}">
                      <a16:creationId xmlns:a16="http://schemas.microsoft.com/office/drawing/2014/main" id="{A1033959-5BD0-A443-87BF-6AF15B4893CF}"/>
                    </a:ext>
                  </a:extLst>
                </p:cNvPr>
                <p:cNvSpPr/>
                <p:nvPr/>
              </p:nvSpPr>
              <p:spPr>
                <a:xfrm>
                  <a:off x="27913012" y="36147375"/>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endParaRPr lang="en-US" sz="2520"/>
                </a:p>
              </p:txBody>
            </p:sp>
            <p:sp>
              <p:nvSpPr>
                <p:cNvPr id="137" name="Freeform 136">
                  <a:extLst>
                    <a:ext uri="{FF2B5EF4-FFF2-40B4-BE49-F238E27FC236}">
                      <a16:creationId xmlns:a16="http://schemas.microsoft.com/office/drawing/2014/main" id="{D054A654-3657-1A45-8A1F-DF2E7B470A4A}"/>
                    </a:ext>
                  </a:extLst>
                </p:cNvPr>
                <p:cNvSpPr/>
                <p:nvPr/>
              </p:nvSpPr>
              <p:spPr>
                <a:xfrm>
                  <a:off x="27550681" y="36147375"/>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endParaRPr lang="en-US" sz="2520"/>
                </a:p>
              </p:txBody>
            </p:sp>
            <p:sp>
              <p:nvSpPr>
                <p:cNvPr id="138" name="Freeform 137">
                  <a:extLst>
                    <a:ext uri="{FF2B5EF4-FFF2-40B4-BE49-F238E27FC236}">
                      <a16:creationId xmlns:a16="http://schemas.microsoft.com/office/drawing/2014/main" id="{6CB62829-7913-7D4E-B318-F2418A86CF98}"/>
                    </a:ext>
                  </a:extLst>
                </p:cNvPr>
                <p:cNvSpPr/>
                <p:nvPr/>
              </p:nvSpPr>
              <p:spPr>
                <a:xfrm>
                  <a:off x="27785377" y="36415980"/>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endParaRPr lang="en-US" sz="2520"/>
                </a:p>
              </p:txBody>
            </p:sp>
          </p:grpSp>
          <p:grpSp>
            <p:nvGrpSpPr>
              <p:cNvPr id="139" name="Graphic 123">
                <a:extLst>
                  <a:ext uri="{FF2B5EF4-FFF2-40B4-BE49-F238E27FC236}">
                    <a16:creationId xmlns:a16="http://schemas.microsoft.com/office/drawing/2014/main" id="{4CC27568-9679-A34C-A839-A1C254E2C577}"/>
                  </a:ext>
                </a:extLst>
              </p:cNvPr>
              <p:cNvGrpSpPr/>
              <p:nvPr/>
            </p:nvGrpSpPr>
            <p:grpSpPr>
              <a:xfrm>
                <a:off x="27695842" y="35679697"/>
                <a:ext cx="243840" cy="72390"/>
                <a:chOff x="27695842" y="35679697"/>
                <a:chExt cx="243840" cy="72390"/>
              </a:xfrm>
              <a:noFill/>
            </p:grpSpPr>
            <p:sp>
              <p:nvSpPr>
                <p:cNvPr id="140" name="Freeform 139">
                  <a:extLst>
                    <a:ext uri="{FF2B5EF4-FFF2-40B4-BE49-F238E27FC236}">
                      <a16:creationId xmlns:a16="http://schemas.microsoft.com/office/drawing/2014/main" id="{16B3FD62-25E0-3D47-894D-7EEFA75069F3}"/>
                    </a:ext>
                  </a:extLst>
                </p:cNvPr>
                <p:cNvSpPr/>
                <p:nvPr/>
              </p:nvSpPr>
              <p:spPr>
                <a:xfrm>
                  <a:off x="2769584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sp>
              <p:nvSpPr>
                <p:cNvPr id="141" name="Freeform 140">
                  <a:extLst>
                    <a:ext uri="{FF2B5EF4-FFF2-40B4-BE49-F238E27FC236}">
                      <a16:creationId xmlns:a16="http://schemas.microsoft.com/office/drawing/2014/main" id="{FA7335E7-040D-CF45-9D13-987C1D423B2F}"/>
                    </a:ext>
                  </a:extLst>
                </p:cNvPr>
                <p:cNvSpPr/>
                <p:nvPr/>
              </p:nvSpPr>
              <p:spPr>
                <a:xfrm>
                  <a:off x="2786729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grpSp>
        </p:grpSp>
        <p:sp>
          <p:nvSpPr>
            <p:cNvPr id="142" name="Freeform 141">
              <a:extLst>
                <a:ext uri="{FF2B5EF4-FFF2-40B4-BE49-F238E27FC236}">
                  <a16:creationId xmlns:a16="http://schemas.microsoft.com/office/drawing/2014/main" id="{CA67528D-6177-3D43-ACF6-3FE5BDC98691}"/>
                </a:ext>
              </a:extLst>
            </p:cNvPr>
            <p:cNvSpPr/>
            <p:nvPr/>
          </p:nvSpPr>
          <p:spPr>
            <a:xfrm>
              <a:off x="27613928" y="35530154"/>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endParaRPr lang="en-US" sz="2520"/>
            </a:p>
          </p:txBody>
        </p:sp>
      </p:grpSp>
      <p:grpSp>
        <p:nvGrpSpPr>
          <p:cNvPr id="152" name="Graphic 149">
            <a:extLst>
              <a:ext uri="{FF2B5EF4-FFF2-40B4-BE49-F238E27FC236}">
                <a16:creationId xmlns:a16="http://schemas.microsoft.com/office/drawing/2014/main" id="{9812274D-E46E-CB49-8983-56680E36EFF0}"/>
              </a:ext>
            </a:extLst>
          </p:cNvPr>
          <p:cNvGrpSpPr/>
          <p:nvPr/>
        </p:nvGrpSpPr>
        <p:grpSpPr>
          <a:xfrm>
            <a:off x="42731299" y="52128127"/>
            <a:ext cx="1622338" cy="2331721"/>
            <a:chOff x="35609416" y="43440106"/>
            <a:chExt cx="1351948" cy="1943101"/>
          </a:xfrm>
          <a:noFill/>
        </p:grpSpPr>
        <p:grpSp>
          <p:nvGrpSpPr>
            <p:cNvPr id="153" name="Graphic 149">
              <a:extLst>
                <a:ext uri="{FF2B5EF4-FFF2-40B4-BE49-F238E27FC236}">
                  <a16:creationId xmlns:a16="http://schemas.microsoft.com/office/drawing/2014/main" id="{39AE6601-587E-284A-B100-DC36BA25D7CE}"/>
                </a:ext>
              </a:extLst>
            </p:cNvPr>
            <p:cNvGrpSpPr/>
            <p:nvPr/>
          </p:nvGrpSpPr>
          <p:grpSpPr>
            <a:xfrm>
              <a:off x="35609416" y="43440106"/>
              <a:ext cx="1351948" cy="1943101"/>
              <a:chOff x="35609416" y="43440106"/>
              <a:chExt cx="1351948" cy="1943101"/>
            </a:xfrm>
            <a:noFill/>
          </p:grpSpPr>
          <p:grpSp>
            <p:nvGrpSpPr>
              <p:cNvPr id="154" name="Graphic 149">
                <a:extLst>
                  <a:ext uri="{FF2B5EF4-FFF2-40B4-BE49-F238E27FC236}">
                    <a16:creationId xmlns:a16="http://schemas.microsoft.com/office/drawing/2014/main" id="{99DC121B-51C4-9C40-8150-6DD18E316790}"/>
                  </a:ext>
                </a:extLst>
              </p:cNvPr>
              <p:cNvGrpSpPr/>
              <p:nvPr/>
            </p:nvGrpSpPr>
            <p:grpSpPr>
              <a:xfrm>
                <a:off x="35609416" y="43440106"/>
                <a:ext cx="1351948" cy="1943101"/>
                <a:chOff x="35609416" y="43440106"/>
                <a:chExt cx="1351948" cy="1943101"/>
              </a:xfrm>
              <a:noFill/>
            </p:grpSpPr>
            <p:sp>
              <p:nvSpPr>
                <p:cNvPr id="155" name="Freeform 154">
                  <a:extLst>
                    <a:ext uri="{FF2B5EF4-FFF2-40B4-BE49-F238E27FC236}">
                      <a16:creationId xmlns:a16="http://schemas.microsoft.com/office/drawing/2014/main" id="{C97B8AA6-930C-B044-A76E-2CA8BE0C0132}"/>
                    </a:ext>
                  </a:extLst>
                </p:cNvPr>
                <p:cNvSpPr/>
                <p:nvPr/>
              </p:nvSpPr>
              <p:spPr>
                <a:xfrm>
                  <a:off x="35964559" y="44313739"/>
                  <a:ext cx="624097" cy="386338"/>
                </a:xfrm>
                <a:custGeom>
                  <a:avLst/>
                  <a:gdLst>
                    <a:gd name="connsiteX0" fmla="*/ 0 w 624097"/>
                    <a:gd name="connsiteY0" fmla="*/ 25407 h 386338"/>
                    <a:gd name="connsiteX1" fmla="*/ 293622 w 624097"/>
                    <a:gd name="connsiteY1" fmla="*/ 385929 h 386338"/>
                    <a:gd name="connsiteX2" fmla="*/ 624097 w 624097"/>
                    <a:gd name="connsiteY2" fmla="*/ 0 h 386338"/>
                  </a:gdLst>
                  <a:ahLst/>
                  <a:cxnLst>
                    <a:cxn ang="0">
                      <a:pos x="connsiteX0" y="connsiteY0"/>
                    </a:cxn>
                    <a:cxn ang="0">
                      <a:pos x="connsiteX1" y="connsiteY1"/>
                    </a:cxn>
                    <a:cxn ang="0">
                      <a:pos x="connsiteX2" y="connsiteY2"/>
                    </a:cxn>
                  </a:cxnLst>
                  <a:rect l="l" t="t" r="r" b="b"/>
                  <a:pathLst>
                    <a:path w="624097" h="386338">
                      <a:moveTo>
                        <a:pt x="0" y="25407"/>
                      </a:moveTo>
                      <a:cubicBezTo>
                        <a:pt x="3686" y="202037"/>
                        <a:pt x="50371" y="376250"/>
                        <a:pt x="293622" y="385929"/>
                      </a:cubicBezTo>
                      <a:cubicBezTo>
                        <a:pt x="565127" y="396816"/>
                        <a:pt x="617955" y="188731"/>
                        <a:pt x="624097" y="0"/>
                      </a:cubicBezTo>
                    </a:path>
                  </a:pathLst>
                </a:custGeom>
                <a:noFill/>
                <a:ln w="30640" cap="flat">
                  <a:solidFill>
                    <a:srgbClr val="232F3E"/>
                  </a:solidFill>
                  <a:prstDash val="solid"/>
                  <a:miter/>
                </a:ln>
              </p:spPr>
              <p:txBody>
                <a:bodyPr rtlCol="0" anchor="ctr"/>
                <a:lstStyle/>
                <a:p>
                  <a:endParaRPr lang="en-US" sz="2520"/>
                </a:p>
              </p:txBody>
            </p:sp>
            <p:sp>
              <p:nvSpPr>
                <p:cNvPr id="156" name="Freeform 155">
                  <a:extLst>
                    <a:ext uri="{FF2B5EF4-FFF2-40B4-BE49-F238E27FC236}">
                      <a16:creationId xmlns:a16="http://schemas.microsoft.com/office/drawing/2014/main" id="{DEF4424C-71D4-DB4F-8F92-2E90CCD23276}"/>
                    </a:ext>
                  </a:extLst>
                </p:cNvPr>
                <p:cNvSpPr/>
                <p:nvPr/>
              </p:nvSpPr>
              <p:spPr>
                <a:xfrm>
                  <a:off x="35862897" y="43720931"/>
                  <a:ext cx="827331" cy="625602"/>
                </a:xfrm>
                <a:custGeom>
                  <a:avLst/>
                  <a:gdLst>
                    <a:gd name="connsiteX0" fmla="*/ 573422 w 827331"/>
                    <a:gd name="connsiteY0" fmla="*/ 279471 h 625602"/>
                    <a:gd name="connsiteX1" fmla="*/ 268744 w 827331"/>
                    <a:gd name="connsiteY1" fmla="*/ 413757 h 625602"/>
                    <a:gd name="connsiteX2" fmla="*/ 96749 w 827331"/>
                    <a:gd name="connsiteY2" fmla="*/ 625473 h 625602"/>
                    <a:gd name="connsiteX3" fmla="*/ 2152 w 827331"/>
                    <a:gd name="connsiteY3" fmla="*/ 355689 h 625602"/>
                    <a:gd name="connsiteX4" fmla="*/ 401427 w 827331"/>
                    <a:gd name="connsiteY4" fmla="*/ 5 h 625602"/>
                    <a:gd name="connsiteX5" fmla="*/ 819130 w 827331"/>
                    <a:gd name="connsiteY5" fmla="*/ 339961 h 625602"/>
                    <a:gd name="connsiteX6" fmla="*/ 730673 w 827331"/>
                    <a:gd name="connsiteY6" fmla="*/ 606118 h 625602"/>
                    <a:gd name="connsiteX7" fmla="*/ 665562 w 827331"/>
                    <a:gd name="connsiteY7" fmla="*/ 471828 h 625602"/>
                    <a:gd name="connsiteX8" fmla="*/ 573422 w 827331"/>
                    <a:gd name="connsiteY8" fmla="*/ 279471 h 62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331" h="625602">
                      <a:moveTo>
                        <a:pt x="573422" y="279471"/>
                      </a:moveTo>
                      <a:cubicBezTo>
                        <a:pt x="573422" y="279471"/>
                        <a:pt x="443196" y="447632"/>
                        <a:pt x="268744" y="413757"/>
                      </a:cubicBezTo>
                      <a:cubicBezTo>
                        <a:pt x="268744" y="413757"/>
                        <a:pt x="182747" y="604907"/>
                        <a:pt x="96749" y="625473"/>
                      </a:cubicBezTo>
                      <a:cubicBezTo>
                        <a:pt x="75865" y="630314"/>
                        <a:pt x="-15049" y="498443"/>
                        <a:pt x="2152" y="355689"/>
                      </a:cubicBezTo>
                      <a:cubicBezTo>
                        <a:pt x="18121" y="216562"/>
                        <a:pt x="150804" y="-1203"/>
                        <a:pt x="401427" y="5"/>
                      </a:cubicBezTo>
                      <a:cubicBezTo>
                        <a:pt x="536566" y="5"/>
                        <a:pt x="766302" y="59287"/>
                        <a:pt x="819130" y="339961"/>
                      </a:cubicBezTo>
                      <a:cubicBezTo>
                        <a:pt x="831415" y="408919"/>
                        <a:pt x="846157" y="577081"/>
                        <a:pt x="730673" y="606118"/>
                      </a:cubicBezTo>
                      <a:cubicBezTo>
                        <a:pt x="714704" y="609748"/>
                        <a:pt x="751560" y="531111"/>
                        <a:pt x="665562" y="471828"/>
                      </a:cubicBezTo>
                      <a:cubicBezTo>
                        <a:pt x="578335" y="413757"/>
                        <a:pt x="648361" y="208091"/>
                        <a:pt x="573422" y="279471"/>
                      </a:cubicBezTo>
                      <a:close/>
                    </a:path>
                  </a:pathLst>
                </a:custGeom>
                <a:noFill/>
                <a:ln w="30640" cap="flat">
                  <a:solidFill>
                    <a:srgbClr val="232F3E"/>
                  </a:solidFill>
                  <a:prstDash val="solid"/>
                  <a:miter/>
                </a:ln>
              </p:spPr>
              <p:txBody>
                <a:bodyPr rtlCol="0" anchor="ctr"/>
                <a:lstStyle/>
                <a:p>
                  <a:endParaRPr lang="en-US" sz="2520"/>
                </a:p>
              </p:txBody>
            </p:sp>
            <p:sp>
              <p:nvSpPr>
                <p:cNvPr id="157" name="Freeform 156">
                  <a:extLst>
                    <a:ext uri="{FF2B5EF4-FFF2-40B4-BE49-F238E27FC236}">
                      <a16:creationId xmlns:a16="http://schemas.microsoft.com/office/drawing/2014/main" id="{91F1AC93-F586-FF4D-97AF-34A95BEA0FF9}"/>
                    </a:ext>
                  </a:extLst>
                </p:cNvPr>
                <p:cNvSpPr/>
                <p:nvPr/>
              </p:nvSpPr>
              <p:spPr>
                <a:xfrm>
                  <a:off x="35981094" y="43440106"/>
                  <a:ext cx="601162" cy="307444"/>
                </a:xfrm>
                <a:custGeom>
                  <a:avLst/>
                  <a:gdLst>
                    <a:gd name="connsiteX0" fmla="*/ 16635 w 601162"/>
                    <a:gd name="connsiteY0" fmla="*/ 307445 h 307444"/>
                    <a:gd name="connsiteX1" fmla="*/ 46122 w 601162"/>
                    <a:gd name="connsiteY1" fmla="*/ 110249 h 307444"/>
                    <a:gd name="connsiteX2" fmla="*/ 546136 w 601162"/>
                    <a:gd name="connsiteY2" fmla="*/ 88472 h 307444"/>
                    <a:gd name="connsiteX3" fmla="*/ 573163 w 601162"/>
                    <a:gd name="connsiteY3" fmla="*/ 307445 h 307444"/>
                  </a:gdLst>
                  <a:ahLst/>
                  <a:cxnLst>
                    <a:cxn ang="0">
                      <a:pos x="connsiteX0" y="connsiteY0"/>
                    </a:cxn>
                    <a:cxn ang="0">
                      <a:pos x="connsiteX1" y="connsiteY1"/>
                    </a:cxn>
                    <a:cxn ang="0">
                      <a:pos x="connsiteX2" y="connsiteY2"/>
                    </a:cxn>
                    <a:cxn ang="0">
                      <a:pos x="connsiteX3" y="connsiteY3"/>
                    </a:cxn>
                  </a:cxnLst>
                  <a:rect l="l" t="t" r="r" b="b"/>
                  <a:pathLst>
                    <a:path w="601162" h="307444">
                      <a:moveTo>
                        <a:pt x="16635" y="307445"/>
                      </a:moveTo>
                      <a:cubicBezTo>
                        <a:pt x="-5476" y="262682"/>
                        <a:pt x="-14078" y="196143"/>
                        <a:pt x="46122" y="110249"/>
                      </a:cubicBezTo>
                      <a:cubicBezTo>
                        <a:pt x="155461" y="-42187"/>
                        <a:pt x="426968" y="-24040"/>
                        <a:pt x="546136" y="88472"/>
                      </a:cubicBezTo>
                      <a:cubicBezTo>
                        <a:pt x="602650" y="141702"/>
                        <a:pt x="622305" y="230018"/>
                        <a:pt x="573163" y="307445"/>
                      </a:cubicBezTo>
                    </a:path>
                  </a:pathLst>
                </a:custGeom>
                <a:noFill/>
                <a:ln w="30640" cap="flat">
                  <a:solidFill>
                    <a:srgbClr val="232F3E"/>
                  </a:solidFill>
                  <a:prstDash val="solid"/>
                  <a:miter/>
                </a:ln>
              </p:spPr>
              <p:txBody>
                <a:bodyPr rtlCol="0" anchor="ctr"/>
                <a:lstStyle/>
                <a:p>
                  <a:endParaRPr lang="en-US" sz="2520"/>
                </a:p>
              </p:txBody>
            </p:sp>
            <p:sp>
              <p:nvSpPr>
                <p:cNvPr id="158" name="Freeform 157">
                  <a:extLst>
                    <a:ext uri="{FF2B5EF4-FFF2-40B4-BE49-F238E27FC236}">
                      <a16:creationId xmlns:a16="http://schemas.microsoft.com/office/drawing/2014/main" id="{DD2B4F41-B4A4-734A-8B10-CC959BD390AB}"/>
                    </a:ext>
                  </a:extLst>
                </p:cNvPr>
                <p:cNvSpPr/>
                <p:nvPr/>
              </p:nvSpPr>
              <p:spPr>
                <a:xfrm>
                  <a:off x="36094785" y="44650065"/>
                  <a:ext cx="366104" cy="387741"/>
                </a:xfrm>
                <a:custGeom>
                  <a:avLst/>
                  <a:gdLst>
                    <a:gd name="connsiteX0" fmla="*/ 0 w 366104"/>
                    <a:gd name="connsiteY0" fmla="*/ 15728 h 387741"/>
                    <a:gd name="connsiteX1" fmla="*/ 1227 w 366104"/>
                    <a:gd name="connsiteY1" fmla="*/ 117350 h 387741"/>
                    <a:gd name="connsiteX2" fmla="*/ 128996 w 366104"/>
                    <a:gd name="connsiteY2" fmla="*/ 353262 h 387741"/>
                    <a:gd name="connsiteX3" fmla="*/ 238335 w 366104"/>
                    <a:gd name="connsiteY3" fmla="*/ 353262 h 387741"/>
                    <a:gd name="connsiteX4" fmla="*/ 366105 w 366104"/>
                    <a:gd name="connsiteY4" fmla="*/ 117350 h 387741"/>
                    <a:gd name="connsiteX5" fmla="*/ 363645 w 366104"/>
                    <a:gd name="connsiteY5" fmla="*/ 0 h 38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04" h="387741">
                      <a:moveTo>
                        <a:pt x="0" y="15728"/>
                      </a:moveTo>
                      <a:lnTo>
                        <a:pt x="1227" y="117350"/>
                      </a:lnTo>
                      <a:lnTo>
                        <a:pt x="128996" y="353262"/>
                      </a:lnTo>
                      <a:cubicBezTo>
                        <a:pt x="153567" y="399235"/>
                        <a:pt x="213764" y="399235"/>
                        <a:pt x="238335" y="353262"/>
                      </a:cubicBezTo>
                      <a:lnTo>
                        <a:pt x="366105" y="117350"/>
                      </a:lnTo>
                      <a:lnTo>
                        <a:pt x="363645" y="0"/>
                      </a:lnTo>
                    </a:path>
                  </a:pathLst>
                </a:custGeom>
                <a:noFill/>
                <a:ln w="30640" cap="flat">
                  <a:solidFill>
                    <a:srgbClr val="232F3E"/>
                  </a:solidFill>
                  <a:prstDash val="solid"/>
                  <a:miter/>
                </a:ln>
              </p:spPr>
              <p:txBody>
                <a:bodyPr rtlCol="0" anchor="ctr"/>
                <a:lstStyle/>
                <a:p>
                  <a:endParaRPr lang="en-US" sz="2520"/>
                </a:p>
              </p:txBody>
            </p:sp>
            <p:sp>
              <p:nvSpPr>
                <p:cNvPr id="159" name="Freeform 158">
                  <a:extLst>
                    <a:ext uri="{FF2B5EF4-FFF2-40B4-BE49-F238E27FC236}">
                      <a16:creationId xmlns:a16="http://schemas.microsoft.com/office/drawing/2014/main" id="{AF0E60BC-D932-CC46-84CB-2EFC4E175C26}"/>
                    </a:ext>
                  </a:extLst>
                </p:cNvPr>
                <p:cNvSpPr/>
                <p:nvPr/>
              </p:nvSpPr>
              <p:spPr>
                <a:xfrm>
                  <a:off x="35609416" y="44751688"/>
                  <a:ext cx="1351948" cy="631519"/>
                </a:xfrm>
                <a:custGeom>
                  <a:avLst/>
                  <a:gdLst>
                    <a:gd name="connsiteX0" fmla="*/ 486596 w 1351948"/>
                    <a:gd name="connsiteY0" fmla="*/ 0 h 631519"/>
                    <a:gd name="connsiteX1" fmla="*/ 66437 w 1351948"/>
                    <a:gd name="connsiteY1" fmla="*/ 200829 h 631519"/>
                    <a:gd name="connsiteX2" fmla="*/ 97 w 1351948"/>
                    <a:gd name="connsiteY2" fmla="*/ 631520 h 631519"/>
                    <a:gd name="connsiteX3" fmla="*/ 1351488 w 1351948"/>
                    <a:gd name="connsiteY3" fmla="*/ 631520 h 631519"/>
                    <a:gd name="connsiteX4" fmla="*/ 1285145 w 1351948"/>
                    <a:gd name="connsiteY4" fmla="*/ 200829 h 631519"/>
                    <a:gd name="connsiteX5" fmla="*/ 856387 w 1351948"/>
                    <a:gd name="connsiteY5" fmla="*/ 0 h 63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1948" h="631519">
                      <a:moveTo>
                        <a:pt x="486596" y="0"/>
                      </a:moveTo>
                      <a:cubicBezTo>
                        <a:pt x="391999" y="12098"/>
                        <a:pt x="143835" y="68961"/>
                        <a:pt x="66437" y="200829"/>
                      </a:cubicBezTo>
                      <a:cubicBezTo>
                        <a:pt x="8696" y="301243"/>
                        <a:pt x="-1133" y="354473"/>
                        <a:pt x="97" y="631520"/>
                      </a:cubicBezTo>
                      <a:lnTo>
                        <a:pt x="1351488" y="631520"/>
                      </a:lnTo>
                      <a:cubicBezTo>
                        <a:pt x="1352715" y="354473"/>
                        <a:pt x="1356401" y="324228"/>
                        <a:pt x="1285145" y="200829"/>
                      </a:cubicBezTo>
                      <a:cubicBezTo>
                        <a:pt x="1208976" y="67750"/>
                        <a:pt x="950983" y="12098"/>
                        <a:pt x="856387" y="0"/>
                      </a:cubicBezTo>
                    </a:path>
                  </a:pathLst>
                </a:custGeom>
                <a:noFill/>
                <a:ln w="30640" cap="flat">
                  <a:solidFill>
                    <a:srgbClr val="232F3E"/>
                  </a:solidFill>
                  <a:prstDash val="solid"/>
                  <a:miter/>
                </a:ln>
              </p:spPr>
              <p:txBody>
                <a:bodyPr rtlCol="0" anchor="ctr"/>
                <a:lstStyle/>
                <a:p>
                  <a:endParaRPr lang="en-US" sz="2520"/>
                </a:p>
              </p:txBody>
            </p:sp>
            <p:sp>
              <p:nvSpPr>
                <p:cNvPr id="160" name="Freeform 159">
                  <a:extLst>
                    <a:ext uri="{FF2B5EF4-FFF2-40B4-BE49-F238E27FC236}">
                      <a16:creationId xmlns:a16="http://schemas.microsoft.com/office/drawing/2014/main" id="{BEC1A830-AA40-0441-A19E-8F8638ED354E}"/>
                    </a:ext>
                  </a:extLst>
                </p:cNvPr>
                <p:cNvSpPr/>
                <p:nvPr/>
              </p:nvSpPr>
              <p:spPr>
                <a:xfrm>
                  <a:off x="35890847" y="45107371"/>
                  <a:ext cx="12285" cy="174211"/>
                </a:xfrm>
                <a:custGeom>
                  <a:avLst/>
                  <a:gdLst>
                    <a:gd name="connsiteX0" fmla="*/ -1 w 12285"/>
                    <a:gd name="connsiteY0" fmla="*/ 1 h 174211"/>
                    <a:gd name="connsiteX1" fmla="*/ -1 w 12285"/>
                    <a:gd name="connsiteY1" fmla="*/ 174211 h 174211"/>
                  </a:gdLst>
                  <a:ahLst/>
                  <a:cxnLst>
                    <a:cxn ang="0">
                      <a:pos x="connsiteX0" y="connsiteY0"/>
                    </a:cxn>
                    <a:cxn ang="0">
                      <a:pos x="connsiteX1" y="connsiteY1"/>
                    </a:cxn>
                  </a:cxnLst>
                  <a:rect l="l" t="t" r="r" b="b"/>
                  <a:pathLst>
                    <a:path w="12285" h="174211">
                      <a:moveTo>
                        <a:pt x="-1" y="1"/>
                      </a:moveTo>
                      <a:lnTo>
                        <a:pt x="-1" y="174211"/>
                      </a:lnTo>
                    </a:path>
                  </a:pathLst>
                </a:custGeom>
                <a:ln w="30640" cap="flat">
                  <a:solidFill>
                    <a:srgbClr val="232F3E"/>
                  </a:solidFill>
                  <a:prstDash val="solid"/>
                  <a:miter/>
                </a:ln>
              </p:spPr>
              <p:txBody>
                <a:bodyPr rtlCol="0" anchor="ctr"/>
                <a:lstStyle/>
                <a:p>
                  <a:endParaRPr lang="en-US" sz="2520"/>
                </a:p>
              </p:txBody>
            </p:sp>
            <p:sp>
              <p:nvSpPr>
                <p:cNvPr id="161" name="Freeform 160">
                  <a:extLst>
                    <a:ext uri="{FF2B5EF4-FFF2-40B4-BE49-F238E27FC236}">
                      <a16:creationId xmlns:a16="http://schemas.microsoft.com/office/drawing/2014/main" id="{02737504-8BBB-C14C-9700-46DF6F1D442F}"/>
                    </a:ext>
                  </a:extLst>
                </p:cNvPr>
                <p:cNvSpPr/>
                <p:nvPr/>
              </p:nvSpPr>
              <p:spPr>
                <a:xfrm>
                  <a:off x="36661140" y="45107371"/>
                  <a:ext cx="12285" cy="174211"/>
                </a:xfrm>
                <a:custGeom>
                  <a:avLst/>
                  <a:gdLst>
                    <a:gd name="connsiteX0" fmla="*/ -1 w 12285"/>
                    <a:gd name="connsiteY0" fmla="*/ 1 h 174211"/>
                    <a:gd name="connsiteX1" fmla="*/ -1 w 12285"/>
                    <a:gd name="connsiteY1" fmla="*/ 174211 h 174211"/>
                  </a:gdLst>
                  <a:ahLst/>
                  <a:cxnLst>
                    <a:cxn ang="0">
                      <a:pos x="connsiteX0" y="connsiteY0"/>
                    </a:cxn>
                    <a:cxn ang="0">
                      <a:pos x="connsiteX1" y="connsiteY1"/>
                    </a:cxn>
                  </a:cxnLst>
                  <a:rect l="l" t="t" r="r" b="b"/>
                  <a:pathLst>
                    <a:path w="12285" h="174211">
                      <a:moveTo>
                        <a:pt x="-1" y="1"/>
                      </a:moveTo>
                      <a:lnTo>
                        <a:pt x="-1" y="174211"/>
                      </a:lnTo>
                    </a:path>
                  </a:pathLst>
                </a:custGeom>
                <a:ln w="30640" cap="flat">
                  <a:solidFill>
                    <a:srgbClr val="232F3E"/>
                  </a:solidFill>
                  <a:prstDash val="solid"/>
                  <a:miter/>
                </a:ln>
              </p:spPr>
              <p:txBody>
                <a:bodyPr rtlCol="0" anchor="ctr"/>
                <a:lstStyle/>
                <a:p>
                  <a:endParaRPr lang="en-US" sz="2520"/>
                </a:p>
              </p:txBody>
            </p:sp>
            <p:sp>
              <p:nvSpPr>
                <p:cNvPr id="162" name="Freeform 161">
                  <a:extLst>
                    <a:ext uri="{FF2B5EF4-FFF2-40B4-BE49-F238E27FC236}">
                      <a16:creationId xmlns:a16="http://schemas.microsoft.com/office/drawing/2014/main" id="{3781AF3B-8C9B-0049-8F68-A97AC9D69344}"/>
                    </a:ext>
                  </a:extLst>
                </p:cNvPr>
                <p:cNvSpPr/>
                <p:nvPr/>
              </p:nvSpPr>
              <p:spPr>
                <a:xfrm>
                  <a:off x="36395777" y="44831536"/>
                  <a:ext cx="244969" cy="181470"/>
                </a:xfrm>
                <a:custGeom>
                  <a:avLst/>
                  <a:gdLst>
                    <a:gd name="connsiteX0" fmla="*/ 192880 w 244969"/>
                    <a:gd name="connsiteY0" fmla="*/ 0 h 181470"/>
                    <a:gd name="connsiteX1" fmla="*/ 233422 w 244969"/>
                    <a:gd name="connsiteY1" fmla="*/ 45973 h 181470"/>
                    <a:gd name="connsiteX2" fmla="*/ 196566 w 244969"/>
                    <a:gd name="connsiteY2" fmla="*/ 142757 h 181470"/>
                    <a:gd name="connsiteX3" fmla="*/ 0 w 244969"/>
                    <a:gd name="connsiteY3" fmla="*/ 181471 h 181470"/>
                  </a:gdLst>
                  <a:ahLst/>
                  <a:cxnLst>
                    <a:cxn ang="0">
                      <a:pos x="connsiteX0" y="connsiteY0"/>
                    </a:cxn>
                    <a:cxn ang="0">
                      <a:pos x="connsiteX1" y="connsiteY1"/>
                    </a:cxn>
                    <a:cxn ang="0">
                      <a:pos x="connsiteX2" y="connsiteY2"/>
                    </a:cxn>
                    <a:cxn ang="0">
                      <a:pos x="connsiteX3" y="connsiteY3"/>
                    </a:cxn>
                  </a:cxnLst>
                  <a:rect l="l" t="t" r="r" b="b"/>
                  <a:pathLst>
                    <a:path w="244969" h="181470">
                      <a:moveTo>
                        <a:pt x="192880" y="0"/>
                      </a:moveTo>
                      <a:cubicBezTo>
                        <a:pt x="207622" y="13309"/>
                        <a:pt x="222363" y="29034"/>
                        <a:pt x="233422" y="45973"/>
                      </a:cubicBezTo>
                      <a:cubicBezTo>
                        <a:pt x="259220" y="82267"/>
                        <a:pt x="239565" y="131867"/>
                        <a:pt x="196566" y="142757"/>
                      </a:cubicBezTo>
                      <a:lnTo>
                        <a:pt x="0" y="181471"/>
                      </a:lnTo>
                    </a:path>
                  </a:pathLst>
                </a:custGeom>
                <a:noFill/>
                <a:ln w="30640" cap="flat">
                  <a:solidFill>
                    <a:srgbClr val="FF9900"/>
                  </a:solidFill>
                  <a:prstDash val="solid"/>
                  <a:miter/>
                </a:ln>
              </p:spPr>
              <p:txBody>
                <a:bodyPr rtlCol="0" anchor="ctr"/>
                <a:lstStyle/>
                <a:p>
                  <a:endParaRPr lang="en-US" sz="2520"/>
                </a:p>
              </p:txBody>
            </p:sp>
            <p:sp>
              <p:nvSpPr>
                <p:cNvPr id="163" name="Freeform 162">
                  <a:extLst>
                    <a:ext uri="{FF2B5EF4-FFF2-40B4-BE49-F238E27FC236}">
                      <a16:creationId xmlns:a16="http://schemas.microsoft.com/office/drawing/2014/main" id="{002784FC-9663-804A-B0D4-50F3728D929C}"/>
                    </a:ext>
                  </a:extLst>
                </p:cNvPr>
                <p:cNvSpPr/>
                <p:nvPr/>
              </p:nvSpPr>
              <p:spPr>
                <a:xfrm>
                  <a:off x="35928441" y="44831536"/>
                  <a:ext cx="244969" cy="181470"/>
                </a:xfrm>
                <a:custGeom>
                  <a:avLst/>
                  <a:gdLst>
                    <a:gd name="connsiteX0" fmla="*/ 52090 w 244969"/>
                    <a:gd name="connsiteY0" fmla="*/ 0 h 181470"/>
                    <a:gd name="connsiteX1" fmla="*/ 11548 w 244969"/>
                    <a:gd name="connsiteY1" fmla="*/ 45973 h 181470"/>
                    <a:gd name="connsiteX2" fmla="*/ 48404 w 244969"/>
                    <a:gd name="connsiteY2" fmla="*/ 142757 h 181470"/>
                    <a:gd name="connsiteX3" fmla="*/ 244970 w 244969"/>
                    <a:gd name="connsiteY3" fmla="*/ 181471 h 181470"/>
                  </a:gdLst>
                  <a:ahLst/>
                  <a:cxnLst>
                    <a:cxn ang="0">
                      <a:pos x="connsiteX0" y="connsiteY0"/>
                    </a:cxn>
                    <a:cxn ang="0">
                      <a:pos x="connsiteX1" y="connsiteY1"/>
                    </a:cxn>
                    <a:cxn ang="0">
                      <a:pos x="connsiteX2" y="connsiteY2"/>
                    </a:cxn>
                    <a:cxn ang="0">
                      <a:pos x="connsiteX3" y="connsiteY3"/>
                    </a:cxn>
                  </a:cxnLst>
                  <a:rect l="l" t="t" r="r" b="b"/>
                  <a:pathLst>
                    <a:path w="244969" h="181470">
                      <a:moveTo>
                        <a:pt x="52090" y="0"/>
                      </a:moveTo>
                      <a:cubicBezTo>
                        <a:pt x="37348" y="13309"/>
                        <a:pt x="22606" y="29034"/>
                        <a:pt x="11548" y="45973"/>
                      </a:cubicBezTo>
                      <a:cubicBezTo>
                        <a:pt x="-14250" y="82267"/>
                        <a:pt x="5405" y="131867"/>
                        <a:pt x="48404" y="142757"/>
                      </a:cubicBezTo>
                      <a:lnTo>
                        <a:pt x="244970" y="181471"/>
                      </a:lnTo>
                    </a:path>
                  </a:pathLst>
                </a:custGeom>
                <a:noFill/>
                <a:ln w="30640" cap="flat">
                  <a:solidFill>
                    <a:srgbClr val="FF9900"/>
                  </a:solidFill>
                  <a:prstDash val="solid"/>
                  <a:miter/>
                </a:ln>
              </p:spPr>
              <p:txBody>
                <a:bodyPr rtlCol="0" anchor="ctr"/>
                <a:lstStyle/>
                <a:p>
                  <a:endParaRPr lang="en-US" sz="2520"/>
                </a:p>
              </p:txBody>
            </p:sp>
            <p:sp>
              <p:nvSpPr>
                <p:cNvPr id="164" name="Freeform 163">
                  <a:extLst>
                    <a:ext uri="{FF2B5EF4-FFF2-40B4-BE49-F238E27FC236}">
                      <a16:creationId xmlns:a16="http://schemas.microsoft.com/office/drawing/2014/main" id="{03589E6D-D58E-3949-A81B-D81CBF3915F5}"/>
                    </a:ext>
                  </a:extLst>
                </p:cNvPr>
                <p:cNvSpPr/>
                <p:nvPr/>
              </p:nvSpPr>
              <p:spPr>
                <a:xfrm>
                  <a:off x="36231152" y="45172700"/>
                  <a:ext cx="110568" cy="108882"/>
                </a:xfrm>
                <a:custGeom>
                  <a:avLst/>
                  <a:gdLst>
                    <a:gd name="connsiteX0" fmla="*/ 110567 w 110568"/>
                    <a:gd name="connsiteY0" fmla="*/ 54441 h 108882"/>
                    <a:gd name="connsiteX1" fmla="*/ 55283 w 110568"/>
                    <a:gd name="connsiteY1" fmla="*/ 108882 h 108882"/>
                    <a:gd name="connsiteX2" fmla="*/ -1 w 110568"/>
                    <a:gd name="connsiteY2" fmla="*/ 54441 h 108882"/>
                    <a:gd name="connsiteX3" fmla="*/ 55283 w 110568"/>
                    <a:gd name="connsiteY3" fmla="*/ -1 h 108882"/>
                    <a:gd name="connsiteX4" fmla="*/ 110567 w 110568"/>
                    <a:gd name="connsiteY4" fmla="*/ 54441 h 10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68" h="108882">
                      <a:moveTo>
                        <a:pt x="110567" y="54441"/>
                      </a:moveTo>
                      <a:cubicBezTo>
                        <a:pt x="110567" y="84508"/>
                        <a:pt x="85816" y="108882"/>
                        <a:pt x="55283" y="108882"/>
                      </a:cubicBezTo>
                      <a:cubicBezTo>
                        <a:pt x="24750" y="108882"/>
                        <a:pt x="-1" y="84508"/>
                        <a:pt x="-1" y="54441"/>
                      </a:cubicBezTo>
                      <a:cubicBezTo>
                        <a:pt x="-1" y="24373"/>
                        <a:pt x="24750" y="-1"/>
                        <a:pt x="55283" y="-1"/>
                      </a:cubicBezTo>
                      <a:cubicBezTo>
                        <a:pt x="85816" y="-1"/>
                        <a:pt x="110567" y="24373"/>
                        <a:pt x="110567" y="54441"/>
                      </a:cubicBezTo>
                      <a:close/>
                    </a:path>
                  </a:pathLst>
                </a:custGeom>
                <a:noFill/>
                <a:ln w="30640" cap="flat">
                  <a:solidFill>
                    <a:srgbClr val="232F3E"/>
                  </a:solidFill>
                  <a:prstDash val="solid"/>
                  <a:miter/>
                </a:ln>
              </p:spPr>
              <p:txBody>
                <a:bodyPr rtlCol="0" anchor="ctr"/>
                <a:lstStyle/>
                <a:p>
                  <a:endParaRPr lang="en-US" sz="2520"/>
                </a:p>
              </p:txBody>
            </p:sp>
          </p:grpSp>
          <p:grpSp>
            <p:nvGrpSpPr>
              <p:cNvPr id="165" name="Graphic 149">
                <a:extLst>
                  <a:ext uri="{FF2B5EF4-FFF2-40B4-BE49-F238E27FC236}">
                    <a16:creationId xmlns:a16="http://schemas.microsoft.com/office/drawing/2014/main" id="{A49CDDF1-9297-C24D-9CCB-CF9DECC4ED8A}"/>
                  </a:ext>
                </a:extLst>
              </p:cNvPr>
              <p:cNvGrpSpPr/>
              <p:nvPr/>
            </p:nvGrpSpPr>
            <p:grpSpPr>
              <a:xfrm>
                <a:off x="36115670" y="44237522"/>
                <a:ext cx="314505" cy="91945"/>
                <a:chOff x="36115670" y="44237522"/>
                <a:chExt cx="314505" cy="91945"/>
              </a:xfrm>
              <a:noFill/>
            </p:grpSpPr>
            <p:sp>
              <p:nvSpPr>
                <p:cNvPr id="166" name="Freeform 165">
                  <a:extLst>
                    <a:ext uri="{FF2B5EF4-FFF2-40B4-BE49-F238E27FC236}">
                      <a16:creationId xmlns:a16="http://schemas.microsoft.com/office/drawing/2014/main" id="{6AEBB4B3-8590-A24C-9FF5-DAECDAF79871}"/>
                    </a:ext>
                  </a:extLst>
                </p:cNvPr>
                <p:cNvSpPr/>
                <p:nvPr/>
              </p:nvSpPr>
              <p:spPr>
                <a:xfrm>
                  <a:off x="36115670" y="44237522"/>
                  <a:ext cx="93368" cy="91945"/>
                </a:xfrm>
                <a:custGeom>
                  <a:avLst/>
                  <a:gdLst>
                    <a:gd name="connsiteX0" fmla="*/ 93370 w 93368"/>
                    <a:gd name="connsiteY0" fmla="*/ 45972 h 91945"/>
                    <a:gd name="connsiteX1" fmla="*/ 46685 w 93368"/>
                    <a:gd name="connsiteY1" fmla="*/ 91945 h 91945"/>
                    <a:gd name="connsiteX2" fmla="*/ 0 w 93368"/>
                    <a:gd name="connsiteY2" fmla="*/ 45972 h 91945"/>
                    <a:gd name="connsiteX3" fmla="*/ 46685 w 93368"/>
                    <a:gd name="connsiteY3" fmla="*/ -1 h 91945"/>
                    <a:gd name="connsiteX4" fmla="*/ 93370 w 93368"/>
                    <a:gd name="connsiteY4" fmla="*/ 45972 h 91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68" h="91945">
                      <a:moveTo>
                        <a:pt x="93370" y="45972"/>
                      </a:moveTo>
                      <a:cubicBezTo>
                        <a:pt x="93370" y="71361"/>
                        <a:pt x="72467" y="91945"/>
                        <a:pt x="46685" y="91945"/>
                      </a:cubicBezTo>
                      <a:cubicBezTo>
                        <a:pt x="20903" y="91945"/>
                        <a:pt x="0" y="71361"/>
                        <a:pt x="0" y="45972"/>
                      </a:cubicBezTo>
                      <a:cubicBezTo>
                        <a:pt x="0" y="20583"/>
                        <a:pt x="20903" y="-1"/>
                        <a:pt x="46685" y="-1"/>
                      </a:cubicBezTo>
                      <a:cubicBezTo>
                        <a:pt x="72467" y="-1"/>
                        <a:pt x="93370" y="20583"/>
                        <a:pt x="93370" y="45972"/>
                      </a:cubicBezTo>
                      <a:close/>
                    </a:path>
                  </a:pathLst>
                </a:custGeom>
                <a:noFill/>
                <a:ln w="30640" cap="flat">
                  <a:solidFill>
                    <a:srgbClr val="232F3E"/>
                  </a:solidFill>
                  <a:prstDash val="solid"/>
                  <a:round/>
                </a:ln>
              </p:spPr>
              <p:txBody>
                <a:bodyPr rtlCol="0" anchor="ctr"/>
                <a:lstStyle/>
                <a:p>
                  <a:endParaRPr lang="en-US" sz="2520"/>
                </a:p>
              </p:txBody>
            </p:sp>
            <p:sp>
              <p:nvSpPr>
                <p:cNvPr id="167" name="Freeform 166">
                  <a:extLst>
                    <a:ext uri="{FF2B5EF4-FFF2-40B4-BE49-F238E27FC236}">
                      <a16:creationId xmlns:a16="http://schemas.microsoft.com/office/drawing/2014/main" id="{A77A8D36-BD74-5749-AAF3-39412B48AF39}"/>
                    </a:ext>
                  </a:extLst>
                </p:cNvPr>
                <p:cNvSpPr/>
                <p:nvPr/>
              </p:nvSpPr>
              <p:spPr>
                <a:xfrm>
                  <a:off x="36336806" y="44237522"/>
                  <a:ext cx="93368" cy="91945"/>
                </a:xfrm>
                <a:custGeom>
                  <a:avLst/>
                  <a:gdLst>
                    <a:gd name="connsiteX0" fmla="*/ 93370 w 93368"/>
                    <a:gd name="connsiteY0" fmla="*/ 45972 h 91945"/>
                    <a:gd name="connsiteX1" fmla="*/ 46685 w 93368"/>
                    <a:gd name="connsiteY1" fmla="*/ 91945 h 91945"/>
                    <a:gd name="connsiteX2" fmla="*/ 0 w 93368"/>
                    <a:gd name="connsiteY2" fmla="*/ 45972 h 91945"/>
                    <a:gd name="connsiteX3" fmla="*/ 46685 w 93368"/>
                    <a:gd name="connsiteY3" fmla="*/ -1 h 91945"/>
                    <a:gd name="connsiteX4" fmla="*/ 93370 w 93368"/>
                    <a:gd name="connsiteY4" fmla="*/ 45972 h 91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68" h="91945">
                      <a:moveTo>
                        <a:pt x="93370" y="45972"/>
                      </a:moveTo>
                      <a:cubicBezTo>
                        <a:pt x="93370" y="71361"/>
                        <a:pt x="72467" y="91945"/>
                        <a:pt x="46685" y="91945"/>
                      </a:cubicBezTo>
                      <a:cubicBezTo>
                        <a:pt x="20903" y="91945"/>
                        <a:pt x="0" y="71361"/>
                        <a:pt x="0" y="45972"/>
                      </a:cubicBezTo>
                      <a:cubicBezTo>
                        <a:pt x="0" y="20583"/>
                        <a:pt x="20903" y="-1"/>
                        <a:pt x="46685" y="-1"/>
                      </a:cubicBezTo>
                      <a:cubicBezTo>
                        <a:pt x="72467" y="-1"/>
                        <a:pt x="93370" y="20583"/>
                        <a:pt x="93370" y="45972"/>
                      </a:cubicBezTo>
                      <a:close/>
                    </a:path>
                  </a:pathLst>
                </a:custGeom>
                <a:noFill/>
                <a:ln w="30640" cap="flat">
                  <a:solidFill>
                    <a:srgbClr val="232F3E"/>
                  </a:solidFill>
                  <a:prstDash val="solid"/>
                  <a:round/>
                </a:ln>
              </p:spPr>
              <p:txBody>
                <a:bodyPr rtlCol="0" anchor="ctr"/>
                <a:lstStyle/>
                <a:p>
                  <a:endParaRPr lang="en-US" sz="2520"/>
                </a:p>
              </p:txBody>
            </p:sp>
          </p:grpSp>
        </p:grpSp>
        <p:sp>
          <p:nvSpPr>
            <p:cNvPr id="168" name="Freeform 167">
              <a:extLst>
                <a:ext uri="{FF2B5EF4-FFF2-40B4-BE49-F238E27FC236}">
                  <a16:creationId xmlns:a16="http://schemas.microsoft.com/office/drawing/2014/main" id="{7A1C3F4E-192B-C144-B877-75FB3821EBF9}"/>
                </a:ext>
              </a:extLst>
            </p:cNvPr>
            <p:cNvSpPr/>
            <p:nvPr/>
          </p:nvSpPr>
          <p:spPr>
            <a:xfrm>
              <a:off x="36010014" y="44047582"/>
              <a:ext cx="121626" cy="87105"/>
            </a:xfrm>
            <a:custGeom>
              <a:avLst/>
              <a:gdLst>
                <a:gd name="connsiteX0" fmla="*/ 0 w 121626"/>
                <a:gd name="connsiteY0" fmla="*/ 0 h 87105"/>
                <a:gd name="connsiteX1" fmla="*/ 121627 w 121626"/>
                <a:gd name="connsiteY1" fmla="*/ 87105 h 87105"/>
              </a:gdLst>
              <a:ahLst/>
              <a:cxnLst>
                <a:cxn ang="0">
                  <a:pos x="connsiteX0" y="connsiteY0"/>
                </a:cxn>
                <a:cxn ang="0">
                  <a:pos x="connsiteX1" y="connsiteY1"/>
                </a:cxn>
              </a:cxnLst>
              <a:rect l="l" t="t" r="r" b="b"/>
              <a:pathLst>
                <a:path w="121626" h="87105">
                  <a:moveTo>
                    <a:pt x="0" y="0"/>
                  </a:moveTo>
                  <a:cubicBezTo>
                    <a:pt x="0" y="0"/>
                    <a:pt x="31943" y="68958"/>
                    <a:pt x="121627" y="87105"/>
                  </a:cubicBezTo>
                </a:path>
              </a:pathLst>
            </a:custGeom>
            <a:noFill/>
            <a:ln w="30640" cap="flat">
              <a:solidFill>
                <a:srgbClr val="232F3E"/>
              </a:solidFill>
              <a:prstDash val="solid"/>
              <a:miter/>
            </a:ln>
          </p:spPr>
          <p:txBody>
            <a:bodyPr rtlCol="0" anchor="ctr"/>
            <a:lstStyle/>
            <a:p>
              <a:endParaRPr lang="en-US" sz="2520"/>
            </a:p>
          </p:txBody>
        </p:sp>
      </p:grpSp>
      <p:grpSp>
        <p:nvGrpSpPr>
          <p:cNvPr id="185" name="Graphic 182">
            <a:extLst>
              <a:ext uri="{FF2B5EF4-FFF2-40B4-BE49-F238E27FC236}">
                <a16:creationId xmlns:a16="http://schemas.microsoft.com/office/drawing/2014/main" id="{3E0AC69E-B67F-7347-A620-D659D1C9FE2A}"/>
              </a:ext>
            </a:extLst>
          </p:cNvPr>
          <p:cNvGrpSpPr/>
          <p:nvPr/>
        </p:nvGrpSpPr>
        <p:grpSpPr>
          <a:xfrm>
            <a:off x="37935766" y="41959694"/>
            <a:ext cx="1257820" cy="1835806"/>
            <a:chOff x="31613138" y="34966412"/>
            <a:chExt cx="1048183" cy="1529838"/>
          </a:xfrm>
          <a:noFill/>
        </p:grpSpPr>
        <p:grpSp>
          <p:nvGrpSpPr>
            <p:cNvPr id="186" name="Graphic 182">
              <a:extLst>
                <a:ext uri="{FF2B5EF4-FFF2-40B4-BE49-F238E27FC236}">
                  <a16:creationId xmlns:a16="http://schemas.microsoft.com/office/drawing/2014/main" id="{5CEDF521-7454-AF4E-86D9-3D4FD6A19C22}"/>
                </a:ext>
              </a:extLst>
            </p:cNvPr>
            <p:cNvGrpSpPr/>
            <p:nvPr/>
          </p:nvGrpSpPr>
          <p:grpSpPr>
            <a:xfrm>
              <a:off x="31613138" y="34966412"/>
              <a:ext cx="1048183" cy="1529838"/>
              <a:chOff x="31613138" y="34966412"/>
              <a:chExt cx="1048183" cy="1529838"/>
            </a:xfrm>
            <a:noFill/>
          </p:grpSpPr>
          <p:grpSp>
            <p:nvGrpSpPr>
              <p:cNvPr id="187" name="Graphic 182">
                <a:extLst>
                  <a:ext uri="{FF2B5EF4-FFF2-40B4-BE49-F238E27FC236}">
                    <a16:creationId xmlns:a16="http://schemas.microsoft.com/office/drawing/2014/main" id="{6B2B185D-0A5D-A645-8D83-F62028066904}"/>
                  </a:ext>
                </a:extLst>
              </p:cNvPr>
              <p:cNvGrpSpPr/>
              <p:nvPr/>
            </p:nvGrpSpPr>
            <p:grpSpPr>
              <a:xfrm>
                <a:off x="31613138" y="34966412"/>
                <a:ext cx="1048183" cy="1529838"/>
                <a:chOff x="31613138" y="34966412"/>
                <a:chExt cx="1048183" cy="1529838"/>
              </a:xfrm>
              <a:noFill/>
            </p:grpSpPr>
            <p:sp>
              <p:nvSpPr>
                <p:cNvPr id="188" name="Freeform 187">
                  <a:extLst>
                    <a:ext uri="{FF2B5EF4-FFF2-40B4-BE49-F238E27FC236}">
                      <a16:creationId xmlns:a16="http://schemas.microsoft.com/office/drawing/2014/main" id="{E0A53786-9A0A-3A43-ABBA-8011B6B31D06}"/>
                    </a:ext>
                  </a:extLst>
                </p:cNvPr>
                <p:cNvSpPr/>
                <p:nvPr/>
              </p:nvSpPr>
              <p:spPr>
                <a:xfrm>
                  <a:off x="31888485" y="35654239"/>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endParaRPr lang="en-US" sz="2520"/>
                </a:p>
              </p:txBody>
            </p:sp>
            <p:sp>
              <p:nvSpPr>
                <p:cNvPr id="189" name="Freeform 188">
                  <a:extLst>
                    <a:ext uri="{FF2B5EF4-FFF2-40B4-BE49-F238E27FC236}">
                      <a16:creationId xmlns:a16="http://schemas.microsoft.com/office/drawing/2014/main" id="{CB29F0AF-CF86-9A44-90F5-EB9BB5E1010B}"/>
                    </a:ext>
                  </a:extLst>
                </p:cNvPr>
                <p:cNvSpPr/>
                <p:nvPr/>
              </p:nvSpPr>
              <p:spPr>
                <a:xfrm>
                  <a:off x="31809665" y="35187510"/>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endParaRPr lang="en-US" sz="2520"/>
                </a:p>
              </p:txBody>
            </p:sp>
            <p:sp>
              <p:nvSpPr>
                <p:cNvPr id="190" name="Freeform 189">
                  <a:extLst>
                    <a:ext uri="{FF2B5EF4-FFF2-40B4-BE49-F238E27FC236}">
                      <a16:creationId xmlns:a16="http://schemas.microsoft.com/office/drawing/2014/main" id="{C45055B5-EDA0-FB47-AF5E-2A9B4EC9CD32}"/>
                    </a:ext>
                  </a:extLst>
                </p:cNvPr>
                <p:cNvSpPr/>
                <p:nvPr/>
              </p:nvSpPr>
              <p:spPr>
                <a:xfrm>
                  <a:off x="31901305" y="34966412"/>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endParaRPr lang="en-US" sz="2520"/>
                </a:p>
              </p:txBody>
            </p:sp>
            <p:sp>
              <p:nvSpPr>
                <p:cNvPr id="191" name="Freeform 190">
                  <a:extLst>
                    <a:ext uri="{FF2B5EF4-FFF2-40B4-BE49-F238E27FC236}">
                      <a16:creationId xmlns:a16="http://schemas.microsoft.com/office/drawing/2014/main" id="{C52C8B4D-39B8-CB4D-B2B3-3F2FA0E04FD1}"/>
                    </a:ext>
                  </a:extLst>
                </p:cNvPr>
                <p:cNvSpPr/>
                <p:nvPr/>
              </p:nvSpPr>
              <p:spPr>
                <a:xfrm>
                  <a:off x="31989451" y="35919035"/>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endParaRPr lang="en-US" sz="2520"/>
                </a:p>
              </p:txBody>
            </p:sp>
            <p:sp>
              <p:nvSpPr>
                <p:cNvPr id="192" name="Freeform 191">
                  <a:extLst>
                    <a:ext uri="{FF2B5EF4-FFF2-40B4-BE49-F238E27FC236}">
                      <a16:creationId xmlns:a16="http://schemas.microsoft.com/office/drawing/2014/main" id="{9F6E7342-865D-0146-B7AC-47941605793F}"/>
                    </a:ext>
                  </a:extLst>
                </p:cNvPr>
                <p:cNvSpPr/>
                <p:nvPr/>
              </p:nvSpPr>
              <p:spPr>
                <a:xfrm>
                  <a:off x="31613138" y="35999044"/>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endParaRPr lang="en-US" sz="2520"/>
                </a:p>
              </p:txBody>
            </p:sp>
            <p:sp>
              <p:nvSpPr>
                <p:cNvPr id="193" name="Freeform 192">
                  <a:extLst>
                    <a:ext uri="{FF2B5EF4-FFF2-40B4-BE49-F238E27FC236}">
                      <a16:creationId xmlns:a16="http://schemas.microsoft.com/office/drawing/2014/main" id="{16FD4E4F-5733-EF42-A479-CB19D54A0749}"/>
                    </a:ext>
                  </a:extLst>
                </p:cNvPr>
                <p:cNvSpPr/>
                <p:nvPr/>
              </p:nvSpPr>
              <p:spPr>
                <a:xfrm>
                  <a:off x="31831336" y="36279080"/>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94" name="Freeform 193">
                  <a:extLst>
                    <a:ext uri="{FF2B5EF4-FFF2-40B4-BE49-F238E27FC236}">
                      <a16:creationId xmlns:a16="http://schemas.microsoft.com/office/drawing/2014/main" id="{A89FF39B-FAAF-D44E-8D78-5CFEAEC5C8A5}"/>
                    </a:ext>
                  </a:extLst>
                </p:cNvPr>
                <p:cNvSpPr/>
                <p:nvPr/>
              </p:nvSpPr>
              <p:spPr>
                <a:xfrm>
                  <a:off x="32428553" y="36279080"/>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endParaRPr lang="en-US" sz="2520"/>
                </a:p>
              </p:txBody>
            </p:sp>
            <p:sp>
              <p:nvSpPr>
                <p:cNvPr id="195" name="Freeform 194">
                  <a:extLst>
                    <a:ext uri="{FF2B5EF4-FFF2-40B4-BE49-F238E27FC236}">
                      <a16:creationId xmlns:a16="http://schemas.microsoft.com/office/drawing/2014/main" id="{50EDED22-CFA7-7642-A4A3-AA74CD19ACD6}"/>
                    </a:ext>
                  </a:extLst>
                </p:cNvPr>
                <p:cNvSpPr/>
                <p:nvPr/>
              </p:nvSpPr>
              <p:spPr>
                <a:xfrm>
                  <a:off x="32222813" y="36061910"/>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endParaRPr lang="en-US" sz="2520"/>
                </a:p>
              </p:txBody>
            </p:sp>
            <p:sp>
              <p:nvSpPr>
                <p:cNvPr id="196" name="Freeform 195">
                  <a:extLst>
                    <a:ext uri="{FF2B5EF4-FFF2-40B4-BE49-F238E27FC236}">
                      <a16:creationId xmlns:a16="http://schemas.microsoft.com/office/drawing/2014/main" id="{8581AE93-4068-6D40-89F1-70F626AE98D6}"/>
                    </a:ext>
                  </a:extLst>
                </p:cNvPr>
                <p:cNvSpPr/>
                <p:nvPr/>
              </p:nvSpPr>
              <p:spPr>
                <a:xfrm>
                  <a:off x="31860482" y="36061910"/>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endParaRPr lang="en-US" sz="2520"/>
                </a:p>
              </p:txBody>
            </p:sp>
            <p:sp>
              <p:nvSpPr>
                <p:cNvPr id="197" name="Freeform 196">
                  <a:extLst>
                    <a:ext uri="{FF2B5EF4-FFF2-40B4-BE49-F238E27FC236}">
                      <a16:creationId xmlns:a16="http://schemas.microsoft.com/office/drawing/2014/main" id="{703C0E1C-79B5-4B43-984E-3E048C77886A}"/>
                    </a:ext>
                  </a:extLst>
                </p:cNvPr>
                <p:cNvSpPr/>
                <p:nvPr/>
              </p:nvSpPr>
              <p:spPr>
                <a:xfrm>
                  <a:off x="32095178" y="36330515"/>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endParaRPr lang="en-US" sz="2520"/>
                </a:p>
              </p:txBody>
            </p:sp>
          </p:grpSp>
          <p:grpSp>
            <p:nvGrpSpPr>
              <p:cNvPr id="198" name="Graphic 182">
                <a:extLst>
                  <a:ext uri="{FF2B5EF4-FFF2-40B4-BE49-F238E27FC236}">
                    <a16:creationId xmlns:a16="http://schemas.microsoft.com/office/drawing/2014/main" id="{F8C3C00E-526B-7640-AFC4-B2E2C7B533F8}"/>
                  </a:ext>
                </a:extLst>
              </p:cNvPr>
              <p:cNvGrpSpPr/>
              <p:nvPr/>
            </p:nvGrpSpPr>
            <p:grpSpPr>
              <a:xfrm>
                <a:off x="32005643" y="35594232"/>
                <a:ext cx="243840" cy="72390"/>
                <a:chOff x="32005643" y="35594232"/>
                <a:chExt cx="243840" cy="72390"/>
              </a:xfrm>
              <a:noFill/>
            </p:grpSpPr>
            <p:sp>
              <p:nvSpPr>
                <p:cNvPr id="199" name="Freeform 198">
                  <a:extLst>
                    <a:ext uri="{FF2B5EF4-FFF2-40B4-BE49-F238E27FC236}">
                      <a16:creationId xmlns:a16="http://schemas.microsoft.com/office/drawing/2014/main" id="{E51E7AC7-84D3-7B44-8EEE-132BB8A4DFC7}"/>
                    </a:ext>
                  </a:extLst>
                </p:cNvPr>
                <p:cNvSpPr/>
                <p:nvPr/>
              </p:nvSpPr>
              <p:spPr>
                <a:xfrm>
                  <a:off x="32005643" y="35594232"/>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sp>
              <p:nvSpPr>
                <p:cNvPr id="200" name="Freeform 199">
                  <a:extLst>
                    <a:ext uri="{FF2B5EF4-FFF2-40B4-BE49-F238E27FC236}">
                      <a16:creationId xmlns:a16="http://schemas.microsoft.com/office/drawing/2014/main" id="{435D4D8E-6DD8-E54C-8F8D-5A752C8553EC}"/>
                    </a:ext>
                  </a:extLst>
                </p:cNvPr>
                <p:cNvSpPr/>
                <p:nvPr/>
              </p:nvSpPr>
              <p:spPr>
                <a:xfrm>
                  <a:off x="32177093" y="35594232"/>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endParaRPr lang="en-US" sz="2520"/>
                </a:p>
              </p:txBody>
            </p:sp>
          </p:grpSp>
        </p:grpSp>
        <p:sp>
          <p:nvSpPr>
            <p:cNvPr id="201" name="Freeform 200">
              <a:extLst>
                <a:ext uri="{FF2B5EF4-FFF2-40B4-BE49-F238E27FC236}">
                  <a16:creationId xmlns:a16="http://schemas.microsoft.com/office/drawing/2014/main" id="{D9FE99DF-757D-2D47-A094-CC205330F9C6}"/>
                </a:ext>
              </a:extLst>
            </p:cNvPr>
            <p:cNvSpPr/>
            <p:nvPr/>
          </p:nvSpPr>
          <p:spPr>
            <a:xfrm>
              <a:off x="31923729" y="35444689"/>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endParaRPr lang="en-US" sz="2520"/>
            </a:p>
          </p:txBody>
        </p:sp>
      </p:grpSp>
      <p:sp>
        <p:nvSpPr>
          <p:cNvPr id="32" name="Text Placeholder 13">
            <a:extLst>
              <a:ext uri="{FF2B5EF4-FFF2-40B4-BE49-F238E27FC236}">
                <a16:creationId xmlns:a16="http://schemas.microsoft.com/office/drawing/2014/main" id="{ED39ACA8-2123-A345-B895-B8DB2D2AABB4}"/>
              </a:ext>
            </a:extLst>
          </p:cNvPr>
          <p:cNvSpPr txBox="1">
            <a:spLocks/>
          </p:cNvSpPr>
          <p:nvPr/>
        </p:nvSpPr>
        <p:spPr bwMode="auto">
          <a:xfrm>
            <a:off x="531725" y="3033782"/>
            <a:ext cx="2986913" cy="1163395"/>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520" dirty="0"/>
              <a:t>AWS Glue for </a:t>
            </a:r>
            <a:r>
              <a:rPr lang="en-US" sz="2520" b="1" dirty="0"/>
              <a:t>Apache</a:t>
            </a:r>
          </a:p>
          <a:p>
            <a:r>
              <a:rPr lang="en-US" sz="2520" b="1" dirty="0"/>
              <a:t>Spark</a:t>
            </a:r>
          </a:p>
        </p:txBody>
      </p:sp>
      <p:cxnSp>
        <p:nvCxnSpPr>
          <p:cNvPr id="28" name="Straight Connector 27">
            <a:extLst>
              <a:ext uri="{FF2B5EF4-FFF2-40B4-BE49-F238E27FC236}">
                <a16:creationId xmlns:a16="http://schemas.microsoft.com/office/drawing/2014/main" id="{79385864-E656-1845-BA3B-E5E8F035D561}"/>
              </a:ext>
            </a:extLst>
          </p:cNvPr>
          <p:cNvCxnSpPr>
            <a:cxnSpLocks/>
          </p:cNvCxnSpPr>
          <p:nvPr/>
        </p:nvCxnSpPr>
        <p:spPr>
          <a:xfrm>
            <a:off x="576904" y="4511367"/>
            <a:ext cx="2983486" cy="11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3" name="Text Placeholder 13">
            <a:extLst>
              <a:ext uri="{FF2B5EF4-FFF2-40B4-BE49-F238E27FC236}">
                <a16:creationId xmlns:a16="http://schemas.microsoft.com/office/drawing/2014/main" id="{61156A5C-22C4-4874-90A6-E617D77C3EC6}"/>
              </a:ext>
            </a:extLst>
          </p:cNvPr>
          <p:cNvSpPr txBox="1">
            <a:spLocks/>
          </p:cNvSpPr>
          <p:nvPr/>
        </p:nvSpPr>
        <p:spPr bwMode="auto">
          <a:xfrm>
            <a:off x="783341" y="5020869"/>
            <a:ext cx="2986913" cy="2462213"/>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457200" indent="-457200" algn="l">
              <a:buClr>
                <a:schemeClr val="accent1">
                  <a:lumMod val="60000"/>
                  <a:lumOff val="40000"/>
                </a:schemeClr>
              </a:buClr>
              <a:buFont typeface="Arial" panose="020B0604020202020204" pitchFamily="34" charset="0"/>
              <a:buChar char="•"/>
            </a:pPr>
            <a:r>
              <a:rPr lang="en-US" sz="2000" dirty="0"/>
              <a:t>~ 5 sec start-up</a:t>
            </a:r>
          </a:p>
          <a:p>
            <a:pPr marL="342900" indent="-342900" algn="l">
              <a:buClr>
                <a:schemeClr val="accent1">
                  <a:lumMod val="60000"/>
                  <a:lumOff val="40000"/>
                </a:schemeClr>
              </a:buClr>
              <a:buFont typeface="Arial" panose="020B0604020202020204" pitchFamily="34" charset="0"/>
              <a:buChar char="•"/>
            </a:pPr>
            <a:r>
              <a:rPr lang="en-US" sz="2000" dirty="0"/>
              <a:t>Performance- optimized Spark</a:t>
            </a:r>
          </a:p>
          <a:p>
            <a:pPr marL="342900" indent="-342900" algn="l">
              <a:buClr>
                <a:schemeClr val="accent1">
                  <a:lumMod val="60000"/>
                  <a:lumOff val="40000"/>
                </a:schemeClr>
              </a:buClr>
              <a:buFont typeface="Arial" panose="020B0604020202020204" pitchFamily="34" charset="0"/>
              <a:buChar char="•"/>
            </a:pPr>
            <a:r>
              <a:rPr lang="en-US" sz="2000" dirty="0"/>
              <a:t>Spark 3.3.0</a:t>
            </a:r>
          </a:p>
          <a:p>
            <a:pPr marL="342900" indent="-342900" algn="l">
              <a:buClr>
                <a:schemeClr val="accent1">
                  <a:lumMod val="60000"/>
                  <a:lumOff val="40000"/>
                </a:schemeClr>
              </a:buClr>
              <a:buFont typeface="Arial" panose="020B0604020202020204" pitchFamily="34" charset="0"/>
              <a:buChar char="•"/>
            </a:pPr>
            <a:r>
              <a:rPr lang="en-US" sz="2000" dirty="0"/>
              <a:t>Native data lake frameworks, </a:t>
            </a:r>
            <a:r>
              <a:rPr lang="en-US" sz="2000" dirty="0" err="1"/>
              <a:t>Hudi</a:t>
            </a:r>
            <a:r>
              <a:rPr lang="en-US" sz="2000" dirty="0"/>
              <a:t>, Iceberg, Delta  Lake</a:t>
            </a:r>
          </a:p>
          <a:p>
            <a:pPr marL="342900" indent="-342900" algn="l">
              <a:buClr>
                <a:schemeClr val="accent1">
                  <a:lumMod val="60000"/>
                  <a:lumOff val="40000"/>
                </a:schemeClr>
              </a:buClr>
              <a:buFont typeface="Arial" panose="020B0604020202020204" pitchFamily="34" charset="0"/>
              <a:buChar char="•"/>
            </a:pPr>
            <a:endParaRPr lang="en-US" sz="2000" dirty="0"/>
          </a:p>
        </p:txBody>
      </p:sp>
      <p:sp>
        <p:nvSpPr>
          <p:cNvPr id="49" name="Text Placeholder 13">
            <a:extLst>
              <a:ext uri="{FF2B5EF4-FFF2-40B4-BE49-F238E27FC236}">
                <a16:creationId xmlns:a16="http://schemas.microsoft.com/office/drawing/2014/main" id="{D564F940-AAAD-4B46-A10F-71122713228A}"/>
              </a:ext>
            </a:extLst>
          </p:cNvPr>
          <p:cNvSpPr txBox="1">
            <a:spLocks/>
          </p:cNvSpPr>
          <p:nvPr/>
        </p:nvSpPr>
        <p:spPr bwMode="auto">
          <a:xfrm>
            <a:off x="4229488" y="4868470"/>
            <a:ext cx="2983487" cy="2462213"/>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457200" indent="-457200" algn="l">
              <a:buClr>
                <a:schemeClr val="accent1">
                  <a:lumMod val="60000"/>
                  <a:lumOff val="40000"/>
                </a:schemeClr>
              </a:buClr>
              <a:buFont typeface="Arial" panose="020B0604020202020204" pitchFamily="34" charset="0"/>
              <a:buChar char="•"/>
            </a:pPr>
            <a:r>
              <a:rPr lang="en-US" sz="2000" dirty="0"/>
              <a:t>Serverless Ray.io</a:t>
            </a:r>
          </a:p>
          <a:p>
            <a:pPr marL="457200" indent="-457200" algn="l">
              <a:buClr>
                <a:schemeClr val="accent1">
                  <a:lumMod val="60000"/>
                  <a:lumOff val="40000"/>
                </a:schemeClr>
              </a:buClr>
              <a:buFont typeface="Arial" panose="020B0604020202020204" pitchFamily="34" charset="0"/>
              <a:buChar char="•"/>
            </a:pPr>
            <a:r>
              <a:rPr lang="en-US" sz="2000" dirty="0"/>
              <a:t>Scale existing Python code on large datasets</a:t>
            </a:r>
          </a:p>
          <a:p>
            <a:pPr marL="457200" indent="-457200" algn="l">
              <a:buClr>
                <a:schemeClr val="accent1">
                  <a:lumMod val="60000"/>
                  <a:lumOff val="40000"/>
                </a:schemeClr>
              </a:buClr>
              <a:buFont typeface="Arial" panose="020B0604020202020204" pitchFamily="34" charset="0"/>
              <a:buChar char="•"/>
            </a:pPr>
            <a:r>
              <a:rPr lang="en-US" sz="2000" dirty="0"/>
              <a:t>Use familiar Python libraries</a:t>
            </a:r>
          </a:p>
          <a:p>
            <a:pPr marL="457200" indent="-457200" algn="l">
              <a:buClr>
                <a:schemeClr val="accent1">
                  <a:lumMod val="60000"/>
                  <a:lumOff val="40000"/>
                </a:schemeClr>
              </a:buClr>
              <a:buFont typeface="Arial" panose="020B0604020202020204" pitchFamily="34" charset="0"/>
              <a:buChar char="•"/>
            </a:pPr>
            <a:endParaRPr lang="en-US" sz="2000" dirty="0"/>
          </a:p>
          <a:p>
            <a:pPr marL="457200" indent="-457200" algn="l">
              <a:buClr>
                <a:schemeClr val="accent1">
                  <a:lumMod val="60000"/>
                  <a:lumOff val="40000"/>
                </a:schemeClr>
              </a:buClr>
              <a:buFont typeface="Arial" panose="020B0604020202020204" pitchFamily="34" charset="0"/>
              <a:buChar char="•"/>
            </a:pPr>
            <a:endParaRPr lang="en-US" sz="2000" dirty="0"/>
          </a:p>
        </p:txBody>
      </p:sp>
      <p:cxnSp>
        <p:nvCxnSpPr>
          <p:cNvPr id="31" name="Straight Connector 30">
            <a:extLst>
              <a:ext uri="{FF2B5EF4-FFF2-40B4-BE49-F238E27FC236}">
                <a16:creationId xmlns:a16="http://schemas.microsoft.com/office/drawing/2014/main" id="{FD9A6459-2F18-7848-BE44-FC8F1F843612}"/>
              </a:ext>
            </a:extLst>
          </p:cNvPr>
          <p:cNvCxnSpPr>
            <a:cxnSpLocks/>
          </p:cNvCxnSpPr>
          <p:nvPr/>
        </p:nvCxnSpPr>
        <p:spPr>
          <a:xfrm>
            <a:off x="4229488" y="4511367"/>
            <a:ext cx="2983487" cy="11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4" name="Text Placeholder 13">
            <a:extLst>
              <a:ext uri="{FF2B5EF4-FFF2-40B4-BE49-F238E27FC236}">
                <a16:creationId xmlns:a16="http://schemas.microsoft.com/office/drawing/2014/main" id="{81CFBA3E-4ADC-40FF-9F4A-9858C89E4190}"/>
              </a:ext>
            </a:extLst>
          </p:cNvPr>
          <p:cNvSpPr txBox="1">
            <a:spLocks/>
          </p:cNvSpPr>
          <p:nvPr/>
        </p:nvSpPr>
        <p:spPr bwMode="auto">
          <a:xfrm>
            <a:off x="4282537" y="3024802"/>
            <a:ext cx="2986914" cy="1083374"/>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520" dirty="0"/>
              <a:t>AWS Glue for </a:t>
            </a:r>
          </a:p>
          <a:p>
            <a:r>
              <a:rPr lang="en-US" sz="2520" b="1" dirty="0"/>
              <a:t>Ray</a:t>
            </a:r>
          </a:p>
          <a:p>
            <a:r>
              <a:rPr lang="en-US" sz="2000" b="1" dirty="0"/>
              <a:t>(Preview)</a:t>
            </a:r>
          </a:p>
        </p:txBody>
      </p:sp>
      <p:cxnSp>
        <p:nvCxnSpPr>
          <p:cNvPr id="33" name="Straight Connector 32">
            <a:extLst>
              <a:ext uri="{FF2B5EF4-FFF2-40B4-BE49-F238E27FC236}">
                <a16:creationId xmlns:a16="http://schemas.microsoft.com/office/drawing/2014/main" id="{C8B02F3A-2F8B-4248-A016-4485A6E08790}"/>
              </a:ext>
            </a:extLst>
          </p:cNvPr>
          <p:cNvCxnSpPr>
            <a:cxnSpLocks/>
          </p:cNvCxnSpPr>
          <p:nvPr/>
        </p:nvCxnSpPr>
        <p:spPr>
          <a:xfrm>
            <a:off x="7834622" y="4511367"/>
            <a:ext cx="2983487" cy="112"/>
          </a:xfrm>
          <a:prstGeom prst="line">
            <a:avLst/>
          </a:prstGeom>
          <a:ln w="19050">
            <a:solidFill>
              <a:srgbClr val="7A00B8"/>
            </a:solidFill>
          </a:ln>
        </p:spPr>
        <p:style>
          <a:lnRef idx="1">
            <a:schemeClr val="accent1"/>
          </a:lnRef>
          <a:fillRef idx="0">
            <a:schemeClr val="accent1"/>
          </a:fillRef>
          <a:effectRef idx="0">
            <a:schemeClr val="accent1"/>
          </a:effectRef>
          <a:fontRef idx="minor">
            <a:schemeClr val="tx1"/>
          </a:fontRef>
        </p:style>
      </p:cxnSp>
      <p:sp>
        <p:nvSpPr>
          <p:cNvPr id="105" name="Text Placeholder 13">
            <a:extLst>
              <a:ext uri="{FF2B5EF4-FFF2-40B4-BE49-F238E27FC236}">
                <a16:creationId xmlns:a16="http://schemas.microsoft.com/office/drawing/2014/main" id="{DBC800B1-777E-F242-8A7A-05C067971EAF}"/>
              </a:ext>
            </a:extLst>
          </p:cNvPr>
          <p:cNvSpPr txBox="1">
            <a:spLocks/>
          </p:cNvSpPr>
          <p:nvPr/>
        </p:nvSpPr>
        <p:spPr bwMode="auto">
          <a:xfrm>
            <a:off x="7834622" y="4868470"/>
            <a:ext cx="2983487" cy="1231106"/>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457200" indent="-457200" algn="l">
              <a:buClr>
                <a:schemeClr val="accent1">
                  <a:lumMod val="60000"/>
                  <a:lumOff val="40000"/>
                </a:schemeClr>
              </a:buClr>
              <a:buFont typeface="Arial" panose="020B0604020202020204" pitchFamily="34" charset="0"/>
              <a:buChar char="•"/>
            </a:pPr>
            <a:r>
              <a:rPr lang="en-US" sz="2000" dirty="0"/>
              <a:t>2x faster start times</a:t>
            </a:r>
          </a:p>
          <a:p>
            <a:pPr marL="457200" indent="-457200" algn="l">
              <a:buClr>
                <a:schemeClr val="accent1">
                  <a:lumMod val="60000"/>
                  <a:lumOff val="40000"/>
                </a:schemeClr>
              </a:buClr>
              <a:buFont typeface="Arial" panose="020B0604020202020204" pitchFamily="34" charset="0"/>
              <a:buChar char="•"/>
            </a:pPr>
            <a:r>
              <a:rPr lang="en-US" sz="2000" dirty="0"/>
              <a:t>Dozens of pre-loaded libraries</a:t>
            </a:r>
          </a:p>
          <a:p>
            <a:pPr marL="457200" indent="-457200" algn="l">
              <a:buClr>
                <a:schemeClr val="accent1">
                  <a:lumMod val="60000"/>
                  <a:lumOff val="40000"/>
                </a:schemeClr>
              </a:buClr>
              <a:buFont typeface="Arial" panose="020B0604020202020204" pitchFamily="34" charset="0"/>
              <a:buChar char="•"/>
            </a:pPr>
            <a:r>
              <a:rPr lang="en-US" sz="2000" dirty="0"/>
              <a:t>Python 3.10</a:t>
            </a:r>
          </a:p>
        </p:txBody>
      </p:sp>
      <p:sp>
        <p:nvSpPr>
          <p:cNvPr id="125" name="Text Placeholder 13">
            <a:extLst>
              <a:ext uri="{FF2B5EF4-FFF2-40B4-BE49-F238E27FC236}">
                <a16:creationId xmlns:a16="http://schemas.microsoft.com/office/drawing/2014/main" id="{A958BADD-6B90-4F23-857E-98922C9419BF}"/>
              </a:ext>
            </a:extLst>
          </p:cNvPr>
          <p:cNvSpPr txBox="1">
            <a:spLocks/>
          </p:cNvSpPr>
          <p:nvPr/>
        </p:nvSpPr>
        <p:spPr bwMode="auto">
          <a:xfrm>
            <a:off x="7728685" y="3037502"/>
            <a:ext cx="2996725" cy="775597"/>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520" dirty="0"/>
              <a:t>AWS Glue for </a:t>
            </a:r>
            <a:r>
              <a:rPr lang="en-US" sz="2520" b="1" dirty="0"/>
              <a:t>Python Shell</a:t>
            </a:r>
          </a:p>
        </p:txBody>
      </p:sp>
      <p:sp>
        <p:nvSpPr>
          <p:cNvPr id="51" name="Text Placeholder 13">
            <a:extLst>
              <a:ext uri="{FF2B5EF4-FFF2-40B4-BE49-F238E27FC236}">
                <a16:creationId xmlns:a16="http://schemas.microsoft.com/office/drawing/2014/main" id="{9A5E5F29-0F9B-F247-9648-6D9F91BABC79}"/>
              </a:ext>
            </a:extLst>
          </p:cNvPr>
          <p:cNvSpPr txBox="1">
            <a:spLocks/>
          </p:cNvSpPr>
          <p:nvPr/>
        </p:nvSpPr>
        <p:spPr bwMode="auto">
          <a:xfrm>
            <a:off x="11277344" y="4863588"/>
            <a:ext cx="2983487" cy="1846659"/>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457200" indent="-457200" algn="l">
              <a:buClr>
                <a:schemeClr val="accent1">
                  <a:lumMod val="60000"/>
                  <a:lumOff val="40000"/>
                </a:schemeClr>
              </a:buClr>
              <a:buFont typeface="Arial" panose="020B0604020202020204" pitchFamily="34" charset="0"/>
              <a:buChar char="•"/>
            </a:pPr>
            <a:r>
              <a:rPr lang="en-US" sz="2000" dirty="0"/>
              <a:t>Save up to 35% on non-urgent workloads </a:t>
            </a:r>
          </a:p>
          <a:p>
            <a:pPr marL="457200" indent="-457200" algn="l">
              <a:buClr>
                <a:schemeClr val="accent1">
                  <a:lumMod val="60000"/>
                  <a:lumOff val="40000"/>
                </a:schemeClr>
              </a:buClr>
              <a:buFont typeface="Arial" panose="020B0604020202020204" pitchFamily="34" charset="0"/>
              <a:buChar char="•"/>
            </a:pPr>
            <a:r>
              <a:rPr lang="en-US" sz="2000" dirty="0"/>
              <a:t>Ideal for one-time data loads or non-urgent SLAs</a:t>
            </a:r>
          </a:p>
        </p:txBody>
      </p:sp>
      <p:cxnSp>
        <p:nvCxnSpPr>
          <p:cNvPr id="34" name="Straight Connector 33">
            <a:extLst>
              <a:ext uri="{FF2B5EF4-FFF2-40B4-BE49-F238E27FC236}">
                <a16:creationId xmlns:a16="http://schemas.microsoft.com/office/drawing/2014/main" id="{8010C0D3-3F2D-924C-B255-0396A6F3C682}"/>
              </a:ext>
            </a:extLst>
          </p:cNvPr>
          <p:cNvCxnSpPr>
            <a:cxnSpLocks/>
          </p:cNvCxnSpPr>
          <p:nvPr/>
        </p:nvCxnSpPr>
        <p:spPr>
          <a:xfrm>
            <a:off x="11277344" y="4511367"/>
            <a:ext cx="2983487" cy="11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8" name="Text Placeholder 13">
            <a:extLst>
              <a:ext uri="{FF2B5EF4-FFF2-40B4-BE49-F238E27FC236}">
                <a16:creationId xmlns:a16="http://schemas.microsoft.com/office/drawing/2014/main" id="{C51EF3BD-6CD2-4FB4-A67B-B5EDF8E81F70}"/>
              </a:ext>
            </a:extLst>
          </p:cNvPr>
          <p:cNvSpPr txBox="1">
            <a:spLocks/>
          </p:cNvSpPr>
          <p:nvPr/>
        </p:nvSpPr>
        <p:spPr bwMode="auto">
          <a:xfrm>
            <a:off x="11328874" y="3024802"/>
            <a:ext cx="2996725" cy="775597"/>
          </a:xfrm>
          <a:prstGeom prst="rect">
            <a:avLst/>
          </a:prstGeom>
          <a:noFill/>
        </p:spPr>
        <p:txBody>
          <a:bodyPr wrap="square" lIns="54864" tIns="0" rIns="54864" bIns="0" rtlCol="0" anchor="t">
            <a:spAutoFit/>
          </a:bodyPr>
          <a:lstStyle>
            <a:defPPr>
              <a:defRPr lang="en-US"/>
            </a:defPPr>
            <a:lvl1pPr lvl="0" algn="ctr" defTabSz="609536" eaLnBrk="0" fontAlgn="base" hangingPunct="0">
              <a:lnSpc>
                <a:spcPct val="100000"/>
              </a:lnSpc>
              <a:spcBef>
                <a:spcPct val="0"/>
              </a:spcBef>
              <a:spcAft>
                <a:spcPct val="0"/>
              </a:spcAft>
              <a:buClr>
                <a:srgbClr val="0C2A31"/>
              </a:buClr>
              <a:defRPr b="0" spc="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520" dirty="0"/>
              <a:t>AWS Glue </a:t>
            </a:r>
          </a:p>
          <a:p>
            <a:r>
              <a:rPr lang="en-US" sz="2520" b="1" dirty="0"/>
              <a:t>Flexible Execution</a:t>
            </a:r>
          </a:p>
        </p:txBody>
      </p:sp>
    </p:spTree>
    <p:extLst>
      <p:ext uri="{BB962C8B-B14F-4D97-AF65-F5344CB8AC3E}">
        <p14:creationId xmlns:p14="http://schemas.microsoft.com/office/powerpoint/2010/main" val="332645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 y="102326"/>
            <a:ext cx="6202680" cy="1823399"/>
          </a:xfrm>
        </p:spPr>
        <p:txBody>
          <a:bodyPr vert="horz" wrap="square" lIns="0" tIns="54864" rIns="109728" bIns="54864" rtlCol="0" anchor="t" anchorCtr="0">
            <a:noAutofit/>
          </a:bodyPr>
          <a:lstStyle/>
          <a:p>
            <a:r>
              <a:rPr lang="en-US" sz="3200" dirty="0">
                <a:latin typeface="Amazon Ember" panose="020B0603020204020204" pitchFamily="34" charset="0"/>
                <a:ea typeface="Amazon Ember" panose="020B0603020204020204" pitchFamily="34" charset="0"/>
                <a:cs typeface="Amazon Ember" panose="020B0603020204020204" pitchFamily="34" charset="0"/>
              </a:rPr>
              <a:t>BMW powers self-service </a:t>
            </a:r>
            <a:br>
              <a:rPr lang="en-US" sz="3200" dirty="0">
                <a:latin typeface="Amazon Ember" panose="020B0603020204020204" pitchFamily="34" charset="0"/>
                <a:ea typeface="Amazon Ember" panose="020B0603020204020204" pitchFamily="34" charset="0"/>
                <a:cs typeface="Amazon Ember" panose="020B0603020204020204" pitchFamily="34" charset="0"/>
              </a:rPr>
            </a:br>
            <a:r>
              <a:rPr lang="en-US" sz="3200" dirty="0">
                <a:latin typeface="Amazon Ember" panose="020B0603020204020204" pitchFamily="34" charset="0"/>
                <a:ea typeface="Amazon Ember" panose="020B0603020204020204" pitchFamily="34" charset="0"/>
                <a:cs typeface="Amazon Ember" panose="020B0603020204020204" pitchFamily="34" charset="0"/>
              </a:rPr>
              <a:t>Cloud HUB data platform with AWS Glue</a:t>
            </a:r>
          </a:p>
        </p:txBody>
      </p:sp>
      <p:sp>
        <p:nvSpPr>
          <p:cNvPr id="21" name="Rectangle 20">
            <a:extLst>
              <a:ext uri="{FF2B5EF4-FFF2-40B4-BE49-F238E27FC236}">
                <a16:creationId xmlns:a16="http://schemas.microsoft.com/office/drawing/2014/main" id="{B879C2EE-FA3B-43A9-86C6-D41F7679E46A}"/>
              </a:ext>
            </a:extLst>
          </p:cNvPr>
          <p:cNvSpPr/>
          <p:nvPr/>
        </p:nvSpPr>
        <p:spPr bwMode="auto">
          <a:xfrm rot="5400000">
            <a:off x="7248285" y="390287"/>
            <a:ext cx="7769072" cy="69951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a:lnSpc>
                <a:spcPct val="90000"/>
              </a:lnSpc>
            </a:pPr>
            <a:endParaRPr lang="en-US" sz="2400" dirty="0">
              <a:solidFill>
                <a:schemeClr val="tx1"/>
              </a:solidFill>
              <a:ea typeface="Amazon Ember" panose="020B0603020204020204" pitchFamily="34" charset="0"/>
              <a:cs typeface="Amazon Ember" panose="020B0603020204020204" pitchFamily="34" charset="0"/>
            </a:endParaRPr>
          </a:p>
        </p:txBody>
      </p:sp>
      <p:sp>
        <p:nvSpPr>
          <p:cNvPr id="22" name="TextBox 21">
            <a:extLst>
              <a:ext uri="{FF2B5EF4-FFF2-40B4-BE49-F238E27FC236}">
                <a16:creationId xmlns:a16="http://schemas.microsoft.com/office/drawing/2014/main" id="{B656400C-6080-41E1-B2DD-AE5DAC28D195}"/>
              </a:ext>
            </a:extLst>
          </p:cNvPr>
          <p:cNvSpPr txBox="1"/>
          <p:nvPr/>
        </p:nvSpPr>
        <p:spPr>
          <a:xfrm>
            <a:off x="206017" y="1839687"/>
            <a:ext cx="6449059" cy="5414174"/>
          </a:xfrm>
          <a:prstGeom prst="rect">
            <a:avLst/>
          </a:prstGeom>
          <a:noFill/>
        </p:spPr>
        <p:txBody>
          <a:bodyPr wrap="square" rtlCol="0">
            <a:spAutoFit/>
          </a:bodyPr>
          <a:lstStyle/>
          <a:p>
            <a:pPr defTabSz="731491">
              <a:lnSpc>
                <a:spcPct val="90000"/>
              </a:lnSpc>
              <a:spcBef>
                <a:spcPts val="640"/>
              </a:spcBef>
              <a:defRPr/>
            </a:pPr>
            <a:r>
              <a:rPr lang="en-US" sz="2400" b="1" dirty="0">
                <a:solidFill>
                  <a:srgbClr val="FF9900"/>
                </a:solidFill>
                <a:ea typeface="Amazon Ember" panose="020B0603020204020204" pitchFamily="34" charset="0"/>
                <a:cs typeface="Amazon Ember" panose="020B0603020204020204" pitchFamily="34" charset="0"/>
              </a:rPr>
              <a:t>Challenge</a:t>
            </a:r>
            <a:endParaRPr lang="en-US" sz="2400" b="1" dirty="0">
              <a:ea typeface="Amazon Ember" panose="020B0603020204020204" pitchFamily="34" charset="0"/>
              <a:cs typeface="Amazon Ember" panose="020B0603020204020204" pitchFamily="34" charset="0"/>
            </a:endParaRPr>
          </a:p>
          <a:p>
            <a:pPr>
              <a:spcAft>
                <a:spcPts val="960"/>
              </a:spcAft>
              <a:defRPr/>
            </a:pPr>
            <a:r>
              <a:rPr lang="en-US" sz="1600" dirty="0">
                <a:ea typeface="Amazon Ember" panose="020B0603020204020204" pitchFamily="34" charset="0"/>
                <a:cs typeface="Amazon Ember" panose="020B0603020204020204" pitchFamily="34" charset="0"/>
              </a:rPr>
              <a:t>BMW’s </a:t>
            </a:r>
            <a:r>
              <a:rPr lang="en-US" sz="1440" dirty="0"/>
              <a:t>on-premises Hadoop platform for data ingestion and processing was </a:t>
            </a:r>
            <a:r>
              <a:rPr lang="en-US" sz="1440" dirty="0">
                <a:solidFill>
                  <a:srgbClr val="FFFFFF"/>
                </a:solidFill>
              </a:rPr>
              <a:t>hard-to-scale platform, leading to attrition of internal customers .  They relied on DevOps to constantly provision clusters,  and tuning was time-consuming. They also lacked self-service options for data ingestion led to longer data ingestion cycles</a:t>
            </a:r>
          </a:p>
          <a:p>
            <a:pPr defTabSz="731491">
              <a:lnSpc>
                <a:spcPct val="90000"/>
              </a:lnSpc>
              <a:spcBef>
                <a:spcPts val="538"/>
              </a:spcBef>
              <a:defRPr/>
            </a:pPr>
            <a:endParaRPr lang="en-US" sz="2240" b="1" dirty="0">
              <a:solidFill>
                <a:srgbClr val="FF9900"/>
              </a:solidFill>
              <a:ea typeface="Amazon Ember" panose="020B0603020204020204" pitchFamily="34" charset="0"/>
              <a:cs typeface="Amazon Ember" panose="020B0603020204020204" pitchFamily="34" charset="0"/>
            </a:endParaRPr>
          </a:p>
          <a:p>
            <a:pPr defTabSz="731491">
              <a:lnSpc>
                <a:spcPct val="90000"/>
              </a:lnSpc>
              <a:spcBef>
                <a:spcPts val="538"/>
              </a:spcBef>
              <a:defRPr/>
            </a:pPr>
            <a:r>
              <a:rPr lang="en-US" sz="2400" b="1" dirty="0">
                <a:solidFill>
                  <a:srgbClr val="FF9900"/>
                </a:solidFill>
                <a:ea typeface="Amazon Ember" panose="020B0603020204020204" pitchFamily="34" charset="0"/>
                <a:cs typeface="Amazon Ember" panose="020B0603020204020204" pitchFamily="34" charset="0"/>
              </a:rPr>
              <a:t>Solution</a:t>
            </a:r>
            <a:endParaRPr lang="en-US" sz="2400" b="1" dirty="0">
              <a:ea typeface="Amazon Ember" panose="020B0603020204020204" pitchFamily="34" charset="0"/>
              <a:cs typeface="Amazon Ember" panose="020B0603020204020204" pitchFamily="34" charset="0"/>
            </a:endParaRPr>
          </a:p>
          <a:p>
            <a:pPr defTabSz="731502">
              <a:spcAft>
                <a:spcPts val="960"/>
              </a:spcAft>
              <a:defRPr/>
            </a:pPr>
            <a:r>
              <a:rPr lang="en-US" sz="1600" dirty="0">
                <a:ea typeface="Amazon Ember" panose="020B0603020204020204" pitchFamily="34" charset="0"/>
                <a:cs typeface="Amazon Ember" panose="020B0603020204020204" pitchFamily="34" charset="0"/>
              </a:rPr>
              <a:t>BMW b</a:t>
            </a:r>
            <a:r>
              <a:rPr lang="en-US" sz="1440" dirty="0">
                <a:solidFill>
                  <a:srgbClr val="FFFFFF"/>
                </a:solidFill>
              </a:rPr>
              <a:t>uilt a self-service cloud hub platform and used AWS Glue for structured data ingestion. They created self-service features with a customized UI, and used Glue APIs to automatically provision AWS Glue  jobs for data ingestion. They also built a customized level data catalog on top of AWS Glue Catalog and Catalog APIs</a:t>
            </a:r>
          </a:p>
          <a:p>
            <a:pPr defTabSz="731491">
              <a:lnSpc>
                <a:spcPct val="90000"/>
              </a:lnSpc>
              <a:spcBef>
                <a:spcPts val="538"/>
              </a:spcBef>
              <a:defRPr/>
            </a:pPr>
            <a:endParaRPr lang="en-US" sz="1600" b="1" dirty="0">
              <a:solidFill>
                <a:srgbClr val="FF9900"/>
              </a:solidFill>
              <a:ea typeface="Amazon Ember" panose="020B0603020204020204" pitchFamily="34" charset="0"/>
              <a:cs typeface="Amazon Ember" panose="020B0603020204020204" pitchFamily="34" charset="0"/>
            </a:endParaRPr>
          </a:p>
          <a:p>
            <a:pPr defTabSz="731491">
              <a:lnSpc>
                <a:spcPct val="90000"/>
              </a:lnSpc>
              <a:spcBef>
                <a:spcPts val="538"/>
              </a:spcBef>
              <a:defRPr/>
            </a:pPr>
            <a:r>
              <a:rPr lang="en-US" sz="2400" b="1" dirty="0">
                <a:solidFill>
                  <a:srgbClr val="FF9900"/>
                </a:solidFill>
                <a:ea typeface="Amazon Ember" panose="020B0603020204020204" pitchFamily="34" charset="0"/>
                <a:cs typeface="Amazon Ember" panose="020B0603020204020204" pitchFamily="34" charset="0"/>
              </a:rPr>
              <a:t>Result</a:t>
            </a:r>
            <a:endParaRPr lang="en-US" sz="2400" b="1" dirty="0">
              <a:ea typeface="Amazon Ember" panose="020B0603020204020204" pitchFamily="34" charset="0"/>
              <a:cs typeface="Amazon Ember" panose="020B0603020204020204" pitchFamily="34" charset="0"/>
            </a:endParaRPr>
          </a:p>
          <a:p>
            <a:pPr marL="457188" indent="-457188" defTabSz="731502">
              <a:spcAft>
                <a:spcPts val="960"/>
              </a:spcAft>
              <a:buFont typeface="Arial" panose="020B0604020202020204" pitchFamily="34" charset="0"/>
              <a:buChar char="•"/>
              <a:defRPr/>
            </a:pPr>
            <a:r>
              <a:rPr lang="en-US" sz="1440" dirty="0">
                <a:solidFill>
                  <a:srgbClr val="FFFFFF"/>
                </a:solidFill>
              </a:rPr>
              <a:t>Significant adoption of the Cloud HUB data platform with internal users</a:t>
            </a:r>
          </a:p>
          <a:p>
            <a:pPr marL="457188" indent="-457188" defTabSz="731502">
              <a:spcAft>
                <a:spcPts val="960"/>
              </a:spcAft>
              <a:buFont typeface="Arial" panose="020B0604020202020204" pitchFamily="34" charset="0"/>
              <a:buChar char="•"/>
              <a:defRPr/>
            </a:pPr>
            <a:r>
              <a:rPr lang="en-US" sz="1440" dirty="0">
                <a:solidFill>
                  <a:srgbClr val="FFFFFF"/>
                </a:solidFill>
              </a:rPr>
              <a:t>Users self-serve data instead of relying on data engineers, shortening data ingestion cycles</a:t>
            </a:r>
          </a:p>
        </p:txBody>
      </p:sp>
      <p:pic>
        <p:nvPicPr>
          <p:cNvPr id="1026" name="Picture 2" descr="https://www.bmwusa.com/content/dam/bmwusa/homepage/fmas/2022-05/desktop/BMW-X-Range-Homepage-FMA-Desktop.jpg">
            <a:extLst>
              <a:ext uri="{FF2B5EF4-FFF2-40B4-BE49-F238E27FC236}">
                <a16:creationId xmlns:a16="http://schemas.microsoft.com/office/drawing/2014/main" id="{11625232-5357-4BA7-BE0A-B2C6D96C3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813"/>
          <a:stretch/>
        </p:blipFill>
        <p:spPr bwMode="auto">
          <a:xfrm>
            <a:off x="7914642" y="0"/>
            <a:ext cx="6449059" cy="77419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BMW icon">
            <a:extLst>
              <a:ext uri="{FF2B5EF4-FFF2-40B4-BE49-F238E27FC236}">
                <a16:creationId xmlns:a16="http://schemas.microsoft.com/office/drawing/2014/main" id="{71D6E51C-0CE1-401C-9BFD-8E1A09EFC0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45" r="24388"/>
          <a:stretch/>
        </p:blipFill>
        <p:spPr bwMode="auto">
          <a:xfrm>
            <a:off x="12344400" y="6010911"/>
            <a:ext cx="1270654" cy="138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30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79167E-6 -4.81481E-6 L -4.79167E-6 0.04352 " pathEditMode="relative" rAng="0" ptsTypes="AA">
                                      <p:cBhvr>
                                        <p:cTn id="9" dur="600" spd="-100000" fill="hold"/>
                                        <p:tgtEl>
                                          <p:spTgt spid="2"/>
                                        </p:tgtEl>
                                        <p:attrNameLst>
                                          <p:attrName>ppt_x</p:attrName>
                                          <p:attrName>ppt_y</p:attrName>
                                        </p:attrNameLst>
                                      </p:cBhvr>
                                      <p:rCtr x="0" y="2176"/>
                                    </p:animMotion>
                                  </p:childTnLst>
                                </p:cTn>
                              </p:par>
                              <p:par>
                                <p:cTn id="10" presetID="10" presetClass="entr" presetSubtype="0" fill="hold" grpId="0" nodeType="with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par>
                                <p:cTn id="13" presetID="35" presetClass="path" presetSubtype="0" decel="100000" fill="hold" grpId="1" nodeType="withEffect">
                                  <p:stCondLst>
                                    <p:cond delay="0"/>
                                  </p:stCondLst>
                                  <p:childTnLst>
                                    <p:animMotion origin="layout" path="M 5.20833E-7 -1.11111E-6 L 5.20833E-7 0.02624 " pathEditMode="relative" rAng="0" ptsTypes="AA">
                                      <p:cBhvr>
                                        <p:cTn id="14" dur="500" spd="-100000" fill="hold"/>
                                        <p:tgtEl>
                                          <p:spTgt spid="22">
                                            <p:txEl>
                                              <p:pRg st="0" end="0"/>
                                            </p:txEl>
                                          </p:spTgt>
                                        </p:tgtEl>
                                        <p:attrNameLst>
                                          <p:attrName>ppt_x</p:attrName>
                                          <p:attrName>ppt_y</p:attrName>
                                        </p:attrNameLst>
                                      </p:cBhvr>
                                      <p:rCtr x="0" y="1312"/>
                                    </p:animMotion>
                                  </p:childTnLst>
                                </p:cTn>
                              </p:par>
                              <p:par>
                                <p:cTn id="15" presetID="10" presetClass="entr" presetSubtype="0" fill="hold" grpId="0" nodeType="with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fade">
                                      <p:cBhvr>
                                        <p:cTn id="17" dur="500"/>
                                        <p:tgtEl>
                                          <p:spTgt spid="22">
                                            <p:txEl>
                                              <p:pRg st="1" end="1"/>
                                            </p:txEl>
                                          </p:spTgt>
                                        </p:tgtEl>
                                      </p:cBhvr>
                                    </p:animEffect>
                                  </p:childTnLst>
                                </p:cTn>
                              </p:par>
                              <p:par>
                                <p:cTn id="18" presetID="35" presetClass="path" presetSubtype="0" decel="100000" fill="hold" grpId="1" nodeType="withEffect">
                                  <p:stCondLst>
                                    <p:cond delay="0"/>
                                  </p:stCondLst>
                                  <p:childTnLst>
                                    <p:animMotion origin="layout" path="M 5.20833E-7 -1.11111E-6 L 5.20833E-7 0.02624 " pathEditMode="relative" rAng="0" ptsTypes="AA">
                                      <p:cBhvr>
                                        <p:cTn id="19" dur="500" spd="-100000" fill="hold"/>
                                        <p:tgtEl>
                                          <p:spTgt spid="22">
                                            <p:txEl>
                                              <p:pRg st="1" end="1"/>
                                            </p:txEl>
                                          </p:spTgt>
                                        </p:tgtEl>
                                        <p:attrNameLst>
                                          <p:attrName>ppt_x</p:attrName>
                                          <p:attrName>ppt_y</p:attrName>
                                        </p:attrNameLst>
                                      </p:cBhvr>
                                      <p:rCtr x="0" y="1312"/>
                                    </p:animMotion>
                                  </p:childTnLst>
                                </p:cTn>
                              </p:par>
                              <p:par>
                                <p:cTn id="20" presetID="10" presetClass="entr" presetSubtype="0" fill="hold" grpId="0" nodeType="withEffect">
                                  <p:stCondLst>
                                    <p:cond delay="20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par>
                                <p:cTn id="23" presetID="35" presetClass="path" presetSubtype="0" decel="100000" fill="hold" grpId="1" nodeType="withEffect">
                                  <p:stCondLst>
                                    <p:cond delay="200"/>
                                  </p:stCondLst>
                                  <p:childTnLst>
                                    <p:animMotion origin="layout" path="M 5.20833E-7 -1.11111E-6 L 5.20833E-7 0.02624 " pathEditMode="relative" rAng="0" ptsTypes="AA">
                                      <p:cBhvr>
                                        <p:cTn id="24" dur="500" spd="-100000" fill="hold"/>
                                        <p:tgtEl>
                                          <p:spTgt spid="22">
                                            <p:txEl>
                                              <p:pRg st="3" end="3"/>
                                            </p:txEl>
                                          </p:spTgt>
                                        </p:tgtEl>
                                        <p:attrNameLst>
                                          <p:attrName>ppt_x</p:attrName>
                                          <p:attrName>ppt_y</p:attrName>
                                        </p:attrNameLst>
                                      </p:cBhvr>
                                      <p:rCtr x="0" y="1312"/>
                                    </p:animMotion>
                                  </p:childTnLst>
                                </p:cTn>
                              </p:par>
                              <p:par>
                                <p:cTn id="25" presetID="10" presetClass="entr" presetSubtype="0" fill="hold" grpId="0" nodeType="withEffect">
                                  <p:stCondLst>
                                    <p:cond delay="20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fade">
                                      <p:cBhvr>
                                        <p:cTn id="27" dur="500"/>
                                        <p:tgtEl>
                                          <p:spTgt spid="22">
                                            <p:txEl>
                                              <p:pRg st="4" end="4"/>
                                            </p:txEl>
                                          </p:spTgt>
                                        </p:tgtEl>
                                      </p:cBhvr>
                                    </p:animEffect>
                                  </p:childTnLst>
                                </p:cTn>
                              </p:par>
                              <p:par>
                                <p:cTn id="28" presetID="35" presetClass="path" presetSubtype="0" decel="100000" fill="hold" grpId="1" nodeType="withEffect">
                                  <p:stCondLst>
                                    <p:cond delay="200"/>
                                  </p:stCondLst>
                                  <p:childTnLst>
                                    <p:animMotion origin="layout" path="M 5.20833E-7 -1.11111E-6 L 5.20833E-7 0.02624 " pathEditMode="relative" rAng="0" ptsTypes="AA">
                                      <p:cBhvr>
                                        <p:cTn id="29" dur="500" spd="-100000" fill="hold"/>
                                        <p:tgtEl>
                                          <p:spTgt spid="22">
                                            <p:txEl>
                                              <p:pRg st="4" end="4"/>
                                            </p:txEl>
                                          </p:spTgt>
                                        </p:tgtEl>
                                        <p:attrNameLst>
                                          <p:attrName>ppt_x</p:attrName>
                                          <p:attrName>ppt_y</p:attrName>
                                        </p:attrNameLst>
                                      </p:cBhvr>
                                      <p:rCtr x="0" y="1312"/>
                                    </p:animMotion>
                                  </p:childTnLst>
                                </p:cTn>
                              </p:par>
                              <p:par>
                                <p:cTn id="30" presetID="10" presetClass="entr" presetSubtype="0" fill="hold" grpId="0" nodeType="withEffect">
                                  <p:stCondLst>
                                    <p:cond delay="400"/>
                                  </p:stCondLst>
                                  <p:childTnLst>
                                    <p:set>
                                      <p:cBhvr>
                                        <p:cTn id="31" dur="1" fill="hold">
                                          <p:stCondLst>
                                            <p:cond delay="0"/>
                                          </p:stCondLst>
                                        </p:cTn>
                                        <p:tgtEl>
                                          <p:spTgt spid="22">
                                            <p:txEl>
                                              <p:pRg st="6" end="6"/>
                                            </p:txEl>
                                          </p:spTgt>
                                        </p:tgtEl>
                                        <p:attrNameLst>
                                          <p:attrName>style.visibility</p:attrName>
                                        </p:attrNameLst>
                                      </p:cBhvr>
                                      <p:to>
                                        <p:strVal val="visible"/>
                                      </p:to>
                                    </p:set>
                                    <p:animEffect transition="in" filter="fade">
                                      <p:cBhvr>
                                        <p:cTn id="32" dur="500"/>
                                        <p:tgtEl>
                                          <p:spTgt spid="22">
                                            <p:txEl>
                                              <p:pRg st="6" end="6"/>
                                            </p:txEl>
                                          </p:spTgt>
                                        </p:tgtEl>
                                      </p:cBhvr>
                                    </p:animEffect>
                                  </p:childTnLst>
                                </p:cTn>
                              </p:par>
                              <p:par>
                                <p:cTn id="33" presetID="35" presetClass="path" presetSubtype="0" decel="100000" fill="hold" grpId="1" nodeType="withEffect">
                                  <p:stCondLst>
                                    <p:cond delay="400"/>
                                  </p:stCondLst>
                                  <p:childTnLst>
                                    <p:animMotion origin="layout" path="M 5.20833E-7 -1.11111E-6 L 5.20833E-7 0.02624 " pathEditMode="relative" rAng="0" ptsTypes="AA">
                                      <p:cBhvr>
                                        <p:cTn id="34" dur="500" spd="-100000" fill="hold"/>
                                        <p:tgtEl>
                                          <p:spTgt spid="22">
                                            <p:txEl>
                                              <p:pRg st="6" end="6"/>
                                            </p:txEl>
                                          </p:spTgt>
                                        </p:tgtEl>
                                        <p:attrNameLst>
                                          <p:attrName>ppt_x</p:attrName>
                                          <p:attrName>ppt_y</p:attrName>
                                        </p:attrNameLst>
                                      </p:cBhvr>
                                      <p:rCtr x="0" y="1312"/>
                                    </p:animMotion>
                                  </p:childTnLst>
                                </p:cTn>
                              </p:par>
                              <p:par>
                                <p:cTn id="35" presetID="1" presetClass="entr" presetSubtype="0" fill="hold" nodeType="withEffect">
                                  <p:stCondLst>
                                    <p:cond delay="0"/>
                                  </p:stCondLst>
                                  <p:childTnLst>
                                    <p:set>
                                      <p:cBhvr>
                                        <p:cTn id="36" dur="1" fill="hold">
                                          <p:stCondLst>
                                            <p:cond delay="9"/>
                                          </p:stCondLst>
                                        </p:cTn>
                                        <p:tgtEl>
                                          <p:spTgt spid="23"/>
                                        </p:tgtEl>
                                        <p:attrNameLst>
                                          <p:attrName>style.visibility</p:attrName>
                                        </p:attrNameLst>
                                      </p:cBhvr>
                                      <p:to>
                                        <p:strVal val="visible"/>
                                      </p:to>
                                    </p:set>
                                  </p:childTnLst>
                                </p:cTn>
                              </p:par>
                              <p:par>
                                <p:cTn id="37" presetID="42" presetClass="path" presetSubtype="0" accel="50000" decel="50000" fill="hold" nodeType="withEffect">
                                  <p:stCondLst>
                                    <p:cond delay="0"/>
                                  </p:stCondLst>
                                  <p:childTnLst>
                                    <p:animMotion origin="layout" path="M 0.50312 0.0044 L -0.06758 0.00949 " pathEditMode="relative" rAng="0" ptsTypes="AA">
                                      <p:cBhvr>
                                        <p:cTn id="38" dur="2000" fill="hold"/>
                                        <p:tgtEl>
                                          <p:spTgt spid="23"/>
                                        </p:tgtEl>
                                        <p:attrNameLst>
                                          <p:attrName>ppt_x</p:attrName>
                                          <p:attrName>ppt_y</p:attrName>
                                        </p:attrNameLst>
                                      </p:cBhvr>
                                      <p:rCtr x="-28542"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2" grpId="0" uiExpand="1" build="p"/>
      <p:bldP spid="22"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729" y="302766"/>
            <a:ext cx="6773369" cy="1569728"/>
          </a:xfrm>
        </p:spPr>
        <p:txBody>
          <a:bodyPr vert="horz" wrap="square" lIns="0" tIns="54864" rIns="109728" bIns="54864" rtlCol="0" anchor="t" anchorCtr="0">
            <a:noAutofit/>
          </a:bodyPr>
          <a:lstStyle/>
          <a:p>
            <a:r>
              <a:rPr lang="en-US" sz="3200" dirty="0">
                <a:latin typeface="Amazon Ember" panose="020B0603020204020204" pitchFamily="34" charset="0"/>
                <a:ea typeface="Amazon Ember" panose="020B0603020204020204" pitchFamily="34" charset="0"/>
                <a:cs typeface="Amazon Ember" panose="020B0603020204020204" pitchFamily="34" charset="0"/>
              </a:rPr>
              <a:t>Jack in the Box improves performance and reduces costs with AWS Glue</a:t>
            </a:r>
          </a:p>
        </p:txBody>
      </p:sp>
      <p:sp>
        <p:nvSpPr>
          <p:cNvPr id="16" name="Rectangle 15">
            <a:extLst>
              <a:ext uri="{FF2B5EF4-FFF2-40B4-BE49-F238E27FC236}">
                <a16:creationId xmlns:a16="http://schemas.microsoft.com/office/drawing/2014/main" id="{160449DC-DF03-489D-A8B1-5570DEA8ABB0}"/>
              </a:ext>
            </a:extLst>
          </p:cNvPr>
          <p:cNvSpPr/>
          <p:nvPr/>
        </p:nvSpPr>
        <p:spPr bwMode="auto">
          <a:xfrm rot="5400000">
            <a:off x="7167354" y="147850"/>
            <a:ext cx="7306092" cy="7010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a:lnSpc>
                <a:spcPct val="90000"/>
              </a:lnSpc>
            </a:pPr>
            <a:endParaRPr lang="en-US" sz="2400" dirty="0">
              <a:solidFill>
                <a:schemeClr val="tx1"/>
              </a:solidFill>
              <a:ea typeface="Amazon Ember" panose="020B0603020204020204" pitchFamily="34" charset="0"/>
              <a:cs typeface="Amazon Ember" panose="020B0603020204020204" pitchFamily="34" charset="0"/>
            </a:endParaRPr>
          </a:p>
        </p:txBody>
      </p:sp>
      <p:pic>
        <p:nvPicPr>
          <p:cNvPr id="20" name="Picture 19">
            <a:extLst>
              <a:ext uri="{FF2B5EF4-FFF2-40B4-BE49-F238E27FC236}">
                <a16:creationId xmlns:a16="http://schemas.microsoft.com/office/drawing/2014/main" id="{7812641E-B473-4DFA-B8C7-3D5DD55871E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33723" r="26968"/>
          <a:stretch/>
        </p:blipFill>
        <p:spPr>
          <a:xfrm flipH="1">
            <a:off x="7610920" y="29183"/>
            <a:ext cx="6443600" cy="7306092"/>
          </a:xfrm>
          <a:prstGeom prst="rect">
            <a:avLst/>
          </a:prstGeom>
          <a:blipFill dpi="0" rotWithShape="1">
            <a:blip r:embed="rId5">
              <a:alphaModFix amt="88000"/>
            </a:blip>
            <a:srcRect/>
            <a:stretch>
              <a:fillRect/>
            </a:stretch>
          </a:blipFill>
        </p:spPr>
      </p:pic>
      <p:pic>
        <p:nvPicPr>
          <p:cNvPr id="3084" name="Picture 12" descr="Download Jack in the Box Logo in SVG Vector or PNG File Format - Logo.wine">
            <a:extLst>
              <a:ext uri="{FF2B5EF4-FFF2-40B4-BE49-F238E27FC236}">
                <a16:creationId xmlns:a16="http://schemas.microsoft.com/office/drawing/2014/main" id="{0DC12893-44FE-4C9A-B03C-95BAE6765D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0920" y="5657878"/>
            <a:ext cx="2520679" cy="167739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1888970-7495-4D07-B100-FE850714B257}"/>
              </a:ext>
            </a:extLst>
          </p:cNvPr>
          <p:cNvSpPr txBox="1"/>
          <p:nvPr/>
        </p:nvSpPr>
        <p:spPr>
          <a:xfrm>
            <a:off x="546102" y="2286001"/>
            <a:ext cx="6449059" cy="5226239"/>
          </a:xfrm>
          <a:prstGeom prst="rect">
            <a:avLst/>
          </a:prstGeom>
          <a:noFill/>
        </p:spPr>
        <p:txBody>
          <a:bodyPr wrap="square" rtlCol="0">
            <a:spAutoFit/>
          </a:bodyPr>
          <a:lstStyle/>
          <a:p>
            <a:pPr defTabSz="731491">
              <a:lnSpc>
                <a:spcPct val="90000"/>
              </a:lnSpc>
              <a:spcBef>
                <a:spcPts val="640"/>
              </a:spcBef>
              <a:defRPr/>
            </a:pPr>
            <a:r>
              <a:rPr lang="en-US" sz="2400" b="1" dirty="0">
                <a:solidFill>
                  <a:srgbClr val="FF9900"/>
                </a:solidFill>
                <a:ea typeface="Amazon Ember" panose="020B0603020204020204" pitchFamily="34" charset="0"/>
                <a:cs typeface="Amazon Ember" panose="020B0603020204020204" pitchFamily="34" charset="0"/>
              </a:rPr>
              <a:t>Challenge</a:t>
            </a:r>
            <a:endParaRPr lang="en-US" sz="2400" b="1" dirty="0">
              <a:ea typeface="Amazon Ember" panose="020B0603020204020204" pitchFamily="34" charset="0"/>
              <a:cs typeface="Amazon Ember" panose="020B0603020204020204" pitchFamily="34" charset="0"/>
            </a:endParaRPr>
          </a:p>
          <a:p>
            <a:pPr>
              <a:spcAft>
                <a:spcPts val="960"/>
              </a:spcAft>
              <a:defRPr/>
            </a:pPr>
            <a:r>
              <a:rPr lang="en-US" sz="1600" dirty="0">
                <a:ea typeface="Amazon Ember" panose="020B0603020204020204" pitchFamily="34" charset="0"/>
                <a:cs typeface="Amazon Ember" panose="020B0603020204020204" pitchFamily="34" charset="0"/>
              </a:rPr>
              <a:t>Jack in the Box’ s</a:t>
            </a:r>
            <a:r>
              <a:rPr lang="en-US" sz="1680" dirty="0"/>
              <a:t> data platform built on Oracle, SQL server had high license costs, and those costs increased as data volumes increased. The proliferation of on-premises ETL tools like Informatica and SSIS led to an unmanageable codebase.</a:t>
            </a:r>
            <a:endParaRPr lang="en-US" sz="1680" dirty="0">
              <a:solidFill>
                <a:srgbClr val="FFFFFF"/>
              </a:solidFill>
            </a:endParaRPr>
          </a:p>
          <a:p>
            <a:pPr defTabSz="731491">
              <a:lnSpc>
                <a:spcPct val="90000"/>
              </a:lnSpc>
              <a:spcBef>
                <a:spcPts val="538"/>
              </a:spcBef>
              <a:defRPr/>
            </a:pPr>
            <a:endParaRPr lang="en-US" sz="1600" dirty="0">
              <a:ea typeface="Amazon Ember" panose="020B0603020204020204" pitchFamily="34" charset="0"/>
              <a:cs typeface="Amazon Ember" panose="020B0603020204020204" pitchFamily="34" charset="0"/>
            </a:endParaRPr>
          </a:p>
          <a:p>
            <a:pPr defTabSz="731491">
              <a:lnSpc>
                <a:spcPct val="90000"/>
              </a:lnSpc>
              <a:spcBef>
                <a:spcPts val="538"/>
              </a:spcBef>
              <a:defRPr/>
            </a:pPr>
            <a:endParaRPr lang="en-US" sz="2240" b="1" dirty="0">
              <a:solidFill>
                <a:srgbClr val="FF9900"/>
              </a:solidFill>
              <a:ea typeface="Amazon Ember" panose="020B0603020204020204" pitchFamily="34" charset="0"/>
              <a:cs typeface="Amazon Ember" panose="020B0603020204020204" pitchFamily="34" charset="0"/>
            </a:endParaRPr>
          </a:p>
          <a:p>
            <a:pPr defTabSz="731491">
              <a:lnSpc>
                <a:spcPct val="90000"/>
              </a:lnSpc>
              <a:spcBef>
                <a:spcPts val="538"/>
              </a:spcBef>
              <a:defRPr/>
            </a:pPr>
            <a:r>
              <a:rPr lang="en-US" sz="2400" b="1" dirty="0">
                <a:solidFill>
                  <a:srgbClr val="FF9900"/>
                </a:solidFill>
                <a:ea typeface="Amazon Ember" panose="020B0603020204020204" pitchFamily="34" charset="0"/>
                <a:cs typeface="Amazon Ember" panose="020B0603020204020204" pitchFamily="34" charset="0"/>
              </a:rPr>
              <a:t>Solution</a:t>
            </a:r>
            <a:endParaRPr lang="en-US" sz="2400" b="1" dirty="0">
              <a:ea typeface="Amazon Ember" panose="020B0603020204020204" pitchFamily="34" charset="0"/>
              <a:cs typeface="Amazon Ember" panose="020B0603020204020204" pitchFamily="34" charset="0"/>
            </a:endParaRPr>
          </a:p>
          <a:p>
            <a:pPr defTabSz="731491">
              <a:lnSpc>
                <a:spcPct val="90000"/>
              </a:lnSpc>
              <a:spcBef>
                <a:spcPts val="538"/>
              </a:spcBef>
              <a:defRPr/>
            </a:pPr>
            <a:r>
              <a:rPr lang="en-US" sz="1600" dirty="0">
                <a:ea typeface="Amazon Ember" panose="020B0603020204020204" pitchFamily="34" charset="0"/>
                <a:cs typeface="Amazon Ember" panose="020B0603020204020204" pitchFamily="34" charset="0"/>
              </a:rPr>
              <a:t>Jack in the Box </a:t>
            </a:r>
            <a:r>
              <a:rPr lang="en-US" sz="1680" dirty="0">
                <a:solidFill>
                  <a:srgbClr val="FFFFFF"/>
                </a:solidFill>
              </a:rPr>
              <a:t>centralized data pipelines to AWS Glue in phases.</a:t>
            </a:r>
          </a:p>
          <a:p>
            <a:pPr defTabSz="731491">
              <a:lnSpc>
                <a:spcPct val="90000"/>
              </a:lnSpc>
              <a:spcBef>
                <a:spcPts val="538"/>
              </a:spcBef>
              <a:defRPr/>
            </a:pPr>
            <a:endParaRPr lang="en-US" sz="1600" dirty="0">
              <a:ea typeface="Amazon Ember" panose="020B0603020204020204" pitchFamily="34" charset="0"/>
              <a:cs typeface="Amazon Ember" panose="020B0603020204020204" pitchFamily="34" charset="0"/>
            </a:endParaRPr>
          </a:p>
          <a:p>
            <a:pPr defTabSz="731491">
              <a:lnSpc>
                <a:spcPct val="90000"/>
              </a:lnSpc>
              <a:spcBef>
                <a:spcPts val="538"/>
              </a:spcBef>
              <a:defRPr/>
            </a:pPr>
            <a:endParaRPr lang="en-US" sz="1600" b="1" dirty="0">
              <a:solidFill>
                <a:srgbClr val="FF9900"/>
              </a:solidFill>
              <a:ea typeface="Amazon Ember" panose="020B0603020204020204" pitchFamily="34" charset="0"/>
              <a:cs typeface="Amazon Ember" panose="020B0603020204020204" pitchFamily="34" charset="0"/>
            </a:endParaRPr>
          </a:p>
          <a:p>
            <a:pPr defTabSz="731491">
              <a:lnSpc>
                <a:spcPct val="90000"/>
              </a:lnSpc>
              <a:spcBef>
                <a:spcPts val="538"/>
              </a:spcBef>
              <a:defRPr/>
            </a:pPr>
            <a:r>
              <a:rPr lang="en-US" sz="2400" b="1" dirty="0">
                <a:solidFill>
                  <a:srgbClr val="FF9900"/>
                </a:solidFill>
                <a:ea typeface="Amazon Ember" panose="020B0603020204020204" pitchFamily="34" charset="0"/>
                <a:cs typeface="Amazon Ember" panose="020B0603020204020204" pitchFamily="34" charset="0"/>
              </a:rPr>
              <a:t>Result</a:t>
            </a:r>
            <a:endParaRPr lang="en-US" sz="2400" b="1" dirty="0">
              <a:ea typeface="Amazon Ember" panose="020B0603020204020204" pitchFamily="34" charset="0"/>
              <a:cs typeface="Amazon Ember" panose="020B0603020204020204" pitchFamily="34" charset="0"/>
            </a:endParaRPr>
          </a:p>
          <a:p>
            <a:pPr marL="457188" indent="-457188">
              <a:spcAft>
                <a:spcPts val="960"/>
              </a:spcAft>
              <a:buFont typeface="Arial" panose="020B0604020202020204" pitchFamily="34" charset="0"/>
              <a:buChar char="•"/>
              <a:defRPr/>
            </a:pPr>
            <a:r>
              <a:rPr lang="en-US" sz="1680" dirty="0">
                <a:solidFill>
                  <a:srgbClr val="FFFFFF"/>
                </a:solidFill>
              </a:rPr>
              <a:t>Reduced baseline software and hosting costs by 50%</a:t>
            </a:r>
          </a:p>
          <a:p>
            <a:pPr marL="457188" indent="-457188">
              <a:spcAft>
                <a:spcPts val="960"/>
              </a:spcAft>
              <a:buFont typeface="Arial" panose="020B0604020202020204" pitchFamily="34" charset="0"/>
              <a:buChar char="•"/>
              <a:defRPr/>
            </a:pPr>
            <a:r>
              <a:rPr lang="en-US" sz="1680" dirty="0">
                <a:solidFill>
                  <a:srgbClr val="FFFFFF"/>
                </a:solidFill>
              </a:rPr>
              <a:t>Improved performance, scalability, and ability to focus on business problems rather than infrastructure challenges</a:t>
            </a:r>
          </a:p>
          <a:p>
            <a:pPr marL="180334" indent="-180334" defTabSz="731491">
              <a:lnSpc>
                <a:spcPct val="90000"/>
              </a:lnSpc>
              <a:spcBef>
                <a:spcPts val="538"/>
              </a:spcBef>
              <a:buFont typeface="Arial" panose="020B0604020202020204" pitchFamily="34" charset="0"/>
              <a:buChar char="•"/>
              <a:defRPr/>
            </a:pPr>
            <a:endParaRPr lang="en-US" sz="1600" dirty="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3813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3034 1.48148E-6 L -8.33333E-7 1.48148E-6 " pathEditMode="relative" rAng="0" ptsTypes="AA">
                                      <p:cBhvr>
                                        <p:cTn id="9" dur="600" fill="hold"/>
                                        <p:tgtEl>
                                          <p:spTgt spid="2"/>
                                        </p:tgtEl>
                                        <p:attrNameLst>
                                          <p:attrName>ppt_x</p:attrName>
                                          <p:attrName>ppt_y</p:attrName>
                                        </p:attrNameLst>
                                      </p:cBhvr>
                                      <p:rCtr x="1510" y="0"/>
                                    </p:animMotion>
                                  </p:childTnLst>
                                </p:cTn>
                              </p:par>
                              <p:par>
                                <p:cTn id="10" presetID="10" presetClass="entr" presetSubtype="0" fill="hold" grpId="0" nodeType="with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fade">
                                      <p:cBhvr>
                                        <p:cTn id="12" dur="500"/>
                                        <p:tgtEl>
                                          <p:spTgt spid="24">
                                            <p:txEl>
                                              <p:pRg st="0" end="0"/>
                                            </p:txEl>
                                          </p:spTgt>
                                        </p:tgtEl>
                                      </p:cBhvr>
                                    </p:animEffect>
                                  </p:childTnLst>
                                </p:cTn>
                              </p:par>
                              <p:par>
                                <p:cTn id="13" presetID="35" presetClass="path" presetSubtype="0" decel="100000" fill="hold" grpId="1" nodeType="withEffect">
                                  <p:stCondLst>
                                    <p:cond delay="0"/>
                                  </p:stCondLst>
                                  <p:childTnLst>
                                    <p:animMotion origin="layout" path="M 5.20833E-7 -1.11111E-6 L 5.20833E-7 0.02624 " pathEditMode="relative" rAng="0" ptsTypes="AA">
                                      <p:cBhvr>
                                        <p:cTn id="14" dur="500" spd="-100000" fill="hold"/>
                                        <p:tgtEl>
                                          <p:spTgt spid="24">
                                            <p:txEl>
                                              <p:pRg st="0" end="0"/>
                                            </p:txEl>
                                          </p:spTgt>
                                        </p:tgtEl>
                                        <p:attrNameLst>
                                          <p:attrName>ppt_x</p:attrName>
                                          <p:attrName>ppt_y</p:attrName>
                                        </p:attrNameLst>
                                      </p:cBhvr>
                                      <p:rCtr x="0" y="1312"/>
                                    </p:animMotion>
                                  </p:childTnLst>
                                </p:cTn>
                              </p:par>
                              <p:par>
                                <p:cTn id="15" presetID="10" presetClass="entr" presetSubtype="0" fill="hold" grpId="0" nodeType="with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animEffect transition="in" filter="fade">
                                      <p:cBhvr>
                                        <p:cTn id="17" dur="500"/>
                                        <p:tgtEl>
                                          <p:spTgt spid="24">
                                            <p:txEl>
                                              <p:pRg st="1" end="1"/>
                                            </p:txEl>
                                          </p:spTgt>
                                        </p:tgtEl>
                                      </p:cBhvr>
                                    </p:animEffect>
                                  </p:childTnLst>
                                </p:cTn>
                              </p:par>
                              <p:par>
                                <p:cTn id="18" presetID="35" presetClass="path" presetSubtype="0" decel="100000" fill="hold" grpId="1" nodeType="withEffect">
                                  <p:stCondLst>
                                    <p:cond delay="0"/>
                                  </p:stCondLst>
                                  <p:childTnLst>
                                    <p:animMotion origin="layout" path="M -3.95833E-6 -1.48148E-6 L -3.95833E-6 0.02616 " pathEditMode="relative" rAng="0" ptsTypes="AA">
                                      <p:cBhvr>
                                        <p:cTn id="19" dur="500" spd="-100000" fill="hold"/>
                                        <p:tgtEl>
                                          <p:spTgt spid="24">
                                            <p:txEl>
                                              <p:pRg st="1" end="1"/>
                                            </p:txEl>
                                          </p:spTgt>
                                        </p:tgtEl>
                                        <p:attrNameLst>
                                          <p:attrName>ppt_x</p:attrName>
                                          <p:attrName>ppt_y</p:attrName>
                                        </p:attrNameLst>
                                      </p:cBhvr>
                                      <p:rCtr x="0" y="1296"/>
                                    </p:animMotion>
                                  </p:childTnLst>
                                </p:cTn>
                              </p:par>
                              <p:par>
                                <p:cTn id="20" presetID="10" presetClass="entr" presetSubtype="0" fill="hold" grpId="0" nodeType="withEffect">
                                  <p:stCondLst>
                                    <p:cond delay="20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par>
                                <p:cTn id="23" presetID="35" presetClass="path" presetSubtype="0" decel="100000" fill="hold" grpId="1" nodeType="withEffect">
                                  <p:stCondLst>
                                    <p:cond delay="200"/>
                                  </p:stCondLst>
                                  <p:childTnLst>
                                    <p:animMotion origin="layout" path="M -2.91667E-6 -3.7037E-6 L -2.91667E-6 0.02616 " pathEditMode="relative" rAng="0" ptsTypes="AA">
                                      <p:cBhvr>
                                        <p:cTn id="24" dur="500" spd="-100000" fill="hold"/>
                                        <p:tgtEl>
                                          <p:spTgt spid="24">
                                            <p:txEl>
                                              <p:pRg st="4" end="4"/>
                                            </p:txEl>
                                          </p:spTgt>
                                        </p:tgtEl>
                                        <p:attrNameLst>
                                          <p:attrName>ppt_x</p:attrName>
                                          <p:attrName>ppt_y</p:attrName>
                                        </p:attrNameLst>
                                      </p:cBhvr>
                                      <p:rCtr x="0" y="1296"/>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200"/>
                                  </p:stCondLst>
                                  <p:childTnLst>
                                    <p:set>
                                      <p:cBhvr>
                                        <p:cTn id="28" dur="1" fill="hold">
                                          <p:stCondLst>
                                            <p:cond delay="0"/>
                                          </p:stCondLst>
                                        </p:cTn>
                                        <p:tgtEl>
                                          <p:spTgt spid="24">
                                            <p:txEl>
                                              <p:pRg st="5" end="5"/>
                                            </p:txEl>
                                          </p:spTgt>
                                        </p:tgtEl>
                                        <p:attrNameLst>
                                          <p:attrName>style.visibility</p:attrName>
                                        </p:attrNameLst>
                                      </p:cBhvr>
                                      <p:to>
                                        <p:strVal val="visible"/>
                                      </p:to>
                                    </p:set>
                                    <p:animEffect transition="in" filter="fade">
                                      <p:cBhvr>
                                        <p:cTn id="29" dur="500"/>
                                        <p:tgtEl>
                                          <p:spTgt spid="2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5" presetClass="path" presetSubtype="0" decel="100000" fill="hold" grpId="1" nodeType="clickEffect">
                                  <p:stCondLst>
                                    <p:cond delay="200"/>
                                  </p:stCondLst>
                                  <p:childTnLst>
                                    <p:animMotion origin="layout" path="M -2.5E-6 2.59259E-6 L -2.5E-6 0.02615 " pathEditMode="relative" rAng="0" ptsTypes="AA">
                                      <p:cBhvr>
                                        <p:cTn id="33" dur="500" spd="-100000" fill="hold"/>
                                        <p:tgtEl>
                                          <p:spTgt spid="24">
                                            <p:txEl>
                                              <p:pRg st="5" end="5"/>
                                            </p:txEl>
                                          </p:spTgt>
                                        </p:tgtEl>
                                        <p:attrNameLst>
                                          <p:attrName>ppt_x</p:attrName>
                                          <p:attrName>ppt_y</p:attrName>
                                        </p:attrNameLst>
                                      </p:cBhvr>
                                      <p:rCtr x="0" y="1296"/>
                                    </p:animMotion>
                                  </p:childTnLst>
                                </p:cTn>
                              </p:par>
                              <p:par>
                                <p:cTn id="34" presetID="10" presetClass="entr" presetSubtype="0" fill="hold" grpId="0" nodeType="withEffect">
                                  <p:stCondLst>
                                    <p:cond delay="400"/>
                                  </p:stCondLst>
                                  <p:childTnLst>
                                    <p:set>
                                      <p:cBhvr>
                                        <p:cTn id="35" dur="1" fill="hold">
                                          <p:stCondLst>
                                            <p:cond delay="0"/>
                                          </p:stCondLst>
                                        </p:cTn>
                                        <p:tgtEl>
                                          <p:spTgt spid="24">
                                            <p:txEl>
                                              <p:pRg st="8" end="8"/>
                                            </p:txEl>
                                          </p:spTgt>
                                        </p:tgtEl>
                                        <p:attrNameLst>
                                          <p:attrName>style.visibility</p:attrName>
                                        </p:attrNameLst>
                                      </p:cBhvr>
                                      <p:to>
                                        <p:strVal val="visible"/>
                                      </p:to>
                                    </p:set>
                                    <p:animEffect transition="in" filter="fade">
                                      <p:cBhvr>
                                        <p:cTn id="36" dur="500"/>
                                        <p:tgtEl>
                                          <p:spTgt spid="24">
                                            <p:txEl>
                                              <p:pRg st="8" end="8"/>
                                            </p:txEl>
                                          </p:spTgt>
                                        </p:tgtEl>
                                      </p:cBhvr>
                                    </p:animEffect>
                                  </p:childTnLst>
                                </p:cTn>
                              </p:par>
                              <p:par>
                                <p:cTn id="37" presetID="35" presetClass="path" presetSubtype="0" decel="100000" fill="hold" grpId="1" nodeType="withEffect">
                                  <p:stCondLst>
                                    <p:cond delay="400"/>
                                  </p:stCondLst>
                                  <p:childTnLst>
                                    <p:animMotion origin="layout" path="M 4.79167E-6 3.7037E-7 L 4.79167E-6 0.02616 " pathEditMode="relative" rAng="0" ptsTypes="AA">
                                      <p:cBhvr>
                                        <p:cTn id="38" dur="500" spd="-100000" fill="hold"/>
                                        <p:tgtEl>
                                          <p:spTgt spid="24">
                                            <p:txEl>
                                              <p:pRg st="8" end="8"/>
                                            </p:txEl>
                                          </p:spTgt>
                                        </p:tgtEl>
                                        <p:attrNameLst>
                                          <p:attrName>ppt_x</p:attrName>
                                          <p:attrName>ppt_y</p:attrName>
                                        </p:attrNameLst>
                                      </p:cBhvr>
                                      <p:rCtr x="0" y="1296"/>
                                    </p:animMotion>
                                  </p:childTnLst>
                                </p:cTn>
                              </p:par>
                              <p:par>
                                <p:cTn id="39" presetID="10" presetClass="entr" presetSubtype="0" fill="hold" grpId="0" nodeType="withEffect">
                                  <p:stCondLst>
                                    <p:cond delay="400"/>
                                  </p:stCondLst>
                                  <p:childTnLst>
                                    <p:set>
                                      <p:cBhvr>
                                        <p:cTn id="40" dur="1" fill="hold">
                                          <p:stCondLst>
                                            <p:cond delay="0"/>
                                          </p:stCondLst>
                                        </p:cTn>
                                        <p:tgtEl>
                                          <p:spTgt spid="24">
                                            <p:txEl>
                                              <p:pRg st="9" end="9"/>
                                            </p:txEl>
                                          </p:spTgt>
                                        </p:tgtEl>
                                        <p:attrNameLst>
                                          <p:attrName>style.visibility</p:attrName>
                                        </p:attrNameLst>
                                      </p:cBhvr>
                                      <p:to>
                                        <p:strVal val="visible"/>
                                      </p:to>
                                    </p:set>
                                    <p:animEffect transition="in" filter="fade">
                                      <p:cBhvr>
                                        <p:cTn id="41" dur="500"/>
                                        <p:tgtEl>
                                          <p:spTgt spid="24">
                                            <p:txEl>
                                              <p:pRg st="9" end="9"/>
                                            </p:txEl>
                                          </p:spTgt>
                                        </p:tgtEl>
                                      </p:cBhvr>
                                    </p:animEffect>
                                  </p:childTnLst>
                                </p:cTn>
                              </p:par>
                              <p:par>
                                <p:cTn id="42" presetID="10" presetClass="entr" presetSubtype="0" fill="hold" grpId="0" nodeType="withEffect">
                                  <p:stCondLst>
                                    <p:cond delay="400"/>
                                  </p:stCondLst>
                                  <p:childTnLst>
                                    <p:set>
                                      <p:cBhvr>
                                        <p:cTn id="43" dur="1" fill="hold">
                                          <p:stCondLst>
                                            <p:cond delay="0"/>
                                          </p:stCondLst>
                                        </p:cTn>
                                        <p:tgtEl>
                                          <p:spTgt spid="24">
                                            <p:txEl>
                                              <p:pRg st="10" end="10"/>
                                            </p:txEl>
                                          </p:spTgt>
                                        </p:tgtEl>
                                        <p:attrNameLst>
                                          <p:attrName>style.visibility</p:attrName>
                                        </p:attrNameLst>
                                      </p:cBhvr>
                                      <p:to>
                                        <p:strVal val="visible"/>
                                      </p:to>
                                    </p:set>
                                    <p:animEffect transition="in" filter="fade">
                                      <p:cBhvr>
                                        <p:cTn id="44" dur="500"/>
                                        <p:tgtEl>
                                          <p:spTgt spid="24">
                                            <p:txEl>
                                              <p:pRg st="10" end="10"/>
                                            </p:txEl>
                                          </p:spTgt>
                                        </p:tgtEl>
                                      </p:cBhvr>
                                    </p:animEffect>
                                  </p:childTnLst>
                                </p:cTn>
                              </p:par>
                              <p:par>
                                <p:cTn id="45" presetID="35" presetClass="path" presetSubtype="0" decel="100000" fill="hold" grpId="1" nodeType="withEffect">
                                  <p:stCondLst>
                                    <p:cond delay="400"/>
                                  </p:stCondLst>
                                  <p:childTnLst>
                                    <p:animMotion origin="layout" path="M 5E-6 1.11111E-6 L 5E-6 0.02616 " pathEditMode="relative" rAng="0" ptsTypes="AA">
                                      <p:cBhvr>
                                        <p:cTn id="46" dur="500" spd="-100000" fill="hold"/>
                                        <p:tgtEl>
                                          <p:spTgt spid="24">
                                            <p:txEl>
                                              <p:pRg st="9" end="9"/>
                                            </p:txEl>
                                          </p:spTgt>
                                        </p:tgtEl>
                                        <p:attrNameLst>
                                          <p:attrName>ppt_x</p:attrName>
                                          <p:attrName>ppt_y</p:attrName>
                                        </p:attrNameLst>
                                      </p:cBhvr>
                                      <p:rCtr x="0" y="1296"/>
                                    </p:animMotion>
                                  </p:childTnLst>
                                </p:cTn>
                              </p:par>
                              <p:par>
                                <p:cTn id="47" presetID="35" presetClass="path" presetSubtype="0" decel="100000" fill="hold" grpId="1" nodeType="withEffect">
                                  <p:stCondLst>
                                    <p:cond delay="400"/>
                                  </p:stCondLst>
                                  <p:childTnLst>
                                    <p:animMotion origin="layout" path="M 1.04167E-6 -1.48148E-6 L 1.04167E-6 0.02616 " pathEditMode="relative" rAng="0" ptsTypes="AA">
                                      <p:cBhvr>
                                        <p:cTn id="48" dur="500" spd="-100000" fill="hold"/>
                                        <p:tgtEl>
                                          <p:spTgt spid="24">
                                            <p:txEl>
                                              <p:pRg st="10" end="10"/>
                                            </p:txEl>
                                          </p:spTgt>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4" grpId="0" uiExpand="1" build="p"/>
      <p:bldP spid="24" grpId="1"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7384C24F-2B9B-CE45-9080-0F61DB2B5C3B}"/>
              </a:ext>
            </a:extLst>
          </p:cNvPr>
          <p:cNvSpPr/>
          <p:nvPr/>
        </p:nvSpPr>
        <p:spPr>
          <a:xfrm>
            <a:off x="0" y="7528435"/>
            <a:ext cx="12923520" cy="517268"/>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0" name="Rectangle 59">
            <a:extLst>
              <a:ext uri="{FF2B5EF4-FFF2-40B4-BE49-F238E27FC236}">
                <a16:creationId xmlns:a16="http://schemas.microsoft.com/office/drawing/2014/main" id="{C3058BFF-1B9B-4448-95B9-4026E3EFAD46}"/>
              </a:ext>
            </a:extLst>
          </p:cNvPr>
          <p:cNvSpPr/>
          <p:nvPr/>
        </p:nvSpPr>
        <p:spPr bwMode="auto">
          <a:xfrm rot="5400000">
            <a:off x="7167354" y="147850"/>
            <a:ext cx="7306092" cy="7010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a:lnSpc>
                <a:spcPct val="90000"/>
              </a:lnSpc>
            </a:pPr>
            <a:endParaRPr lang="en-US" sz="2400" dirty="0">
              <a:solidFill>
                <a:schemeClr val="tx1"/>
              </a:solidFill>
              <a:ea typeface="Amazon Ember" panose="020B0603020204020204" pitchFamily="34" charset="0"/>
              <a:cs typeface="Amazon Ember" panose="020B0603020204020204" pitchFamily="34" charset="0"/>
            </a:endParaRPr>
          </a:p>
        </p:txBody>
      </p:sp>
      <p:pic>
        <p:nvPicPr>
          <p:cNvPr id="3" name="Picture 2" descr="A picture containing sky, outdoor, outdoor object, solar cell&#10;&#10;Description automatically generated">
            <a:extLst>
              <a:ext uri="{FF2B5EF4-FFF2-40B4-BE49-F238E27FC236}">
                <a16:creationId xmlns:a16="http://schemas.microsoft.com/office/drawing/2014/main" id="{F5F787F3-2DCB-4214-8619-CAD6408EBF70}"/>
              </a:ext>
            </a:extLst>
          </p:cNvPr>
          <p:cNvPicPr>
            <a:picLocks noChangeAspect="1"/>
          </p:cNvPicPr>
          <p:nvPr/>
        </p:nvPicPr>
        <p:blipFill rotWithShape="1">
          <a:blip r:embed="rId3" cstate="print">
            <a:alphaModFix/>
            <a:extLst>
              <a:ext uri="{28A0092B-C50C-407E-A947-70E740481C1C}">
                <a14:useLocalDpi xmlns:a14="http://schemas.microsoft.com/office/drawing/2010/main"/>
              </a:ext>
            </a:extLst>
          </a:blip>
          <a:srcRect l="13667" r="437" b="-48"/>
          <a:stretch/>
        </p:blipFill>
        <p:spPr>
          <a:xfrm flipH="1">
            <a:off x="7637270" y="1"/>
            <a:ext cx="6346290" cy="7306093"/>
          </a:xfrm>
          <a:prstGeom prst="rect">
            <a:avLst/>
          </a:prstGeom>
        </p:spPr>
      </p:pic>
      <p:sp>
        <p:nvSpPr>
          <p:cNvPr id="40" name="Rectangle 39">
            <a:extLst>
              <a:ext uri="{FF2B5EF4-FFF2-40B4-BE49-F238E27FC236}">
                <a16:creationId xmlns:a16="http://schemas.microsoft.com/office/drawing/2014/main" id="{C3255889-7CA8-45B6-A7D4-2D833631DBDE}"/>
              </a:ext>
            </a:extLst>
          </p:cNvPr>
          <p:cNvSpPr/>
          <p:nvPr/>
        </p:nvSpPr>
        <p:spPr>
          <a:xfrm>
            <a:off x="7637270" y="4813996"/>
            <a:ext cx="6346290" cy="2509168"/>
          </a:xfrm>
          <a:prstGeom prst="rect">
            <a:avLst/>
          </a:prstGeom>
          <a:gradFill>
            <a:gsLst>
              <a:gs pos="0">
                <a:srgbClr val="000000">
                  <a:alpha val="0"/>
                </a:srgbClr>
              </a:gs>
              <a:gs pos="100000">
                <a:srgbClr val="000000">
                  <a:alpha val="75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sz="2880" dirty="0">
              <a:solidFill>
                <a:srgbClr val="FFFFFF"/>
              </a:solidFill>
              <a:latin typeface="Arial"/>
            </a:endParaRPr>
          </a:p>
        </p:txBody>
      </p:sp>
      <p:sp>
        <p:nvSpPr>
          <p:cNvPr id="4" name="Title 3">
            <a:extLst>
              <a:ext uri="{FF2B5EF4-FFF2-40B4-BE49-F238E27FC236}">
                <a16:creationId xmlns:a16="http://schemas.microsoft.com/office/drawing/2014/main" id="{F1848E84-54B9-449D-A9D1-5D42CEF1CFEB}"/>
              </a:ext>
            </a:extLst>
          </p:cNvPr>
          <p:cNvSpPr>
            <a:spLocks noGrp="1"/>
          </p:cNvSpPr>
          <p:nvPr>
            <p:ph type="title"/>
          </p:nvPr>
        </p:nvSpPr>
        <p:spPr>
          <a:xfrm>
            <a:off x="490220" y="459107"/>
            <a:ext cx="5669280" cy="1421928"/>
          </a:xfrm>
        </p:spPr>
        <p:txBody>
          <a:bodyPr vert="horz" wrap="square" lIns="0" tIns="54864" rIns="109728" bIns="54864" rtlCol="0" anchor="t" anchorCtr="0">
            <a:noAutofit/>
          </a:bodyPr>
          <a:lstStyle/>
          <a:p>
            <a:r>
              <a:rPr lang="en-US" sz="3200" dirty="0">
                <a:latin typeface="Amazon Ember" panose="020B0603020204020204" pitchFamily="34" charset="0"/>
                <a:ea typeface="Amazon Ember" panose="020B0603020204020204" pitchFamily="34" charset="0"/>
                <a:cs typeface="Amazon Ember" panose="020B0603020204020204" pitchFamily="34" charset="0"/>
              </a:rPr>
              <a:t>ENGIE builds Common Data Hub on AWS, accelerates zero-carbon transition </a:t>
            </a:r>
          </a:p>
        </p:txBody>
      </p:sp>
      <p:sp>
        <p:nvSpPr>
          <p:cNvPr id="9" name="Text Placeholder 8"/>
          <p:cNvSpPr>
            <a:spLocks noGrp="1"/>
          </p:cNvSpPr>
          <p:nvPr>
            <p:ph type="body" sz="quarter" idx="4294967295"/>
          </p:nvPr>
        </p:nvSpPr>
        <p:spPr>
          <a:xfrm>
            <a:off x="0" y="7319963"/>
            <a:ext cx="14630400" cy="557212"/>
          </a:xfrm>
        </p:spPr>
        <p:txBody>
          <a:bodyPr/>
          <a:lstStyle/>
          <a:p>
            <a:pPr marL="0" indent="0">
              <a:buNone/>
            </a:pPr>
            <a:r>
              <a:rPr lang="en-US" dirty="0"/>
              <a:t> </a:t>
            </a:r>
          </a:p>
        </p:txBody>
      </p:sp>
      <p:sp>
        <p:nvSpPr>
          <p:cNvPr id="13" name="TextBox 12">
            <a:extLst>
              <a:ext uri="{FF2B5EF4-FFF2-40B4-BE49-F238E27FC236}">
                <a16:creationId xmlns:a16="http://schemas.microsoft.com/office/drawing/2014/main" id="{8CA951A2-3B6A-4B95-9285-1C78B0ECC174}"/>
              </a:ext>
            </a:extLst>
          </p:cNvPr>
          <p:cNvSpPr txBox="1"/>
          <p:nvPr/>
        </p:nvSpPr>
        <p:spPr>
          <a:xfrm>
            <a:off x="546102" y="2286001"/>
            <a:ext cx="6449059" cy="4414414"/>
          </a:xfrm>
          <a:prstGeom prst="rect">
            <a:avLst/>
          </a:prstGeom>
          <a:noFill/>
        </p:spPr>
        <p:txBody>
          <a:bodyPr wrap="square" rtlCol="0">
            <a:spAutoFit/>
          </a:bodyPr>
          <a:lstStyle/>
          <a:p>
            <a:pPr defTabSz="731491">
              <a:lnSpc>
                <a:spcPct val="90000"/>
              </a:lnSpc>
              <a:spcBef>
                <a:spcPts val="640"/>
              </a:spcBef>
              <a:defRPr/>
            </a:pPr>
            <a:r>
              <a:rPr lang="en-US" sz="2400" b="1" dirty="0">
                <a:solidFill>
                  <a:srgbClr val="FF9900"/>
                </a:solidFill>
                <a:ea typeface="Amazon Ember" panose="020B0603020204020204" pitchFamily="34" charset="0"/>
                <a:cs typeface="Amazon Ember" panose="020B0603020204020204" pitchFamily="34" charset="0"/>
              </a:rPr>
              <a:t>Challenge</a:t>
            </a:r>
            <a:endParaRPr lang="en-US" sz="2400" b="1" dirty="0">
              <a:ea typeface="Amazon Ember" panose="020B0603020204020204" pitchFamily="34" charset="0"/>
              <a:cs typeface="Amazon Ember" panose="020B0603020204020204" pitchFamily="34" charset="0"/>
            </a:endParaRPr>
          </a:p>
          <a:p>
            <a:pPr defTabSz="731491">
              <a:lnSpc>
                <a:spcPct val="90000"/>
              </a:lnSpc>
              <a:spcBef>
                <a:spcPts val="538"/>
              </a:spcBef>
              <a:defRPr/>
            </a:pPr>
            <a:r>
              <a:rPr lang="en-US" sz="1600" dirty="0">
                <a:ea typeface="Amazon Ember" panose="020B0603020204020204" pitchFamily="34" charset="0"/>
                <a:cs typeface="Amazon Ember" panose="020B0603020204020204" pitchFamily="34" charset="0"/>
              </a:rPr>
              <a:t>ENGIE’s decentralized global customer base had accumulated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lots of data, and it required a smarter, unique approach and solution to align its initiatives and to efficiently provide data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across its global business units. </a:t>
            </a:r>
          </a:p>
          <a:p>
            <a:pPr defTabSz="731491">
              <a:lnSpc>
                <a:spcPct val="90000"/>
              </a:lnSpc>
              <a:spcBef>
                <a:spcPts val="538"/>
              </a:spcBef>
              <a:defRPr/>
            </a:pPr>
            <a:endParaRPr lang="en-US" sz="2240" b="1" dirty="0">
              <a:solidFill>
                <a:srgbClr val="FF9900"/>
              </a:solidFill>
              <a:ea typeface="Amazon Ember" panose="020B0603020204020204" pitchFamily="34" charset="0"/>
              <a:cs typeface="Amazon Ember" panose="020B0603020204020204" pitchFamily="34" charset="0"/>
            </a:endParaRPr>
          </a:p>
          <a:p>
            <a:pPr defTabSz="731491">
              <a:lnSpc>
                <a:spcPct val="90000"/>
              </a:lnSpc>
              <a:spcBef>
                <a:spcPts val="538"/>
              </a:spcBef>
              <a:defRPr/>
            </a:pPr>
            <a:r>
              <a:rPr lang="en-US" sz="2400" b="1" dirty="0">
                <a:solidFill>
                  <a:srgbClr val="FF9900"/>
                </a:solidFill>
                <a:ea typeface="Amazon Ember" panose="020B0603020204020204" pitchFamily="34" charset="0"/>
                <a:cs typeface="Amazon Ember" panose="020B0603020204020204" pitchFamily="34" charset="0"/>
              </a:rPr>
              <a:t>Solution</a:t>
            </a:r>
            <a:endParaRPr lang="en-US" sz="2400" b="1" dirty="0">
              <a:ea typeface="Amazon Ember" panose="020B0603020204020204" pitchFamily="34" charset="0"/>
              <a:cs typeface="Amazon Ember" panose="020B0603020204020204" pitchFamily="34" charset="0"/>
            </a:endParaRPr>
          </a:p>
          <a:p>
            <a:pPr defTabSz="731491">
              <a:lnSpc>
                <a:spcPct val="90000"/>
              </a:lnSpc>
              <a:spcBef>
                <a:spcPts val="538"/>
              </a:spcBef>
              <a:defRPr/>
            </a:pPr>
            <a:r>
              <a:rPr lang="en-US" sz="1600" dirty="0">
                <a:ea typeface="Amazon Ember" panose="020B0603020204020204" pitchFamily="34" charset="0"/>
                <a:cs typeface="Amazon Ember" panose="020B0603020204020204" pitchFamily="34" charset="0"/>
              </a:rPr>
              <a:t>ENGIE built its Common Data Hub data lake on AWS, enabling the company’s business units to collect and analyze data to support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a data-driven strategy and to lead the zero-carbon transition.</a:t>
            </a:r>
          </a:p>
          <a:p>
            <a:pPr defTabSz="731491">
              <a:lnSpc>
                <a:spcPct val="90000"/>
              </a:lnSpc>
              <a:spcBef>
                <a:spcPts val="538"/>
              </a:spcBef>
              <a:defRPr/>
            </a:pPr>
            <a:endParaRPr lang="en-US" sz="1600" b="1" dirty="0">
              <a:solidFill>
                <a:srgbClr val="FF9900"/>
              </a:solidFill>
              <a:ea typeface="Amazon Ember" panose="020B0603020204020204" pitchFamily="34" charset="0"/>
              <a:cs typeface="Amazon Ember" panose="020B0603020204020204" pitchFamily="34" charset="0"/>
            </a:endParaRPr>
          </a:p>
          <a:p>
            <a:pPr defTabSz="731491">
              <a:lnSpc>
                <a:spcPct val="90000"/>
              </a:lnSpc>
              <a:spcBef>
                <a:spcPts val="538"/>
              </a:spcBef>
              <a:defRPr/>
            </a:pPr>
            <a:r>
              <a:rPr lang="en-US" sz="2400" b="1" dirty="0">
                <a:solidFill>
                  <a:srgbClr val="FF9900"/>
                </a:solidFill>
                <a:ea typeface="Amazon Ember" panose="020B0603020204020204" pitchFamily="34" charset="0"/>
                <a:cs typeface="Amazon Ember" panose="020B0603020204020204" pitchFamily="34" charset="0"/>
              </a:rPr>
              <a:t>Result</a:t>
            </a:r>
            <a:endParaRPr lang="en-US" sz="2400" b="1" dirty="0">
              <a:ea typeface="Amazon Ember" panose="020B0603020204020204" pitchFamily="34" charset="0"/>
              <a:cs typeface="Amazon Ember" panose="020B0603020204020204" pitchFamily="34" charset="0"/>
            </a:endParaRPr>
          </a:p>
          <a:p>
            <a:pPr marL="180334" indent="-180334" defTabSz="731491">
              <a:lnSpc>
                <a:spcPct val="90000"/>
              </a:lnSpc>
              <a:spcBef>
                <a:spcPts val="538"/>
              </a:spcBef>
              <a:buFont typeface="Arial" panose="020B0604020202020204" pitchFamily="34" charset="0"/>
              <a:buChar char="•"/>
              <a:defRPr/>
            </a:pPr>
            <a:r>
              <a:rPr lang="en-US" sz="1600" dirty="0">
                <a:ea typeface="Amazon Ember" panose="020B0603020204020204" pitchFamily="34" charset="0"/>
                <a:cs typeface="Amazon Ember" panose="020B0603020204020204" pitchFamily="34" charset="0"/>
              </a:rPr>
              <a:t>Collected 95 TB of data across 351 projects </a:t>
            </a:r>
          </a:p>
          <a:p>
            <a:pPr marL="180334" indent="-180334" defTabSz="731491">
              <a:lnSpc>
                <a:spcPct val="90000"/>
              </a:lnSpc>
              <a:spcBef>
                <a:spcPts val="538"/>
              </a:spcBef>
              <a:buFont typeface="Arial" panose="020B0604020202020204" pitchFamily="34" charset="0"/>
              <a:buChar char="•"/>
              <a:defRPr/>
            </a:pPr>
            <a:r>
              <a:rPr lang="en-US" sz="1600" dirty="0">
                <a:ea typeface="Amazon Ember" panose="020B0603020204020204" pitchFamily="34" charset="0"/>
                <a:cs typeface="Amazon Ember" panose="020B0603020204020204" pitchFamily="34" charset="0"/>
              </a:rPr>
              <a:t>Automated energy predictions</a:t>
            </a:r>
          </a:p>
          <a:p>
            <a:pPr marL="180334" indent="-180334" defTabSz="731491">
              <a:lnSpc>
                <a:spcPct val="90000"/>
              </a:lnSpc>
              <a:spcBef>
                <a:spcPts val="538"/>
              </a:spcBef>
              <a:buFont typeface="Arial" panose="020B0604020202020204" pitchFamily="34" charset="0"/>
              <a:buChar char="•"/>
              <a:defRPr/>
            </a:pPr>
            <a:r>
              <a:rPr lang="en-US" sz="1600" dirty="0">
                <a:ea typeface="Amazon Ember" panose="020B0603020204020204" pitchFamily="34" charset="0"/>
                <a:cs typeface="Amazon Ember" panose="020B0603020204020204" pitchFamily="34" charset="0"/>
              </a:rPr>
              <a:t>Maximized wind farm energy production </a:t>
            </a:r>
          </a:p>
        </p:txBody>
      </p:sp>
      <p:pic>
        <p:nvPicPr>
          <p:cNvPr id="6" name="Picture 5" descr="A picture containing icon&#10;&#10;Description automatically generated">
            <a:extLst>
              <a:ext uri="{FF2B5EF4-FFF2-40B4-BE49-F238E27FC236}">
                <a16:creationId xmlns:a16="http://schemas.microsoft.com/office/drawing/2014/main" id="{2F385A1F-AEC9-449D-A7F8-4FB8394C828C}"/>
              </a:ext>
            </a:extLst>
          </p:cNvPr>
          <p:cNvPicPr>
            <a:picLocks noChangeAspect="1"/>
          </p:cNvPicPr>
          <p:nvPr/>
        </p:nvPicPr>
        <p:blipFill>
          <a:blip r:embed="rId4"/>
          <a:stretch>
            <a:fillRect/>
          </a:stretch>
        </p:blipFill>
        <p:spPr>
          <a:xfrm>
            <a:off x="11949047" y="6208302"/>
            <a:ext cx="1550802" cy="629878"/>
          </a:xfrm>
          <a:prstGeom prst="rect">
            <a:avLst/>
          </a:prstGeom>
        </p:spPr>
      </p:pic>
      <p:grpSp>
        <p:nvGrpSpPr>
          <p:cNvPr id="17" name="Group 16">
            <a:extLst>
              <a:ext uri="{FF2B5EF4-FFF2-40B4-BE49-F238E27FC236}">
                <a16:creationId xmlns:a16="http://schemas.microsoft.com/office/drawing/2014/main" id="{1A0F16E3-341F-4FD1-B79D-F4BD4B3B094C}"/>
              </a:ext>
            </a:extLst>
          </p:cNvPr>
          <p:cNvGrpSpPr/>
          <p:nvPr/>
        </p:nvGrpSpPr>
        <p:grpSpPr>
          <a:xfrm>
            <a:off x="677833" y="7528435"/>
            <a:ext cx="3104510" cy="374669"/>
            <a:chOff x="1753633" y="4705271"/>
            <a:chExt cx="1940319" cy="234168"/>
          </a:xfrm>
          <a:solidFill>
            <a:schemeClr val="tx1"/>
          </a:solidFill>
        </p:grpSpPr>
        <p:sp>
          <p:nvSpPr>
            <p:cNvPr id="18" name="TextBox 17">
              <a:extLst>
                <a:ext uri="{FF2B5EF4-FFF2-40B4-BE49-F238E27FC236}">
                  <a16:creationId xmlns:a16="http://schemas.microsoft.com/office/drawing/2014/main" id="{6A94CC81-C090-4467-A8B5-6838C166F913}"/>
                </a:ext>
              </a:extLst>
            </p:cNvPr>
            <p:cNvSpPr txBox="1"/>
            <p:nvPr/>
          </p:nvSpPr>
          <p:spPr>
            <a:xfrm>
              <a:off x="2055834" y="4814604"/>
              <a:ext cx="1638118" cy="82676"/>
            </a:xfrm>
            <a:prstGeom prst="rect">
              <a:avLst/>
            </a:prstGeom>
            <a:noFill/>
          </p:spPr>
          <p:txBody>
            <a:bodyPr wrap="square" lIns="0" tIns="0" rIns="0" bIns="0" rtlCol="0" anchor="ctr" anchorCtr="0">
              <a:noAutofit/>
            </a:bodyPr>
            <a:lstStyle/>
            <a:p>
              <a:pPr lvl="0">
                <a:defRPr/>
              </a:pPr>
              <a:r>
                <a:rPr lang="en-US" sz="1440" dirty="0">
                  <a:latin typeface="Amazon Ember Regular" charset="0"/>
                </a:rPr>
                <a:t>Amazon Kinesis Data Streams</a:t>
              </a:r>
            </a:p>
          </p:txBody>
        </p:sp>
        <p:grpSp>
          <p:nvGrpSpPr>
            <p:cNvPr id="19" name="Graphic 63">
              <a:extLst>
                <a:ext uri="{FF2B5EF4-FFF2-40B4-BE49-F238E27FC236}">
                  <a16:creationId xmlns:a16="http://schemas.microsoft.com/office/drawing/2014/main" id="{0A7ECF5A-DBC8-41B9-9672-297AAA4203B7}"/>
                </a:ext>
              </a:extLst>
            </p:cNvPr>
            <p:cNvGrpSpPr/>
            <p:nvPr/>
          </p:nvGrpSpPr>
          <p:grpSpPr>
            <a:xfrm>
              <a:off x="1753633" y="4705271"/>
              <a:ext cx="234357" cy="234168"/>
              <a:chOff x="4796924" y="2582428"/>
              <a:chExt cx="474420" cy="474038"/>
            </a:xfrm>
            <a:grpFill/>
          </p:grpSpPr>
          <p:sp>
            <p:nvSpPr>
              <p:cNvPr id="20" name="Freeform: Shape 19">
                <a:extLst>
                  <a:ext uri="{FF2B5EF4-FFF2-40B4-BE49-F238E27FC236}">
                    <a16:creationId xmlns:a16="http://schemas.microsoft.com/office/drawing/2014/main" id="{287E6060-D97F-4C88-A327-8A1CECE4BC02}"/>
                  </a:ext>
                </a:extLst>
              </p:cNvPr>
              <p:cNvSpPr/>
              <p:nvPr/>
            </p:nvSpPr>
            <p:spPr>
              <a:xfrm>
                <a:off x="4797304" y="2582428"/>
                <a:ext cx="474041" cy="208619"/>
              </a:xfrm>
              <a:custGeom>
                <a:avLst/>
                <a:gdLst>
                  <a:gd name="connsiteX0" fmla="*/ 474041 w 474041"/>
                  <a:gd name="connsiteY0" fmla="*/ 189653 h 208619"/>
                  <a:gd name="connsiteX1" fmla="*/ 474041 w 474041"/>
                  <a:gd name="connsiteY1" fmla="*/ 208619 h 208619"/>
                  <a:gd name="connsiteX2" fmla="*/ 390404 w 474041"/>
                  <a:gd name="connsiteY2" fmla="*/ 208619 h 208619"/>
                  <a:gd name="connsiteX3" fmla="*/ 307241 w 474041"/>
                  <a:gd name="connsiteY3" fmla="*/ 204351 h 208619"/>
                  <a:gd name="connsiteX4" fmla="*/ 307241 w 474041"/>
                  <a:gd name="connsiteY4" fmla="*/ 204351 h 208619"/>
                  <a:gd name="connsiteX5" fmla="*/ 3 w 474041"/>
                  <a:gd name="connsiteY5" fmla="*/ 11948 h 208619"/>
                  <a:gd name="connsiteX6" fmla="*/ 761 w 474041"/>
                  <a:gd name="connsiteY6" fmla="*/ 0 h 208619"/>
                  <a:gd name="connsiteX7" fmla="*/ 19726 w 474041"/>
                  <a:gd name="connsiteY7" fmla="*/ 0 h 208619"/>
                  <a:gd name="connsiteX8" fmla="*/ 18778 w 474041"/>
                  <a:gd name="connsiteY8" fmla="*/ 11948 h 208619"/>
                  <a:gd name="connsiteX9" fmla="*/ 390688 w 474041"/>
                  <a:gd name="connsiteY9" fmla="*/ 189748 h 20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041" h="208619">
                    <a:moveTo>
                      <a:pt x="474041" y="189653"/>
                    </a:moveTo>
                    <a:lnTo>
                      <a:pt x="474041" y="208619"/>
                    </a:lnTo>
                    <a:lnTo>
                      <a:pt x="390404" y="208619"/>
                    </a:lnTo>
                    <a:cubicBezTo>
                      <a:pt x="362627" y="208665"/>
                      <a:pt x="334867" y="207240"/>
                      <a:pt x="307241" y="204351"/>
                    </a:cubicBezTo>
                    <a:lnTo>
                      <a:pt x="307241" y="204351"/>
                    </a:lnTo>
                    <a:cubicBezTo>
                      <a:pt x="129536" y="185386"/>
                      <a:pt x="3" y="107818"/>
                      <a:pt x="3" y="11948"/>
                    </a:cubicBezTo>
                    <a:cubicBezTo>
                      <a:pt x="-28" y="7952"/>
                      <a:pt x="225" y="3960"/>
                      <a:pt x="761" y="0"/>
                    </a:cubicBezTo>
                    <a:lnTo>
                      <a:pt x="19726" y="0"/>
                    </a:lnTo>
                    <a:cubicBezTo>
                      <a:pt x="19081" y="3950"/>
                      <a:pt x="18764" y="7946"/>
                      <a:pt x="18778" y="11948"/>
                    </a:cubicBezTo>
                    <a:cubicBezTo>
                      <a:pt x="18778" y="109999"/>
                      <a:pt x="185578" y="189748"/>
                      <a:pt x="390688" y="189748"/>
                    </a:cubicBezTo>
                    <a:close/>
                  </a:path>
                </a:pathLst>
              </a:custGeom>
              <a:grpFill/>
              <a:ln w="9398" cap="flat">
                <a:noFill/>
                <a:prstDash val="solid"/>
                <a:miter/>
              </a:ln>
            </p:spPr>
            <p:txBody>
              <a:bodyPr rtlCol="0" anchor="ctr"/>
              <a:lstStyle/>
              <a:p>
                <a:endParaRPr lang="en-US" sz="3360"/>
              </a:p>
            </p:txBody>
          </p:sp>
          <p:sp>
            <p:nvSpPr>
              <p:cNvPr id="21" name="Freeform: Shape 20">
                <a:extLst>
                  <a:ext uri="{FF2B5EF4-FFF2-40B4-BE49-F238E27FC236}">
                    <a16:creationId xmlns:a16="http://schemas.microsoft.com/office/drawing/2014/main" id="{B5F7C6FF-502C-46A7-A51B-E8B657E6C7F0}"/>
                  </a:ext>
                </a:extLst>
              </p:cNvPr>
              <p:cNvSpPr/>
              <p:nvPr/>
            </p:nvSpPr>
            <p:spPr>
              <a:xfrm>
                <a:off x="5230475" y="2810012"/>
                <a:ext cx="40870" cy="18965"/>
              </a:xfrm>
              <a:custGeom>
                <a:avLst/>
                <a:gdLst>
                  <a:gd name="connsiteX0" fmla="*/ 40870 w 40870"/>
                  <a:gd name="connsiteY0" fmla="*/ 0 h 18965"/>
                  <a:gd name="connsiteX1" fmla="*/ 40870 w 40870"/>
                  <a:gd name="connsiteY1" fmla="*/ 18965 h 18965"/>
                  <a:gd name="connsiteX2" fmla="*/ 20767 w 40870"/>
                  <a:gd name="connsiteY2" fmla="*/ 18965 h 18965"/>
                  <a:gd name="connsiteX3" fmla="*/ 0 w 40870"/>
                  <a:gd name="connsiteY3" fmla="*/ 0 h 18965"/>
                  <a:gd name="connsiteX4" fmla="*/ 40870 w 40870"/>
                  <a:gd name="connsiteY4" fmla="*/ 0 h 1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0" h="18965">
                    <a:moveTo>
                      <a:pt x="40870" y="0"/>
                    </a:moveTo>
                    <a:lnTo>
                      <a:pt x="40870" y="18965"/>
                    </a:lnTo>
                    <a:lnTo>
                      <a:pt x="20767" y="18965"/>
                    </a:lnTo>
                    <a:cubicBezTo>
                      <a:pt x="14461" y="12000"/>
                      <a:pt x="7507" y="5650"/>
                      <a:pt x="0" y="0"/>
                    </a:cubicBezTo>
                    <a:lnTo>
                      <a:pt x="40870" y="0"/>
                    </a:lnTo>
                    <a:close/>
                  </a:path>
                </a:pathLst>
              </a:custGeom>
              <a:grpFill/>
              <a:ln w="9398" cap="flat">
                <a:noFill/>
                <a:prstDash val="solid"/>
                <a:miter/>
              </a:ln>
            </p:spPr>
            <p:txBody>
              <a:bodyPr rtlCol="0" anchor="ctr"/>
              <a:lstStyle/>
              <a:p>
                <a:endParaRPr lang="en-US" sz="3360"/>
              </a:p>
            </p:txBody>
          </p:sp>
          <p:sp>
            <p:nvSpPr>
              <p:cNvPr id="22" name="Freeform: Shape 21">
                <a:extLst>
                  <a:ext uri="{FF2B5EF4-FFF2-40B4-BE49-F238E27FC236}">
                    <a16:creationId xmlns:a16="http://schemas.microsoft.com/office/drawing/2014/main" id="{218B28F9-2B39-4EAD-85BE-F709ED0BE867}"/>
                  </a:ext>
                </a:extLst>
              </p:cNvPr>
              <p:cNvSpPr/>
              <p:nvPr/>
            </p:nvSpPr>
            <p:spPr>
              <a:xfrm>
                <a:off x="4797212" y="2729314"/>
                <a:ext cx="263144" cy="180170"/>
              </a:xfrm>
              <a:custGeom>
                <a:avLst/>
                <a:gdLst>
                  <a:gd name="connsiteX0" fmla="*/ 263144 w 263144"/>
                  <a:gd name="connsiteY0" fmla="*/ 77663 h 180170"/>
                  <a:gd name="connsiteX1" fmla="*/ 254610 w 263144"/>
                  <a:gd name="connsiteY1" fmla="*/ 84111 h 180170"/>
                  <a:gd name="connsiteX2" fmla="*/ 242472 w 263144"/>
                  <a:gd name="connsiteY2" fmla="*/ 94827 h 180170"/>
                  <a:gd name="connsiteX3" fmla="*/ 233748 w 263144"/>
                  <a:gd name="connsiteY3" fmla="*/ 104309 h 180170"/>
                  <a:gd name="connsiteX4" fmla="*/ 0 w 263144"/>
                  <a:gd name="connsiteY4" fmla="*/ 180171 h 180170"/>
                  <a:gd name="connsiteX5" fmla="*/ 0 w 263144"/>
                  <a:gd name="connsiteY5" fmla="*/ 152671 h 180170"/>
                  <a:gd name="connsiteX6" fmla="*/ 193257 w 263144"/>
                  <a:gd name="connsiteY6" fmla="*/ 89991 h 180170"/>
                  <a:gd name="connsiteX7" fmla="*/ 0 w 263144"/>
                  <a:gd name="connsiteY7" fmla="*/ 27120 h 180170"/>
                  <a:gd name="connsiteX8" fmla="*/ 0 w 263144"/>
                  <a:gd name="connsiteY8" fmla="*/ 0 h 180170"/>
                  <a:gd name="connsiteX9" fmla="*/ 263144 w 263144"/>
                  <a:gd name="connsiteY9" fmla="*/ 77663 h 18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144" h="180170">
                    <a:moveTo>
                      <a:pt x="263144" y="77663"/>
                    </a:moveTo>
                    <a:cubicBezTo>
                      <a:pt x="260110" y="79749"/>
                      <a:pt x="257454" y="81835"/>
                      <a:pt x="254610" y="84111"/>
                    </a:cubicBezTo>
                    <a:cubicBezTo>
                      <a:pt x="250370" y="87458"/>
                      <a:pt x="246318" y="91035"/>
                      <a:pt x="242472" y="94827"/>
                    </a:cubicBezTo>
                    <a:cubicBezTo>
                      <a:pt x="239437" y="97861"/>
                      <a:pt x="236498" y="101085"/>
                      <a:pt x="233748" y="104309"/>
                    </a:cubicBezTo>
                    <a:cubicBezTo>
                      <a:pt x="113697" y="115025"/>
                      <a:pt x="29681" y="141576"/>
                      <a:pt x="0" y="180171"/>
                    </a:cubicBezTo>
                    <a:lnTo>
                      <a:pt x="0" y="152671"/>
                    </a:lnTo>
                    <a:cubicBezTo>
                      <a:pt x="41439" y="117490"/>
                      <a:pt x="118059" y="99284"/>
                      <a:pt x="193257" y="89991"/>
                    </a:cubicBezTo>
                    <a:cubicBezTo>
                      <a:pt x="118059" y="80508"/>
                      <a:pt x="41534" y="62301"/>
                      <a:pt x="0" y="27120"/>
                    </a:cubicBezTo>
                    <a:lnTo>
                      <a:pt x="0" y="0"/>
                    </a:lnTo>
                    <a:cubicBezTo>
                      <a:pt x="32051" y="41250"/>
                      <a:pt x="127447" y="68939"/>
                      <a:pt x="263144" y="77663"/>
                    </a:cubicBezTo>
                    <a:close/>
                  </a:path>
                </a:pathLst>
              </a:custGeom>
              <a:grpFill/>
              <a:ln w="9398" cap="flat">
                <a:noFill/>
                <a:prstDash val="solid"/>
                <a:miter/>
              </a:ln>
            </p:spPr>
            <p:txBody>
              <a:bodyPr rtlCol="0" anchor="ctr"/>
              <a:lstStyle/>
              <a:p>
                <a:endParaRPr lang="en-US" sz="3360"/>
              </a:p>
            </p:txBody>
          </p:sp>
          <p:sp>
            <p:nvSpPr>
              <p:cNvPr id="23" name="Freeform: Shape 22">
                <a:extLst>
                  <a:ext uri="{FF2B5EF4-FFF2-40B4-BE49-F238E27FC236}">
                    <a16:creationId xmlns:a16="http://schemas.microsoft.com/office/drawing/2014/main" id="{E788F42A-5A2F-4646-B3BC-8241398D6EC7}"/>
                  </a:ext>
                </a:extLst>
              </p:cNvPr>
              <p:cNvSpPr/>
              <p:nvPr/>
            </p:nvSpPr>
            <p:spPr>
              <a:xfrm>
                <a:off x="5230475" y="2810106"/>
                <a:ext cx="40870" cy="18965"/>
              </a:xfrm>
              <a:custGeom>
                <a:avLst/>
                <a:gdLst>
                  <a:gd name="connsiteX0" fmla="*/ 40870 w 40870"/>
                  <a:gd name="connsiteY0" fmla="*/ 0 h 18965"/>
                  <a:gd name="connsiteX1" fmla="*/ 40870 w 40870"/>
                  <a:gd name="connsiteY1" fmla="*/ 18965 h 18965"/>
                  <a:gd name="connsiteX2" fmla="*/ 20767 w 40870"/>
                  <a:gd name="connsiteY2" fmla="*/ 18965 h 18965"/>
                  <a:gd name="connsiteX3" fmla="*/ 0 w 40870"/>
                  <a:gd name="connsiteY3" fmla="*/ 0 h 18965"/>
                </a:gdLst>
                <a:ahLst/>
                <a:cxnLst>
                  <a:cxn ang="0">
                    <a:pos x="connsiteX0" y="connsiteY0"/>
                  </a:cxn>
                  <a:cxn ang="0">
                    <a:pos x="connsiteX1" y="connsiteY1"/>
                  </a:cxn>
                  <a:cxn ang="0">
                    <a:pos x="connsiteX2" y="connsiteY2"/>
                  </a:cxn>
                  <a:cxn ang="0">
                    <a:pos x="connsiteX3" y="connsiteY3"/>
                  </a:cxn>
                </a:cxnLst>
                <a:rect l="l" t="t" r="r" b="b"/>
                <a:pathLst>
                  <a:path w="40870" h="18965">
                    <a:moveTo>
                      <a:pt x="40870" y="0"/>
                    </a:moveTo>
                    <a:lnTo>
                      <a:pt x="40870" y="18965"/>
                    </a:lnTo>
                    <a:lnTo>
                      <a:pt x="20767" y="18965"/>
                    </a:lnTo>
                    <a:cubicBezTo>
                      <a:pt x="14461" y="12000"/>
                      <a:pt x="7507" y="5650"/>
                      <a:pt x="0" y="0"/>
                    </a:cubicBezTo>
                    <a:close/>
                  </a:path>
                </a:pathLst>
              </a:custGeom>
              <a:grpFill/>
              <a:ln w="9398" cap="flat">
                <a:noFill/>
                <a:prstDash val="solid"/>
                <a:miter/>
              </a:ln>
            </p:spPr>
            <p:txBody>
              <a:bodyPr rtlCol="0" anchor="ctr"/>
              <a:lstStyle/>
              <a:p>
                <a:endParaRPr lang="en-US" sz="3360"/>
              </a:p>
            </p:txBody>
          </p:sp>
          <p:sp>
            <p:nvSpPr>
              <p:cNvPr id="24" name="Freeform: Shape 23">
                <a:extLst>
                  <a:ext uri="{FF2B5EF4-FFF2-40B4-BE49-F238E27FC236}">
                    <a16:creationId xmlns:a16="http://schemas.microsoft.com/office/drawing/2014/main" id="{F9F3816E-778C-4526-8A2C-EEB4E9CFCE5A}"/>
                  </a:ext>
                </a:extLst>
              </p:cNvPr>
              <p:cNvSpPr/>
              <p:nvPr/>
            </p:nvSpPr>
            <p:spPr>
              <a:xfrm>
                <a:off x="4904081" y="2582712"/>
                <a:ext cx="367263" cy="170403"/>
              </a:xfrm>
              <a:custGeom>
                <a:avLst/>
                <a:gdLst>
                  <a:gd name="connsiteX0" fmla="*/ 367264 w 367263"/>
                  <a:gd name="connsiteY0" fmla="*/ 151438 h 170403"/>
                  <a:gd name="connsiteX1" fmla="*/ 367264 w 367263"/>
                  <a:gd name="connsiteY1" fmla="*/ 170404 h 170403"/>
                  <a:gd name="connsiteX2" fmla="*/ 328005 w 367263"/>
                  <a:gd name="connsiteY2" fmla="*/ 170404 h 170403"/>
                  <a:gd name="connsiteX3" fmla="*/ 0 w 367263"/>
                  <a:gd name="connsiteY3" fmla="*/ 17353 h 170403"/>
                  <a:gd name="connsiteX4" fmla="*/ 0 w 367263"/>
                  <a:gd name="connsiteY4" fmla="*/ 0 h 170403"/>
                  <a:gd name="connsiteX5" fmla="*/ 18965 w 367263"/>
                  <a:gd name="connsiteY5" fmla="*/ 0 h 170403"/>
                  <a:gd name="connsiteX6" fmla="*/ 18965 w 367263"/>
                  <a:gd name="connsiteY6" fmla="*/ 17353 h 170403"/>
                  <a:gd name="connsiteX7" fmla="*/ 328005 w 367263"/>
                  <a:gd name="connsiteY7" fmla="*/ 151912 h 17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263" h="170403">
                    <a:moveTo>
                      <a:pt x="367264" y="151438"/>
                    </a:moveTo>
                    <a:lnTo>
                      <a:pt x="367264" y="170404"/>
                    </a:lnTo>
                    <a:lnTo>
                      <a:pt x="328005" y="170404"/>
                    </a:lnTo>
                    <a:cubicBezTo>
                      <a:pt x="138352" y="170404"/>
                      <a:pt x="0" y="106016"/>
                      <a:pt x="0" y="17353"/>
                    </a:cubicBezTo>
                    <a:cubicBezTo>
                      <a:pt x="0" y="17353"/>
                      <a:pt x="0" y="6448"/>
                      <a:pt x="0" y="0"/>
                    </a:cubicBezTo>
                    <a:lnTo>
                      <a:pt x="18965" y="0"/>
                    </a:lnTo>
                    <a:cubicBezTo>
                      <a:pt x="18965" y="4552"/>
                      <a:pt x="18965" y="13940"/>
                      <a:pt x="18965" y="17353"/>
                    </a:cubicBezTo>
                    <a:cubicBezTo>
                      <a:pt x="18965" y="93215"/>
                      <a:pt x="151723" y="151912"/>
                      <a:pt x="328005" y="151912"/>
                    </a:cubicBezTo>
                    <a:close/>
                  </a:path>
                </a:pathLst>
              </a:custGeom>
              <a:grpFill/>
              <a:ln w="9398" cap="flat">
                <a:noFill/>
                <a:prstDash val="solid"/>
                <a:miter/>
              </a:ln>
            </p:spPr>
            <p:txBody>
              <a:bodyPr rtlCol="0" anchor="ctr"/>
              <a:lstStyle/>
              <a:p>
                <a:endParaRPr lang="en-US" sz="3360"/>
              </a:p>
            </p:txBody>
          </p:sp>
          <p:sp>
            <p:nvSpPr>
              <p:cNvPr id="25" name="Freeform: Shape 24">
                <a:extLst>
                  <a:ext uri="{FF2B5EF4-FFF2-40B4-BE49-F238E27FC236}">
                    <a16:creationId xmlns:a16="http://schemas.microsoft.com/office/drawing/2014/main" id="{5B7D2132-AB3C-4096-88D0-C1B273D96166}"/>
                  </a:ext>
                </a:extLst>
              </p:cNvPr>
              <p:cNvSpPr/>
              <p:nvPr/>
            </p:nvSpPr>
            <p:spPr>
              <a:xfrm>
                <a:off x="4796924" y="2869373"/>
                <a:ext cx="211845" cy="187093"/>
              </a:xfrm>
              <a:custGeom>
                <a:avLst/>
                <a:gdLst>
                  <a:gd name="connsiteX0" fmla="*/ 211846 w 211845"/>
                  <a:gd name="connsiteY0" fmla="*/ 0 h 187093"/>
                  <a:gd name="connsiteX1" fmla="*/ 204260 w 211845"/>
                  <a:gd name="connsiteY1" fmla="*/ 21715 h 187093"/>
                  <a:gd name="connsiteX2" fmla="*/ 18873 w 211845"/>
                  <a:gd name="connsiteY2" fmla="*/ 175429 h 187093"/>
                  <a:gd name="connsiteX3" fmla="*/ 19727 w 211845"/>
                  <a:gd name="connsiteY3" fmla="*/ 187093 h 187093"/>
                  <a:gd name="connsiteX4" fmla="*/ 762 w 211845"/>
                  <a:gd name="connsiteY4" fmla="*/ 187093 h 187093"/>
                  <a:gd name="connsiteX5" fmla="*/ 3 w 211845"/>
                  <a:gd name="connsiteY5" fmla="*/ 175429 h 187093"/>
                  <a:gd name="connsiteX6" fmla="*/ 211846 w 211845"/>
                  <a:gd name="connsiteY6" fmla="*/ 0 h 18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845" h="187093">
                    <a:moveTo>
                      <a:pt x="211846" y="0"/>
                    </a:moveTo>
                    <a:cubicBezTo>
                      <a:pt x="208684" y="7002"/>
                      <a:pt x="206146" y="14268"/>
                      <a:pt x="204260" y="21715"/>
                    </a:cubicBezTo>
                    <a:cubicBezTo>
                      <a:pt x="93502" y="52534"/>
                      <a:pt x="18873" y="109904"/>
                      <a:pt x="18873" y="175429"/>
                    </a:cubicBezTo>
                    <a:cubicBezTo>
                      <a:pt x="18871" y="179333"/>
                      <a:pt x="19156" y="183231"/>
                      <a:pt x="19727" y="187093"/>
                    </a:cubicBezTo>
                    <a:lnTo>
                      <a:pt x="762" y="187093"/>
                    </a:lnTo>
                    <a:cubicBezTo>
                      <a:pt x="223" y="183229"/>
                      <a:pt x="-31" y="179331"/>
                      <a:pt x="3" y="175429"/>
                    </a:cubicBezTo>
                    <a:cubicBezTo>
                      <a:pt x="287" y="97861"/>
                      <a:pt x="85252" y="32051"/>
                      <a:pt x="211846" y="0"/>
                    </a:cubicBezTo>
                    <a:close/>
                  </a:path>
                </a:pathLst>
              </a:custGeom>
              <a:grpFill/>
              <a:ln w="9398" cap="flat">
                <a:noFill/>
                <a:prstDash val="solid"/>
                <a:miter/>
              </a:ln>
            </p:spPr>
            <p:txBody>
              <a:bodyPr rtlCol="0" anchor="ctr"/>
              <a:lstStyle/>
              <a:p>
                <a:endParaRPr lang="en-US" sz="3360"/>
              </a:p>
            </p:txBody>
          </p:sp>
          <p:sp>
            <p:nvSpPr>
              <p:cNvPr id="26" name="Freeform: Shape 25">
                <a:extLst>
                  <a:ext uri="{FF2B5EF4-FFF2-40B4-BE49-F238E27FC236}">
                    <a16:creationId xmlns:a16="http://schemas.microsoft.com/office/drawing/2014/main" id="{22B2BB9B-6978-4C64-8DFF-AA631FC02B25}"/>
                  </a:ext>
                </a:extLst>
              </p:cNvPr>
              <p:cNvSpPr/>
              <p:nvPr/>
            </p:nvSpPr>
            <p:spPr>
              <a:xfrm>
                <a:off x="4904081" y="2929114"/>
                <a:ext cx="93783" cy="127352"/>
              </a:xfrm>
              <a:custGeom>
                <a:avLst/>
                <a:gdLst>
                  <a:gd name="connsiteX0" fmla="*/ 18965 w 93783"/>
                  <a:gd name="connsiteY0" fmla="*/ 109051 h 127352"/>
                  <a:gd name="connsiteX1" fmla="*/ 18965 w 93783"/>
                  <a:gd name="connsiteY1" fmla="*/ 127352 h 127352"/>
                  <a:gd name="connsiteX2" fmla="*/ 0 w 93783"/>
                  <a:gd name="connsiteY2" fmla="*/ 127352 h 127352"/>
                  <a:gd name="connsiteX3" fmla="*/ 0 w 93783"/>
                  <a:gd name="connsiteY3" fmla="*/ 109051 h 127352"/>
                  <a:gd name="connsiteX4" fmla="*/ 92266 w 93783"/>
                  <a:gd name="connsiteY4" fmla="*/ 0 h 127352"/>
                  <a:gd name="connsiteX5" fmla="*/ 93784 w 93783"/>
                  <a:gd name="connsiteY5" fmla="*/ 20103 h 127352"/>
                  <a:gd name="connsiteX6" fmla="*/ 18965 w 93783"/>
                  <a:gd name="connsiteY6" fmla="*/ 109051 h 12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83" h="127352">
                    <a:moveTo>
                      <a:pt x="18965" y="109051"/>
                    </a:moveTo>
                    <a:cubicBezTo>
                      <a:pt x="18965" y="112749"/>
                      <a:pt x="18965" y="123464"/>
                      <a:pt x="18965" y="127352"/>
                    </a:cubicBezTo>
                    <a:lnTo>
                      <a:pt x="0" y="127352"/>
                    </a:lnTo>
                    <a:cubicBezTo>
                      <a:pt x="0" y="121094"/>
                      <a:pt x="0" y="109240"/>
                      <a:pt x="0" y="109051"/>
                    </a:cubicBezTo>
                    <a:cubicBezTo>
                      <a:pt x="0" y="65051"/>
                      <a:pt x="34327" y="27026"/>
                      <a:pt x="92266" y="0"/>
                    </a:cubicBezTo>
                    <a:cubicBezTo>
                      <a:pt x="92289" y="6729"/>
                      <a:pt x="92796" y="13447"/>
                      <a:pt x="93784" y="20103"/>
                    </a:cubicBezTo>
                    <a:cubicBezTo>
                      <a:pt x="46750" y="43336"/>
                      <a:pt x="18965" y="74249"/>
                      <a:pt x="18965" y="109051"/>
                    </a:cubicBezTo>
                    <a:close/>
                  </a:path>
                </a:pathLst>
              </a:custGeom>
              <a:grpFill/>
              <a:ln w="9398" cap="flat">
                <a:noFill/>
                <a:prstDash val="solid"/>
                <a:miter/>
              </a:ln>
            </p:spPr>
            <p:txBody>
              <a:bodyPr rtlCol="0" anchor="ctr"/>
              <a:lstStyle/>
              <a:p>
                <a:endParaRPr lang="en-US" sz="3360"/>
              </a:p>
            </p:txBody>
          </p:sp>
          <p:sp>
            <p:nvSpPr>
              <p:cNvPr id="27" name="Freeform: Shape 26">
                <a:extLst>
                  <a:ext uri="{FF2B5EF4-FFF2-40B4-BE49-F238E27FC236}">
                    <a16:creationId xmlns:a16="http://schemas.microsoft.com/office/drawing/2014/main" id="{E82E5F92-7141-458E-AE6D-85BF3D37D494}"/>
                  </a:ext>
                </a:extLst>
              </p:cNvPr>
              <p:cNvSpPr/>
              <p:nvPr/>
            </p:nvSpPr>
            <p:spPr>
              <a:xfrm>
                <a:off x="5015313" y="2800434"/>
                <a:ext cx="256031" cy="256031"/>
              </a:xfrm>
              <a:custGeom>
                <a:avLst/>
                <a:gdLst>
                  <a:gd name="connsiteX0" fmla="*/ 128016 w 256031"/>
                  <a:gd name="connsiteY0" fmla="*/ 0 h 256031"/>
                  <a:gd name="connsiteX1" fmla="*/ 0 w 256031"/>
                  <a:gd name="connsiteY1" fmla="*/ 128016 h 256031"/>
                  <a:gd name="connsiteX2" fmla="*/ 128016 w 256031"/>
                  <a:gd name="connsiteY2" fmla="*/ 256032 h 256031"/>
                  <a:gd name="connsiteX3" fmla="*/ 256032 w 256031"/>
                  <a:gd name="connsiteY3" fmla="*/ 128016 h 256031"/>
                  <a:gd name="connsiteX4" fmla="*/ 128016 w 256031"/>
                  <a:gd name="connsiteY4" fmla="*/ 0 h 256031"/>
                  <a:gd name="connsiteX5" fmla="*/ 232325 w 256031"/>
                  <a:gd name="connsiteY5" fmla="*/ 161205 h 256031"/>
                  <a:gd name="connsiteX6" fmla="*/ 218291 w 256031"/>
                  <a:gd name="connsiteY6" fmla="*/ 189653 h 256031"/>
                  <a:gd name="connsiteX7" fmla="*/ 170878 w 256031"/>
                  <a:gd name="connsiteY7" fmla="*/ 189653 h 256031"/>
                  <a:gd name="connsiteX8" fmla="*/ 170878 w 256031"/>
                  <a:gd name="connsiteY8" fmla="*/ 208619 h 256031"/>
                  <a:gd name="connsiteX9" fmla="*/ 201601 w 256031"/>
                  <a:gd name="connsiteY9" fmla="*/ 208619 h 256031"/>
                  <a:gd name="connsiteX10" fmla="*/ 54810 w 256031"/>
                  <a:gd name="connsiteY10" fmla="*/ 208619 h 256031"/>
                  <a:gd name="connsiteX11" fmla="*/ 66379 w 256031"/>
                  <a:gd name="connsiteY11" fmla="*/ 208619 h 256031"/>
                  <a:gd name="connsiteX12" fmla="*/ 66379 w 256031"/>
                  <a:gd name="connsiteY12" fmla="*/ 189653 h 256031"/>
                  <a:gd name="connsiteX13" fmla="*/ 37931 w 256031"/>
                  <a:gd name="connsiteY13" fmla="*/ 189653 h 256031"/>
                  <a:gd name="connsiteX14" fmla="*/ 23896 w 256031"/>
                  <a:gd name="connsiteY14" fmla="*/ 161205 h 256031"/>
                  <a:gd name="connsiteX15" fmla="*/ 66379 w 256031"/>
                  <a:gd name="connsiteY15" fmla="*/ 161205 h 256031"/>
                  <a:gd name="connsiteX16" fmla="*/ 66379 w 256031"/>
                  <a:gd name="connsiteY16" fmla="*/ 142240 h 256031"/>
                  <a:gd name="connsiteX17" fmla="*/ 19914 w 256031"/>
                  <a:gd name="connsiteY17" fmla="*/ 142240 h 256031"/>
                  <a:gd name="connsiteX18" fmla="*/ 19914 w 256031"/>
                  <a:gd name="connsiteY18" fmla="*/ 113792 h 256031"/>
                  <a:gd name="connsiteX19" fmla="*/ 75861 w 256031"/>
                  <a:gd name="connsiteY19" fmla="*/ 113792 h 256031"/>
                  <a:gd name="connsiteX20" fmla="*/ 75861 w 256031"/>
                  <a:gd name="connsiteY20" fmla="*/ 94827 h 256031"/>
                  <a:gd name="connsiteX21" fmla="*/ 24181 w 256031"/>
                  <a:gd name="connsiteY21" fmla="*/ 94827 h 256031"/>
                  <a:gd name="connsiteX22" fmla="*/ 38215 w 256031"/>
                  <a:gd name="connsiteY22" fmla="*/ 66379 h 256031"/>
                  <a:gd name="connsiteX23" fmla="*/ 142524 w 256031"/>
                  <a:gd name="connsiteY23" fmla="*/ 66379 h 256031"/>
                  <a:gd name="connsiteX24" fmla="*/ 142524 w 256031"/>
                  <a:gd name="connsiteY24" fmla="*/ 47413 h 256031"/>
                  <a:gd name="connsiteX25" fmla="*/ 54620 w 256031"/>
                  <a:gd name="connsiteY25" fmla="*/ 47413 h 256031"/>
                  <a:gd name="connsiteX26" fmla="*/ 201412 w 256031"/>
                  <a:gd name="connsiteY26" fmla="*/ 47413 h 256031"/>
                  <a:gd name="connsiteX27" fmla="*/ 170688 w 256031"/>
                  <a:gd name="connsiteY27" fmla="*/ 47413 h 256031"/>
                  <a:gd name="connsiteX28" fmla="*/ 161205 w 256031"/>
                  <a:gd name="connsiteY28" fmla="*/ 56896 h 256031"/>
                  <a:gd name="connsiteX29" fmla="*/ 161205 w 256031"/>
                  <a:gd name="connsiteY29" fmla="*/ 104309 h 256031"/>
                  <a:gd name="connsiteX30" fmla="*/ 170688 w 256031"/>
                  <a:gd name="connsiteY30" fmla="*/ 113792 h 256031"/>
                  <a:gd name="connsiteX31" fmla="*/ 218101 w 256031"/>
                  <a:gd name="connsiteY31" fmla="*/ 113792 h 256031"/>
                  <a:gd name="connsiteX32" fmla="*/ 227584 w 256031"/>
                  <a:gd name="connsiteY32" fmla="*/ 104309 h 256031"/>
                  <a:gd name="connsiteX33" fmla="*/ 227584 w 256031"/>
                  <a:gd name="connsiteY33" fmla="*/ 83637 h 256031"/>
                  <a:gd name="connsiteX34" fmla="*/ 237067 w 256031"/>
                  <a:gd name="connsiteY34" fmla="*/ 128016 h 256031"/>
                  <a:gd name="connsiteX35" fmla="*/ 236118 w 256031"/>
                  <a:gd name="connsiteY35" fmla="*/ 142240 h 256031"/>
                  <a:gd name="connsiteX36" fmla="*/ 170688 w 256031"/>
                  <a:gd name="connsiteY36" fmla="*/ 142240 h 256031"/>
                  <a:gd name="connsiteX37" fmla="*/ 170688 w 256031"/>
                  <a:gd name="connsiteY37" fmla="*/ 161205 h 256031"/>
                  <a:gd name="connsiteX38" fmla="*/ 209093 w 256031"/>
                  <a:gd name="connsiteY38" fmla="*/ 66379 h 256031"/>
                  <a:gd name="connsiteX39" fmla="*/ 209093 w 256031"/>
                  <a:gd name="connsiteY39" fmla="*/ 94827 h 256031"/>
                  <a:gd name="connsiteX40" fmla="*/ 180645 w 256031"/>
                  <a:gd name="connsiteY40" fmla="*/ 94827 h 256031"/>
                  <a:gd name="connsiteX41" fmla="*/ 180645 w 256031"/>
                  <a:gd name="connsiteY41" fmla="*/ 66379 h 25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6031" h="256031">
                    <a:moveTo>
                      <a:pt x="128016" y="0"/>
                    </a:moveTo>
                    <a:cubicBezTo>
                      <a:pt x="57315" y="0"/>
                      <a:pt x="0" y="57315"/>
                      <a:pt x="0" y="128016"/>
                    </a:cubicBezTo>
                    <a:cubicBezTo>
                      <a:pt x="0" y="198717"/>
                      <a:pt x="57315" y="256032"/>
                      <a:pt x="128016" y="256032"/>
                    </a:cubicBezTo>
                    <a:cubicBezTo>
                      <a:pt x="198717" y="256032"/>
                      <a:pt x="256032" y="198717"/>
                      <a:pt x="256032" y="128016"/>
                    </a:cubicBezTo>
                    <a:cubicBezTo>
                      <a:pt x="255928" y="57358"/>
                      <a:pt x="198674" y="104"/>
                      <a:pt x="128016" y="0"/>
                    </a:cubicBezTo>
                    <a:close/>
                    <a:moveTo>
                      <a:pt x="232325" y="161205"/>
                    </a:moveTo>
                    <a:cubicBezTo>
                      <a:pt x="229139" y="171354"/>
                      <a:pt x="224405" y="180949"/>
                      <a:pt x="218291" y="189653"/>
                    </a:cubicBezTo>
                    <a:lnTo>
                      <a:pt x="170878" y="189653"/>
                    </a:lnTo>
                    <a:lnTo>
                      <a:pt x="170878" y="208619"/>
                    </a:lnTo>
                    <a:lnTo>
                      <a:pt x="201601" y="208619"/>
                    </a:lnTo>
                    <a:cubicBezTo>
                      <a:pt x="160030" y="246570"/>
                      <a:pt x="96381" y="246570"/>
                      <a:pt x="54810" y="208619"/>
                    </a:cubicBezTo>
                    <a:lnTo>
                      <a:pt x="66379" y="208619"/>
                    </a:lnTo>
                    <a:lnTo>
                      <a:pt x="66379" y="189653"/>
                    </a:lnTo>
                    <a:lnTo>
                      <a:pt x="37931" y="189653"/>
                    </a:lnTo>
                    <a:cubicBezTo>
                      <a:pt x="31817" y="180949"/>
                      <a:pt x="27083" y="171354"/>
                      <a:pt x="23896" y="161205"/>
                    </a:cubicBezTo>
                    <a:lnTo>
                      <a:pt x="66379" y="161205"/>
                    </a:lnTo>
                    <a:lnTo>
                      <a:pt x="66379" y="142240"/>
                    </a:lnTo>
                    <a:lnTo>
                      <a:pt x="19914" y="142240"/>
                    </a:lnTo>
                    <a:cubicBezTo>
                      <a:pt x="18649" y="132799"/>
                      <a:pt x="18649" y="123233"/>
                      <a:pt x="19914" y="113792"/>
                    </a:cubicBezTo>
                    <a:lnTo>
                      <a:pt x="75861" y="113792"/>
                    </a:lnTo>
                    <a:lnTo>
                      <a:pt x="75861" y="94827"/>
                    </a:lnTo>
                    <a:lnTo>
                      <a:pt x="24181" y="94827"/>
                    </a:lnTo>
                    <a:cubicBezTo>
                      <a:pt x="27367" y="84678"/>
                      <a:pt x="32101" y="75083"/>
                      <a:pt x="38215" y="66379"/>
                    </a:cubicBezTo>
                    <a:lnTo>
                      <a:pt x="142524" y="66379"/>
                    </a:lnTo>
                    <a:lnTo>
                      <a:pt x="142524" y="47413"/>
                    </a:lnTo>
                    <a:lnTo>
                      <a:pt x="54620" y="47413"/>
                    </a:lnTo>
                    <a:cubicBezTo>
                      <a:pt x="96192" y="9462"/>
                      <a:pt x="159840" y="9462"/>
                      <a:pt x="201412" y="47413"/>
                    </a:cubicBezTo>
                    <a:lnTo>
                      <a:pt x="170688" y="47413"/>
                    </a:lnTo>
                    <a:cubicBezTo>
                      <a:pt x="165451" y="47413"/>
                      <a:pt x="161205" y="51659"/>
                      <a:pt x="161205" y="56896"/>
                    </a:cubicBezTo>
                    <a:lnTo>
                      <a:pt x="161205" y="104309"/>
                    </a:lnTo>
                    <a:cubicBezTo>
                      <a:pt x="161205" y="109546"/>
                      <a:pt x="165451" y="113792"/>
                      <a:pt x="170688" y="113792"/>
                    </a:cubicBezTo>
                    <a:lnTo>
                      <a:pt x="218101" y="113792"/>
                    </a:lnTo>
                    <a:cubicBezTo>
                      <a:pt x="223338" y="113792"/>
                      <a:pt x="227584" y="109546"/>
                      <a:pt x="227584" y="104309"/>
                    </a:cubicBezTo>
                    <a:lnTo>
                      <a:pt x="227584" y="83637"/>
                    </a:lnTo>
                    <a:cubicBezTo>
                      <a:pt x="233844" y="97594"/>
                      <a:pt x="237076" y="112719"/>
                      <a:pt x="237067" y="128016"/>
                    </a:cubicBezTo>
                    <a:cubicBezTo>
                      <a:pt x="237088" y="132774"/>
                      <a:pt x="236771" y="137527"/>
                      <a:pt x="236118" y="142240"/>
                    </a:cubicBezTo>
                    <a:lnTo>
                      <a:pt x="170688" y="142240"/>
                    </a:lnTo>
                    <a:lnTo>
                      <a:pt x="170688" y="161205"/>
                    </a:lnTo>
                    <a:close/>
                    <a:moveTo>
                      <a:pt x="209093" y="66379"/>
                    </a:moveTo>
                    <a:lnTo>
                      <a:pt x="209093" y="94827"/>
                    </a:lnTo>
                    <a:lnTo>
                      <a:pt x="180645" y="94827"/>
                    </a:lnTo>
                    <a:lnTo>
                      <a:pt x="180645" y="66379"/>
                    </a:lnTo>
                    <a:close/>
                  </a:path>
                </a:pathLst>
              </a:custGeom>
              <a:grpFill/>
              <a:ln w="9398" cap="flat">
                <a:noFill/>
                <a:prstDash val="solid"/>
                <a:miter/>
              </a:ln>
            </p:spPr>
            <p:txBody>
              <a:bodyPr rtlCol="0" anchor="ctr"/>
              <a:lstStyle/>
              <a:p>
                <a:endParaRPr lang="en-US" sz="3360"/>
              </a:p>
            </p:txBody>
          </p:sp>
          <p:sp>
            <p:nvSpPr>
              <p:cNvPr id="28" name="Freeform: Shape 27">
                <a:extLst>
                  <a:ext uri="{FF2B5EF4-FFF2-40B4-BE49-F238E27FC236}">
                    <a16:creationId xmlns:a16="http://schemas.microsoft.com/office/drawing/2014/main" id="{AE661159-0309-4F2B-96D1-1415E6F45ACC}"/>
                  </a:ext>
                </a:extLst>
              </p:cNvPr>
              <p:cNvSpPr/>
              <p:nvPr/>
            </p:nvSpPr>
            <p:spPr>
              <a:xfrm>
                <a:off x="5110140" y="2895261"/>
                <a:ext cx="47413" cy="18965"/>
              </a:xfrm>
              <a:custGeom>
                <a:avLst/>
                <a:gdLst>
                  <a:gd name="connsiteX0" fmla="*/ 0 w 47413"/>
                  <a:gd name="connsiteY0" fmla="*/ 0 h 18965"/>
                  <a:gd name="connsiteX1" fmla="*/ 47413 w 47413"/>
                  <a:gd name="connsiteY1" fmla="*/ 0 h 18965"/>
                  <a:gd name="connsiteX2" fmla="*/ 47413 w 47413"/>
                  <a:gd name="connsiteY2" fmla="*/ 18965 h 18965"/>
                  <a:gd name="connsiteX3" fmla="*/ 0 w 47413"/>
                  <a:gd name="connsiteY3" fmla="*/ 18965 h 18965"/>
                </a:gdLst>
                <a:ahLst/>
                <a:cxnLst>
                  <a:cxn ang="0">
                    <a:pos x="connsiteX0" y="connsiteY0"/>
                  </a:cxn>
                  <a:cxn ang="0">
                    <a:pos x="connsiteX1" y="connsiteY1"/>
                  </a:cxn>
                  <a:cxn ang="0">
                    <a:pos x="connsiteX2" y="connsiteY2"/>
                  </a:cxn>
                  <a:cxn ang="0">
                    <a:pos x="connsiteX3" y="connsiteY3"/>
                  </a:cxn>
                </a:cxnLst>
                <a:rect l="l" t="t" r="r" b="b"/>
                <a:pathLst>
                  <a:path w="47413" h="18965">
                    <a:moveTo>
                      <a:pt x="0" y="0"/>
                    </a:moveTo>
                    <a:lnTo>
                      <a:pt x="47413" y="0"/>
                    </a:lnTo>
                    <a:lnTo>
                      <a:pt x="47413" y="18965"/>
                    </a:lnTo>
                    <a:lnTo>
                      <a:pt x="0" y="18965"/>
                    </a:lnTo>
                    <a:close/>
                  </a:path>
                </a:pathLst>
              </a:custGeom>
              <a:grpFill/>
              <a:ln w="9398" cap="flat">
                <a:noFill/>
                <a:prstDash val="solid"/>
                <a:miter/>
              </a:ln>
            </p:spPr>
            <p:txBody>
              <a:bodyPr rtlCol="0" anchor="ctr"/>
              <a:lstStyle/>
              <a:p>
                <a:endParaRPr lang="en-US" sz="3360"/>
              </a:p>
            </p:txBody>
          </p:sp>
          <p:sp>
            <p:nvSpPr>
              <p:cNvPr id="29" name="Freeform: Shape 28">
                <a:extLst>
                  <a:ext uri="{FF2B5EF4-FFF2-40B4-BE49-F238E27FC236}">
                    <a16:creationId xmlns:a16="http://schemas.microsoft.com/office/drawing/2014/main" id="{FB271EF9-1F3A-403F-9252-FC8A2B287F17}"/>
                  </a:ext>
                </a:extLst>
              </p:cNvPr>
              <p:cNvSpPr/>
              <p:nvPr/>
            </p:nvSpPr>
            <p:spPr>
              <a:xfrm>
                <a:off x="5100657" y="2942674"/>
                <a:ext cx="66378" cy="66378"/>
              </a:xfrm>
              <a:custGeom>
                <a:avLst/>
                <a:gdLst>
                  <a:gd name="connsiteX0" fmla="*/ 56896 w 66378"/>
                  <a:gd name="connsiteY0" fmla="*/ 66379 h 66378"/>
                  <a:gd name="connsiteX1" fmla="*/ 9483 w 66378"/>
                  <a:gd name="connsiteY1" fmla="*/ 66379 h 66378"/>
                  <a:gd name="connsiteX2" fmla="*/ 0 w 66378"/>
                  <a:gd name="connsiteY2" fmla="*/ 56896 h 66378"/>
                  <a:gd name="connsiteX3" fmla="*/ 0 w 66378"/>
                  <a:gd name="connsiteY3" fmla="*/ 9483 h 66378"/>
                  <a:gd name="connsiteX4" fmla="*/ 9483 w 66378"/>
                  <a:gd name="connsiteY4" fmla="*/ 0 h 66378"/>
                  <a:gd name="connsiteX5" fmla="*/ 56896 w 66378"/>
                  <a:gd name="connsiteY5" fmla="*/ 0 h 66378"/>
                  <a:gd name="connsiteX6" fmla="*/ 66379 w 66378"/>
                  <a:gd name="connsiteY6" fmla="*/ 9483 h 66378"/>
                  <a:gd name="connsiteX7" fmla="*/ 66379 w 66378"/>
                  <a:gd name="connsiteY7" fmla="*/ 56896 h 66378"/>
                  <a:gd name="connsiteX8" fmla="*/ 56896 w 66378"/>
                  <a:gd name="connsiteY8" fmla="*/ 66379 h 66378"/>
                  <a:gd name="connsiteX9" fmla="*/ 18965 w 66378"/>
                  <a:gd name="connsiteY9" fmla="*/ 47413 h 66378"/>
                  <a:gd name="connsiteX10" fmla="*/ 47413 w 66378"/>
                  <a:gd name="connsiteY10" fmla="*/ 47413 h 66378"/>
                  <a:gd name="connsiteX11" fmla="*/ 47413 w 66378"/>
                  <a:gd name="connsiteY11" fmla="*/ 18965 h 66378"/>
                  <a:gd name="connsiteX12" fmla="*/ 18965 w 66378"/>
                  <a:gd name="connsiteY12"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378" h="66378">
                    <a:moveTo>
                      <a:pt x="56896" y="66379"/>
                    </a:moveTo>
                    <a:lnTo>
                      <a:pt x="9483" y="66379"/>
                    </a:lnTo>
                    <a:cubicBezTo>
                      <a:pt x="4246" y="66379"/>
                      <a:pt x="0" y="62133"/>
                      <a:pt x="0" y="56896"/>
                    </a:cubicBezTo>
                    <a:lnTo>
                      <a:pt x="0" y="9483"/>
                    </a:lnTo>
                    <a:cubicBezTo>
                      <a:pt x="0" y="4246"/>
                      <a:pt x="4246" y="0"/>
                      <a:pt x="9483" y="0"/>
                    </a:cubicBezTo>
                    <a:lnTo>
                      <a:pt x="56896" y="0"/>
                    </a:lnTo>
                    <a:cubicBezTo>
                      <a:pt x="62133" y="0"/>
                      <a:pt x="66379" y="4246"/>
                      <a:pt x="66379" y="9483"/>
                    </a:cubicBezTo>
                    <a:lnTo>
                      <a:pt x="66379" y="56896"/>
                    </a:lnTo>
                    <a:cubicBezTo>
                      <a:pt x="66379" y="62133"/>
                      <a:pt x="62133" y="66379"/>
                      <a:pt x="56896" y="66379"/>
                    </a:cubicBezTo>
                    <a:close/>
                    <a:moveTo>
                      <a:pt x="18965" y="47413"/>
                    </a:moveTo>
                    <a:lnTo>
                      <a:pt x="47413" y="47413"/>
                    </a:lnTo>
                    <a:lnTo>
                      <a:pt x="47413" y="18965"/>
                    </a:lnTo>
                    <a:lnTo>
                      <a:pt x="18965" y="18965"/>
                    </a:lnTo>
                    <a:close/>
                  </a:path>
                </a:pathLst>
              </a:custGeom>
              <a:grpFill/>
              <a:ln w="9398" cap="flat">
                <a:noFill/>
                <a:prstDash val="solid"/>
                <a:miter/>
              </a:ln>
            </p:spPr>
            <p:txBody>
              <a:bodyPr rtlCol="0" anchor="ctr"/>
              <a:lstStyle/>
              <a:p>
                <a:endParaRPr lang="en-US" sz="3360"/>
              </a:p>
            </p:txBody>
          </p:sp>
        </p:grpSp>
      </p:grpSp>
      <p:grpSp>
        <p:nvGrpSpPr>
          <p:cNvPr id="30" name="Group 29">
            <a:extLst>
              <a:ext uri="{FF2B5EF4-FFF2-40B4-BE49-F238E27FC236}">
                <a16:creationId xmlns:a16="http://schemas.microsoft.com/office/drawing/2014/main" id="{860D3F8C-6E25-4D64-83CD-B3D192CE74BD}"/>
              </a:ext>
            </a:extLst>
          </p:cNvPr>
          <p:cNvGrpSpPr/>
          <p:nvPr/>
        </p:nvGrpSpPr>
        <p:grpSpPr>
          <a:xfrm>
            <a:off x="3808082" y="7572511"/>
            <a:ext cx="2042507" cy="395453"/>
            <a:chOff x="423645" y="4732819"/>
            <a:chExt cx="1276567" cy="247158"/>
          </a:xfrm>
        </p:grpSpPr>
        <p:sp>
          <p:nvSpPr>
            <p:cNvPr id="31" name="TextBox 30">
              <a:extLst>
                <a:ext uri="{FF2B5EF4-FFF2-40B4-BE49-F238E27FC236}">
                  <a16:creationId xmlns:a16="http://schemas.microsoft.com/office/drawing/2014/main" id="{D75D5F97-1698-4E5B-9B67-AE5F78C295AD}"/>
                </a:ext>
              </a:extLst>
            </p:cNvPr>
            <p:cNvSpPr txBox="1"/>
            <p:nvPr/>
          </p:nvSpPr>
          <p:spPr>
            <a:xfrm>
              <a:off x="683817" y="4814604"/>
              <a:ext cx="1016395" cy="82676"/>
            </a:xfrm>
            <a:prstGeom prst="rect">
              <a:avLst/>
            </a:prstGeom>
            <a:noFill/>
          </p:spPr>
          <p:txBody>
            <a:bodyPr wrap="square" lIns="0" tIns="0" rIns="0" bIns="0" rtlCol="0" anchor="ctr" anchorCtr="0">
              <a:noAutofit/>
            </a:bodyPr>
            <a:lstStyle/>
            <a:p>
              <a:pPr defTabSz="731491">
                <a:defRPr/>
              </a:pPr>
              <a:r>
                <a:rPr lang="en-US" sz="1440" dirty="0">
                  <a:latin typeface="Amazon Ember Regular" charset="0"/>
                </a:rPr>
                <a:t>Amazon Redshift</a:t>
              </a:r>
            </a:p>
          </p:txBody>
        </p:sp>
        <p:grpSp>
          <p:nvGrpSpPr>
            <p:cNvPr id="32" name="Graphic 47">
              <a:extLst>
                <a:ext uri="{FF2B5EF4-FFF2-40B4-BE49-F238E27FC236}">
                  <a16:creationId xmlns:a16="http://schemas.microsoft.com/office/drawing/2014/main" id="{D3B9854D-4961-4C9D-B8F0-AD0CBDDBB16D}"/>
                </a:ext>
              </a:extLst>
            </p:cNvPr>
            <p:cNvGrpSpPr/>
            <p:nvPr/>
          </p:nvGrpSpPr>
          <p:grpSpPr>
            <a:xfrm>
              <a:off x="423645" y="4732819"/>
              <a:ext cx="168067" cy="247158"/>
              <a:chOff x="1380533" y="3884650"/>
              <a:chExt cx="322410" cy="474133"/>
            </a:xfrm>
            <a:solidFill>
              <a:srgbClr val="FFFFFF"/>
            </a:solidFill>
          </p:grpSpPr>
          <p:sp>
            <p:nvSpPr>
              <p:cNvPr id="34" name="Freeform: Shape 33">
                <a:extLst>
                  <a:ext uri="{FF2B5EF4-FFF2-40B4-BE49-F238E27FC236}">
                    <a16:creationId xmlns:a16="http://schemas.microsoft.com/office/drawing/2014/main" id="{4BF5E75C-D8D1-412D-ADAF-A05B3BA08B4D}"/>
                  </a:ext>
                </a:extLst>
              </p:cNvPr>
              <p:cNvSpPr/>
              <p:nvPr/>
            </p:nvSpPr>
            <p:spPr>
              <a:xfrm>
                <a:off x="1380533" y="3949322"/>
                <a:ext cx="322410" cy="409461"/>
              </a:xfrm>
              <a:custGeom>
                <a:avLst/>
                <a:gdLst>
                  <a:gd name="connsiteX0" fmla="*/ 161205 w 322410"/>
                  <a:gd name="connsiteY0" fmla="*/ 409462 h 409461"/>
                  <a:gd name="connsiteX1" fmla="*/ 0 w 322410"/>
                  <a:gd name="connsiteY1" fmla="*/ 344790 h 409461"/>
                  <a:gd name="connsiteX2" fmla="*/ 0 w 322410"/>
                  <a:gd name="connsiteY2" fmla="*/ 0 h 409461"/>
                  <a:gd name="connsiteX3" fmla="*/ 18965 w 322410"/>
                  <a:gd name="connsiteY3" fmla="*/ 0 h 409461"/>
                  <a:gd name="connsiteX4" fmla="*/ 18965 w 322410"/>
                  <a:gd name="connsiteY4" fmla="*/ 344790 h 409461"/>
                  <a:gd name="connsiteX5" fmla="*/ 161205 w 322410"/>
                  <a:gd name="connsiteY5" fmla="*/ 390496 h 409461"/>
                  <a:gd name="connsiteX6" fmla="*/ 303445 w 322410"/>
                  <a:gd name="connsiteY6" fmla="*/ 344790 h 409461"/>
                  <a:gd name="connsiteX7" fmla="*/ 303445 w 322410"/>
                  <a:gd name="connsiteY7" fmla="*/ 0 h 409461"/>
                  <a:gd name="connsiteX8" fmla="*/ 322411 w 322410"/>
                  <a:gd name="connsiteY8" fmla="*/ 0 h 409461"/>
                  <a:gd name="connsiteX9" fmla="*/ 322411 w 322410"/>
                  <a:gd name="connsiteY9" fmla="*/ 344790 h 409461"/>
                  <a:gd name="connsiteX10" fmla="*/ 161205 w 322410"/>
                  <a:gd name="connsiteY10" fmla="*/ 409462 h 40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410" h="409461">
                    <a:moveTo>
                      <a:pt x="161205" y="409462"/>
                    </a:moveTo>
                    <a:cubicBezTo>
                      <a:pt x="83068" y="409462"/>
                      <a:pt x="0" y="386798"/>
                      <a:pt x="0" y="344790"/>
                    </a:cubicBezTo>
                    <a:lnTo>
                      <a:pt x="0" y="0"/>
                    </a:lnTo>
                    <a:lnTo>
                      <a:pt x="18965" y="0"/>
                    </a:lnTo>
                    <a:lnTo>
                      <a:pt x="18965" y="344790"/>
                    </a:lnTo>
                    <a:cubicBezTo>
                      <a:pt x="18965" y="363755"/>
                      <a:pt x="73111" y="390496"/>
                      <a:pt x="161205" y="390496"/>
                    </a:cubicBezTo>
                    <a:cubicBezTo>
                      <a:pt x="249299" y="390496"/>
                      <a:pt x="303445" y="363945"/>
                      <a:pt x="303445" y="344790"/>
                    </a:cubicBezTo>
                    <a:lnTo>
                      <a:pt x="303445" y="0"/>
                    </a:lnTo>
                    <a:lnTo>
                      <a:pt x="322411" y="0"/>
                    </a:lnTo>
                    <a:lnTo>
                      <a:pt x="322411" y="344790"/>
                    </a:lnTo>
                    <a:cubicBezTo>
                      <a:pt x="322411" y="386798"/>
                      <a:pt x="239343" y="409462"/>
                      <a:pt x="161205" y="409462"/>
                    </a:cubicBez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sp>
            <p:nvSpPr>
              <p:cNvPr id="35" name="Freeform: Shape 34">
                <a:extLst>
                  <a:ext uri="{FF2B5EF4-FFF2-40B4-BE49-F238E27FC236}">
                    <a16:creationId xmlns:a16="http://schemas.microsoft.com/office/drawing/2014/main" id="{C423D55C-8AF1-4232-92A3-63D4F9277D9C}"/>
                  </a:ext>
                </a:extLst>
              </p:cNvPr>
              <p:cNvSpPr/>
              <p:nvPr/>
            </p:nvSpPr>
            <p:spPr>
              <a:xfrm>
                <a:off x="1380533" y="3949322"/>
                <a:ext cx="322410" cy="409461"/>
              </a:xfrm>
              <a:custGeom>
                <a:avLst/>
                <a:gdLst>
                  <a:gd name="connsiteX0" fmla="*/ 161205 w 322410"/>
                  <a:gd name="connsiteY0" fmla="*/ 409462 h 409461"/>
                  <a:gd name="connsiteX1" fmla="*/ 0 w 322410"/>
                  <a:gd name="connsiteY1" fmla="*/ 344790 h 409461"/>
                  <a:gd name="connsiteX2" fmla="*/ 0 w 322410"/>
                  <a:gd name="connsiteY2" fmla="*/ 0 h 409461"/>
                  <a:gd name="connsiteX3" fmla="*/ 18965 w 322410"/>
                  <a:gd name="connsiteY3" fmla="*/ 0 h 409461"/>
                  <a:gd name="connsiteX4" fmla="*/ 18965 w 322410"/>
                  <a:gd name="connsiteY4" fmla="*/ 344790 h 409461"/>
                  <a:gd name="connsiteX5" fmla="*/ 161205 w 322410"/>
                  <a:gd name="connsiteY5" fmla="*/ 390496 h 409461"/>
                  <a:gd name="connsiteX6" fmla="*/ 303445 w 322410"/>
                  <a:gd name="connsiteY6" fmla="*/ 344790 h 409461"/>
                  <a:gd name="connsiteX7" fmla="*/ 303445 w 322410"/>
                  <a:gd name="connsiteY7" fmla="*/ 0 h 409461"/>
                  <a:gd name="connsiteX8" fmla="*/ 322411 w 322410"/>
                  <a:gd name="connsiteY8" fmla="*/ 0 h 409461"/>
                  <a:gd name="connsiteX9" fmla="*/ 322411 w 322410"/>
                  <a:gd name="connsiteY9" fmla="*/ 344790 h 409461"/>
                  <a:gd name="connsiteX10" fmla="*/ 161205 w 322410"/>
                  <a:gd name="connsiteY10" fmla="*/ 409462 h 40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410" h="409461">
                    <a:moveTo>
                      <a:pt x="161205" y="409462"/>
                    </a:moveTo>
                    <a:cubicBezTo>
                      <a:pt x="83068" y="409462"/>
                      <a:pt x="0" y="386798"/>
                      <a:pt x="0" y="344790"/>
                    </a:cubicBezTo>
                    <a:lnTo>
                      <a:pt x="0" y="0"/>
                    </a:lnTo>
                    <a:lnTo>
                      <a:pt x="18965" y="0"/>
                    </a:lnTo>
                    <a:lnTo>
                      <a:pt x="18965" y="344790"/>
                    </a:lnTo>
                    <a:cubicBezTo>
                      <a:pt x="18965" y="363755"/>
                      <a:pt x="73111" y="390496"/>
                      <a:pt x="161205" y="390496"/>
                    </a:cubicBezTo>
                    <a:cubicBezTo>
                      <a:pt x="249299" y="390496"/>
                      <a:pt x="303445" y="363945"/>
                      <a:pt x="303445" y="344790"/>
                    </a:cubicBezTo>
                    <a:lnTo>
                      <a:pt x="303445" y="0"/>
                    </a:lnTo>
                    <a:lnTo>
                      <a:pt x="322411" y="0"/>
                    </a:lnTo>
                    <a:lnTo>
                      <a:pt x="322411" y="344790"/>
                    </a:lnTo>
                    <a:cubicBezTo>
                      <a:pt x="322411" y="386798"/>
                      <a:pt x="239343" y="409462"/>
                      <a:pt x="161205" y="409462"/>
                    </a:cubicBez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sp>
            <p:nvSpPr>
              <p:cNvPr id="36" name="Freeform: Shape 35">
                <a:extLst>
                  <a:ext uri="{FF2B5EF4-FFF2-40B4-BE49-F238E27FC236}">
                    <a16:creationId xmlns:a16="http://schemas.microsoft.com/office/drawing/2014/main" id="{F7E17E98-CA7F-4275-9E3C-E2D4BB087987}"/>
                  </a:ext>
                </a:extLst>
              </p:cNvPr>
              <p:cNvSpPr/>
              <p:nvPr/>
            </p:nvSpPr>
            <p:spPr>
              <a:xfrm>
                <a:off x="1380533" y="3884650"/>
                <a:ext cx="322410" cy="129248"/>
              </a:xfrm>
              <a:custGeom>
                <a:avLst/>
                <a:gdLst>
                  <a:gd name="connsiteX0" fmla="*/ 161205 w 322410"/>
                  <a:gd name="connsiteY0" fmla="*/ 129249 h 129248"/>
                  <a:gd name="connsiteX1" fmla="*/ 0 w 322410"/>
                  <a:gd name="connsiteY1" fmla="*/ 64672 h 129248"/>
                  <a:gd name="connsiteX2" fmla="*/ 161205 w 322410"/>
                  <a:gd name="connsiteY2" fmla="*/ 0 h 129248"/>
                  <a:gd name="connsiteX3" fmla="*/ 322411 w 322410"/>
                  <a:gd name="connsiteY3" fmla="*/ 64672 h 129248"/>
                  <a:gd name="connsiteX4" fmla="*/ 161205 w 322410"/>
                  <a:gd name="connsiteY4" fmla="*/ 129249 h 129248"/>
                  <a:gd name="connsiteX5" fmla="*/ 161205 w 322410"/>
                  <a:gd name="connsiteY5" fmla="*/ 18965 h 129248"/>
                  <a:gd name="connsiteX6" fmla="*/ 18965 w 322410"/>
                  <a:gd name="connsiteY6" fmla="*/ 64672 h 129248"/>
                  <a:gd name="connsiteX7" fmla="*/ 161205 w 322410"/>
                  <a:gd name="connsiteY7" fmla="*/ 110283 h 129248"/>
                  <a:gd name="connsiteX8" fmla="*/ 303445 w 322410"/>
                  <a:gd name="connsiteY8" fmla="*/ 64672 h 129248"/>
                  <a:gd name="connsiteX9" fmla="*/ 161205 w 322410"/>
                  <a:gd name="connsiteY9" fmla="*/ 18965 h 12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10" h="129248">
                    <a:moveTo>
                      <a:pt x="161205" y="129249"/>
                    </a:moveTo>
                    <a:cubicBezTo>
                      <a:pt x="83068" y="129249"/>
                      <a:pt x="0" y="106585"/>
                      <a:pt x="0" y="64672"/>
                    </a:cubicBezTo>
                    <a:cubicBezTo>
                      <a:pt x="0" y="22758"/>
                      <a:pt x="83068" y="0"/>
                      <a:pt x="161205" y="0"/>
                    </a:cubicBezTo>
                    <a:cubicBezTo>
                      <a:pt x="239343" y="0"/>
                      <a:pt x="322411" y="22664"/>
                      <a:pt x="322411" y="64672"/>
                    </a:cubicBezTo>
                    <a:cubicBezTo>
                      <a:pt x="322411" y="106680"/>
                      <a:pt x="239343" y="129249"/>
                      <a:pt x="161205" y="129249"/>
                    </a:cubicBezTo>
                    <a:close/>
                    <a:moveTo>
                      <a:pt x="161205" y="18965"/>
                    </a:moveTo>
                    <a:cubicBezTo>
                      <a:pt x="73111" y="18965"/>
                      <a:pt x="18965" y="45517"/>
                      <a:pt x="18965" y="64672"/>
                    </a:cubicBezTo>
                    <a:cubicBezTo>
                      <a:pt x="18965" y="83827"/>
                      <a:pt x="73111" y="110283"/>
                      <a:pt x="161205" y="110283"/>
                    </a:cubicBezTo>
                    <a:cubicBezTo>
                      <a:pt x="249299" y="110283"/>
                      <a:pt x="303445" y="83732"/>
                      <a:pt x="303445" y="64672"/>
                    </a:cubicBezTo>
                    <a:cubicBezTo>
                      <a:pt x="303445" y="45612"/>
                      <a:pt x="249299" y="18965"/>
                      <a:pt x="161205" y="18965"/>
                    </a:cubicBez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sp>
            <p:nvSpPr>
              <p:cNvPr id="37" name="Freeform: Shape 36">
                <a:extLst>
                  <a:ext uri="{FF2B5EF4-FFF2-40B4-BE49-F238E27FC236}">
                    <a16:creationId xmlns:a16="http://schemas.microsoft.com/office/drawing/2014/main" id="{DE844F9D-D9C4-4DC2-88CF-596BE07423E7}"/>
                  </a:ext>
                </a:extLst>
              </p:cNvPr>
              <p:cNvSpPr/>
              <p:nvPr/>
            </p:nvSpPr>
            <p:spPr>
              <a:xfrm rot="-4631399">
                <a:off x="1532032" y="4126573"/>
                <a:ext cx="18965" cy="58982"/>
              </a:xfrm>
              <a:custGeom>
                <a:avLst/>
                <a:gdLst>
                  <a:gd name="connsiteX0" fmla="*/ 0 w 18965"/>
                  <a:gd name="connsiteY0" fmla="*/ 0 h 58982"/>
                  <a:gd name="connsiteX1" fmla="*/ 18965 w 18965"/>
                  <a:gd name="connsiteY1" fmla="*/ 0 h 58982"/>
                  <a:gd name="connsiteX2" fmla="*/ 18965 w 18965"/>
                  <a:gd name="connsiteY2" fmla="*/ 58982 h 58982"/>
                  <a:gd name="connsiteX3" fmla="*/ 0 w 18965"/>
                  <a:gd name="connsiteY3" fmla="*/ 58982 h 58982"/>
                </a:gdLst>
                <a:ahLst/>
                <a:cxnLst>
                  <a:cxn ang="0">
                    <a:pos x="connsiteX0" y="connsiteY0"/>
                  </a:cxn>
                  <a:cxn ang="0">
                    <a:pos x="connsiteX1" y="connsiteY1"/>
                  </a:cxn>
                  <a:cxn ang="0">
                    <a:pos x="connsiteX2" y="connsiteY2"/>
                  </a:cxn>
                  <a:cxn ang="0">
                    <a:pos x="connsiteX3" y="connsiteY3"/>
                  </a:cxn>
                </a:cxnLst>
                <a:rect l="l" t="t" r="r" b="b"/>
                <a:pathLst>
                  <a:path w="18965" h="58982">
                    <a:moveTo>
                      <a:pt x="0" y="0"/>
                    </a:moveTo>
                    <a:lnTo>
                      <a:pt x="18965" y="0"/>
                    </a:lnTo>
                    <a:lnTo>
                      <a:pt x="18965" y="58982"/>
                    </a:lnTo>
                    <a:lnTo>
                      <a:pt x="0" y="58982"/>
                    </a:ln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sp>
            <p:nvSpPr>
              <p:cNvPr id="38" name="Freeform: Shape 37">
                <a:extLst>
                  <a:ext uri="{FF2B5EF4-FFF2-40B4-BE49-F238E27FC236}">
                    <a16:creationId xmlns:a16="http://schemas.microsoft.com/office/drawing/2014/main" id="{F9B5CAFA-1FD2-415B-A089-4478B250D73F}"/>
                  </a:ext>
                </a:extLst>
              </p:cNvPr>
              <p:cNvSpPr/>
              <p:nvPr/>
            </p:nvSpPr>
            <p:spPr>
              <a:xfrm rot="-4107599">
                <a:off x="1584852" y="4105411"/>
                <a:ext cx="59740" cy="18965"/>
              </a:xfrm>
              <a:custGeom>
                <a:avLst/>
                <a:gdLst>
                  <a:gd name="connsiteX0" fmla="*/ 0 w 59740"/>
                  <a:gd name="connsiteY0" fmla="*/ 0 h 18965"/>
                  <a:gd name="connsiteX1" fmla="*/ 59741 w 59740"/>
                  <a:gd name="connsiteY1" fmla="*/ 0 h 18965"/>
                  <a:gd name="connsiteX2" fmla="*/ 59741 w 59740"/>
                  <a:gd name="connsiteY2" fmla="*/ 18965 h 18965"/>
                  <a:gd name="connsiteX3" fmla="*/ 0 w 59740"/>
                  <a:gd name="connsiteY3" fmla="*/ 18965 h 18965"/>
                </a:gdLst>
                <a:ahLst/>
                <a:cxnLst>
                  <a:cxn ang="0">
                    <a:pos x="connsiteX0" y="connsiteY0"/>
                  </a:cxn>
                  <a:cxn ang="0">
                    <a:pos x="connsiteX1" y="connsiteY1"/>
                  </a:cxn>
                  <a:cxn ang="0">
                    <a:pos x="connsiteX2" y="connsiteY2"/>
                  </a:cxn>
                  <a:cxn ang="0">
                    <a:pos x="connsiteX3" y="connsiteY3"/>
                  </a:cxn>
                </a:cxnLst>
                <a:rect l="l" t="t" r="r" b="b"/>
                <a:pathLst>
                  <a:path w="59740" h="18965">
                    <a:moveTo>
                      <a:pt x="0" y="0"/>
                    </a:moveTo>
                    <a:lnTo>
                      <a:pt x="59741" y="0"/>
                    </a:lnTo>
                    <a:lnTo>
                      <a:pt x="59741" y="18965"/>
                    </a:lnTo>
                    <a:lnTo>
                      <a:pt x="0" y="18965"/>
                    </a:ln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sp>
            <p:nvSpPr>
              <p:cNvPr id="39" name="Freeform: Shape 38">
                <a:extLst>
                  <a:ext uri="{FF2B5EF4-FFF2-40B4-BE49-F238E27FC236}">
                    <a16:creationId xmlns:a16="http://schemas.microsoft.com/office/drawing/2014/main" id="{ED30E9B4-3560-4B7E-81C9-4F0F9EBD56E3}"/>
                  </a:ext>
                </a:extLst>
              </p:cNvPr>
              <p:cNvSpPr/>
              <p:nvPr/>
            </p:nvSpPr>
            <p:spPr>
              <a:xfrm rot="-4013399">
                <a:off x="1446027" y="4179455"/>
                <a:ext cx="49309" cy="18965"/>
              </a:xfrm>
              <a:custGeom>
                <a:avLst/>
                <a:gdLst>
                  <a:gd name="connsiteX0" fmla="*/ 0 w 49309"/>
                  <a:gd name="connsiteY0" fmla="*/ 0 h 18965"/>
                  <a:gd name="connsiteX1" fmla="*/ 49310 w 49309"/>
                  <a:gd name="connsiteY1" fmla="*/ 0 h 18965"/>
                  <a:gd name="connsiteX2" fmla="*/ 49310 w 49309"/>
                  <a:gd name="connsiteY2" fmla="*/ 18965 h 18965"/>
                  <a:gd name="connsiteX3" fmla="*/ 0 w 49309"/>
                  <a:gd name="connsiteY3" fmla="*/ 18965 h 18965"/>
                </a:gdLst>
                <a:ahLst/>
                <a:cxnLst>
                  <a:cxn ang="0">
                    <a:pos x="connsiteX0" y="connsiteY0"/>
                  </a:cxn>
                  <a:cxn ang="0">
                    <a:pos x="connsiteX1" y="connsiteY1"/>
                  </a:cxn>
                  <a:cxn ang="0">
                    <a:pos x="connsiteX2" y="connsiteY2"/>
                  </a:cxn>
                  <a:cxn ang="0">
                    <a:pos x="connsiteX3" y="connsiteY3"/>
                  </a:cxn>
                </a:cxnLst>
                <a:rect l="l" t="t" r="r" b="b"/>
                <a:pathLst>
                  <a:path w="49309" h="18965">
                    <a:moveTo>
                      <a:pt x="0" y="0"/>
                    </a:moveTo>
                    <a:lnTo>
                      <a:pt x="49310" y="0"/>
                    </a:lnTo>
                    <a:lnTo>
                      <a:pt x="49310" y="18965"/>
                    </a:lnTo>
                    <a:lnTo>
                      <a:pt x="0" y="18965"/>
                    </a:ln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sp>
            <p:nvSpPr>
              <p:cNvPr id="41" name="Freeform: Shape 40">
                <a:extLst>
                  <a:ext uri="{FF2B5EF4-FFF2-40B4-BE49-F238E27FC236}">
                    <a16:creationId xmlns:a16="http://schemas.microsoft.com/office/drawing/2014/main" id="{932358A4-FFDF-472C-BA09-18DF8A02514D}"/>
                  </a:ext>
                </a:extLst>
              </p:cNvPr>
              <p:cNvSpPr/>
              <p:nvPr/>
            </p:nvSpPr>
            <p:spPr>
              <a:xfrm>
                <a:off x="1418464" y="4200138"/>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33189 w 66378"/>
                  <a:gd name="connsiteY4" fmla="*/ 66379 h 66378"/>
                  <a:gd name="connsiteX5" fmla="*/ 33189 w 66378"/>
                  <a:gd name="connsiteY5" fmla="*/ 18965 h 66378"/>
                  <a:gd name="connsiteX6" fmla="*/ 18965 w 66378"/>
                  <a:gd name="connsiteY6" fmla="*/ 33189 h 66378"/>
                  <a:gd name="connsiteX7" fmla="*/ 33189 w 66378"/>
                  <a:gd name="connsiteY7" fmla="*/ 47413 h 66378"/>
                  <a:gd name="connsiteX8" fmla="*/ 47413 w 66378"/>
                  <a:gd name="connsiteY8" fmla="*/ 33189 h 66378"/>
                  <a:gd name="connsiteX9" fmla="*/ 33189 w 66378"/>
                  <a:gd name="connsiteY9"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cubicBezTo>
                      <a:pt x="66379" y="51519"/>
                      <a:pt x="51519" y="66379"/>
                      <a:pt x="33189" y="66379"/>
                    </a:cubicBezTo>
                    <a:close/>
                    <a:moveTo>
                      <a:pt x="33189" y="18965"/>
                    </a:moveTo>
                    <a:cubicBezTo>
                      <a:pt x="25334" y="18965"/>
                      <a:pt x="18965" y="25334"/>
                      <a:pt x="18965" y="33189"/>
                    </a:cubicBezTo>
                    <a:cubicBezTo>
                      <a:pt x="18965" y="41045"/>
                      <a:pt x="25334" y="47413"/>
                      <a:pt x="33189" y="47413"/>
                    </a:cubicBezTo>
                    <a:cubicBezTo>
                      <a:pt x="41045" y="47413"/>
                      <a:pt x="47413" y="41045"/>
                      <a:pt x="47413" y="33189"/>
                    </a:cubicBezTo>
                    <a:cubicBezTo>
                      <a:pt x="47413" y="25334"/>
                      <a:pt x="41045" y="18965"/>
                      <a:pt x="33189" y="18965"/>
                    </a:cubicBez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sp>
            <p:nvSpPr>
              <p:cNvPr id="42" name="Freeform: Shape 41">
                <a:extLst>
                  <a:ext uri="{FF2B5EF4-FFF2-40B4-BE49-F238E27FC236}">
                    <a16:creationId xmlns:a16="http://schemas.microsoft.com/office/drawing/2014/main" id="{0C0A9F13-48BE-446E-80D5-10C13EAA56BA}"/>
                  </a:ext>
                </a:extLst>
              </p:cNvPr>
              <p:cNvSpPr/>
              <p:nvPr/>
            </p:nvSpPr>
            <p:spPr>
              <a:xfrm>
                <a:off x="1456395" y="4111191"/>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33189 w 66378"/>
                  <a:gd name="connsiteY4" fmla="*/ 66379 h 66378"/>
                  <a:gd name="connsiteX5" fmla="*/ 33189 w 66378"/>
                  <a:gd name="connsiteY5" fmla="*/ 18965 h 66378"/>
                  <a:gd name="connsiteX6" fmla="*/ 18965 w 66378"/>
                  <a:gd name="connsiteY6" fmla="*/ 33189 h 66378"/>
                  <a:gd name="connsiteX7" fmla="*/ 33189 w 66378"/>
                  <a:gd name="connsiteY7" fmla="*/ 47413 h 66378"/>
                  <a:gd name="connsiteX8" fmla="*/ 47413 w 66378"/>
                  <a:gd name="connsiteY8" fmla="*/ 33189 h 66378"/>
                  <a:gd name="connsiteX9" fmla="*/ 47413 w 66378"/>
                  <a:gd name="connsiteY9" fmla="*/ 33189 h 66378"/>
                  <a:gd name="connsiteX10" fmla="*/ 33189 w 66378"/>
                  <a:gd name="connsiteY10"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cubicBezTo>
                      <a:pt x="66379" y="51519"/>
                      <a:pt x="51519" y="66379"/>
                      <a:pt x="33189" y="66379"/>
                    </a:cubicBezTo>
                    <a:close/>
                    <a:moveTo>
                      <a:pt x="33189" y="18965"/>
                    </a:moveTo>
                    <a:cubicBezTo>
                      <a:pt x="25334" y="18965"/>
                      <a:pt x="18965" y="25334"/>
                      <a:pt x="18965" y="33189"/>
                    </a:cubicBezTo>
                    <a:cubicBezTo>
                      <a:pt x="18965" y="41045"/>
                      <a:pt x="25334" y="47413"/>
                      <a:pt x="33189" y="47413"/>
                    </a:cubicBezTo>
                    <a:cubicBezTo>
                      <a:pt x="41045" y="47413"/>
                      <a:pt x="47413" y="41045"/>
                      <a:pt x="47413" y="33189"/>
                    </a:cubicBezTo>
                    <a:lnTo>
                      <a:pt x="47413" y="33189"/>
                    </a:lnTo>
                    <a:cubicBezTo>
                      <a:pt x="47413" y="25334"/>
                      <a:pt x="41045" y="18965"/>
                      <a:pt x="33189" y="18965"/>
                    </a:cubicBez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sp>
            <p:nvSpPr>
              <p:cNvPr id="43" name="Freeform: Shape 42">
                <a:extLst>
                  <a:ext uri="{FF2B5EF4-FFF2-40B4-BE49-F238E27FC236}">
                    <a16:creationId xmlns:a16="http://schemas.microsoft.com/office/drawing/2014/main" id="{4CCEE129-C293-4015-9F94-C03ABC5C77B4}"/>
                  </a:ext>
                </a:extLst>
              </p:cNvPr>
              <p:cNvSpPr/>
              <p:nvPr/>
            </p:nvSpPr>
            <p:spPr>
              <a:xfrm>
                <a:off x="1560704" y="4131199"/>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33189 w 66378"/>
                  <a:gd name="connsiteY4" fmla="*/ 66379 h 66378"/>
                  <a:gd name="connsiteX5" fmla="*/ 33189 w 66378"/>
                  <a:gd name="connsiteY5" fmla="*/ 18965 h 66378"/>
                  <a:gd name="connsiteX6" fmla="*/ 18965 w 66378"/>
                  <a:gd name="connsiteY6" fmla="*/ 33189 h 66378"/>
                  <a:gd name="connsiteX7" fmla="*/ 33189 w 66378"/>
                  <a:gd name="connsiteY7" fmla="*/ 47413 h 66378"/>
                  <a:gd name="connsiteX8" fmla="*/ 47413 w 66378"/>
                  <a:gd name="connsiteY8" fmla="*/ 33189 h 66378"/>
                  <a:gd name="connsiteX9" fmla="*/ 33189 w 66378"/>
                  <a:gd name="connsiteY9"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cubicBezTo>
                      <a:pt x="66379" y="51519"/>
                      <a:pt x="51519" y="66379"/>
                      <a:pt x="33189" y="66379"/>
                    </a:cubicBezTo>
                    <a:close/>
                    <a:moveTo>
                      <a:pt x="33189" y="18965"/>
                    </a:moveTo>
                    <a:cubicBezTo>
                      <a:pt x="25334" y="18965"/>
                      <a:pt x="18965" y="25334"/>
                      <a:pt x="18965" y="33189"/>
                    </a:cubicBezTo>
                    <a:cubicBezTo>
                      <a:pt x="18965" y="41045"/>
                      <a:pt x="25334" y="47413"/>
                      <a:pt x="33189" y="47413"/>
                    </a:cubicBezTo>
                    <a:cubicBezTo>
                      <a:pt x="41045" y="47413"/>
                      <a:pt x="47413" y="41045"/>
                      <a:pt x="47413" y="33189"/>
                    </a:cubicBezTo>
                    <a:cubicBezTo>
                      <a:pt x="47413" y="25334"/>
                      <a:pt x="41045" y="18965"/>
                      <a:pt x="33189" y="18965"/>
                    </a:cubicBez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sp>
            <p:nvSpPr>
              <p:cNvPr id="44" name="Freeform: Shape 43">
                <a:extLst>
                  <a:ext uri="{FF2B5EF4-FFF2-40B4-BE49-F238E27FC236}">
                    <a16:creationId xmlns:a16="http://schemas.microsoft.com/office/drawing/2014/main" id="{3D2C5A1E-5F73-4AAA-867A-DD5ADBA25F57}"/>
                  </a:ext>
                </a:extLst>
              </p:cNvPr>
              <p:cNvSpPr/>
              <p:nvPr/>
            </p:nvSpPr>
            <p:spPr>
              <a:xfrm>
                <a:off x="1598635" y="4031631"/>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66379 w 66378"/>
                  <a:gd name="connsiteY4" fmla="*/ 33663 h 66378"/>
                  <a:gd name="connsiteX5" fmla="*/ 33189 w 66378"/>
                  <a:gd name="connsiteY5" fmla="*/ 66379 h 66378"/>
                  <a:gd name="connsiteX6" fmla="*/ 33189 w 66378"/>
                  <a:gd name="connsiteY6" fmla="*/ 18965 h 66378"/>
                  <a:gd name="connsiteX7" fmla="*/ 18973 w 66378"/>
                  <a:gd name="connsiteY7" fmla="*/ 33197 h 66378"/>
                  <a:gd name="connsiteX8" fmla="*/ 33205 w 66378"/>
                  <a:gd name="connsiteY8" fmla="*/ 47413 h 66378"/>
                  <a:gd name="connsiteX9" fmla="*/ 47413 w 66378"/>
                  <a:gd name="connsiteY9" fmla="*/ 33663 h 66378"/>
                  <a:gd name="connsiteX10" fmla="*/ 33671 w 66378"/>
                  <a:gd name="connsiteY10" fmla="*/ 18973 h 66378"/>
                  <a:gd name="connsiteX11" fmla="*/ 33189 w 66378"/>
                  <a:gd name="connsiteY11"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lnTo>
                      <a:pt x="66379" y="33663"/>
                    </a:lnTo>
                    <a:cubicBezTo>
                      <a:pt x="66069" y="51786"/>
                      <a:pt x="51315" y="66330"/>
                      <a:pt x="33189" y="66379"/>
                    </a:cubicBezTo>
                    <a:close/>
                    <a:moveTo>
                      <a:pt x="33189" y="18965"/>
                    </a:moveTo>
                    <a:cubicBezTo>
                      <a:pt x="25334" y="18970"/>
                      <a:pt x="18969" y="25342"/>
                      <a:pt x="18973" y="33197"/>
                    </a:cubicBezTo>
                    <a:cubicBezTo>
                      <a:pt x="18978" y="41053"/>
                      <a:pt x="25349" y="47418"/>
                      <a:pt x="33205" y="47413"/>
                    </a:cubicBezTo>
                    <a:cubicBezTo>
                      <a:pt x="40873" y="47409"/>
                      <a:pt x="47158" y="41327"/>
                      <a:pt x="47413" y="33663"/>
                    </a:cubicBezTo>
                    <a:cubicBezTo>
                      <a:pt x="47675" y="25812"/>
                      <a:pt x="41523" y="19235"/>
                      <a:pt x="33671" y="18973"/>
                    </a:cubicBezTo>
                    <a:cubicBezTo>
                      <a:pt x="33511" y="18968"/>
                      <a:pt x="33350" y="18965"/>
                      <a:pt x="33189" y="18965"/>
                    </a:cubicBez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grpSp>
      </p:grpSp>
      <p:grpSp>
        <p:nvGrpSpPr>
          <p:cNvPr id="45" name="Group 44">
            <a:extLst>
              <a:ext uri="{FF2B5EF4-FFF2-40B4-BE49-F238E27FC236}">
                <a16:creationId xmlns:a16="http://schemas.microsoft.com/office/drawing/2014/main" id="{C40A1CEC-AC73-4143-9323-EED495AC7FDE}"/>
              </a:ext>
            </a:extLst>
          </p:cNvPr>
          <p:cNvGrpSpPr/>
          <p:nvPr/>
        </p:nvGrpSpPr>
        <p:grpSpPr>
          <a:xfrm>
            <a:off x="5781578" y="7567034"/>
            <a:ext cx="1653580" cy="416782"/>
            <a:chOff x="3870460" y="4719871"/>
            <a:chExt cx="1033487" cy="260488"/>
          </a:xfrm>
        </p:grpSpPr>
        <p:pic>
          <p:nvPicPr>
            <p:cNvPr id="46" name="Picture 45">
              <a:extLst>
                <a:ext uri="{FF2B5EF4-FFF2-40B4-BE49-F238E27FC236}">
                  <a16:creationId xmlns:a16="http://schemas.microsoft.com/office/drawing/2014/main" id="{60B20214-9782-4585-A4D0-783A93BEB9D6}"/>
                </a:ext>
              </a:extLst>
            </p:cNvPr>
            <p:cNvPicPr>
              <a:picLocks noChangeAspect="1"/>
            </p:cNvPicPr>
            <p:nvPr/>
          </p:nvPicPr>
          <p:blipFill>
            <a:blip r:embed="rId5">
              <a:lum bright="100000" contrast="100000"/>
            </a:blip>
            <a:stretch>
              <a:fillRect/>
            </a:stretch>
          </p:blipFill>
          <p:spPr>
            <a:xfrm>
              <a:off x="3870460" y="4719871"/>
              <a:ext cx="166712" cy="260488"/>
            </a:xfrm>
            <a:prstGeom prst="rect">
              <a:avLst/>
            </a:prstGeom>
          </p:spPr>
        </p:pic>
        <p:sp>
          <p:nvSpPr>
            <p:cNvPr id="47" name="TextBox 46">
              <a:extLst>
                <a:ext uri="{FF2B5EF4-FFF2-40B4-BE49-F238E27FC236}">
                  <a16:creationId xmlns:a16="http://schemas.microsoft.com/office/drawing/2014/main" id="{845FE008-E2D5-4A7A-B246-F0C9C81F1697}"/>
                </a:ext>
              </a:extLst>
            </p:cNvPr>
            <p:cNvSpPr txBox="1"/>
            <p:nvPr/>
          </p:nvSpPr>
          <p:spPr>
            <a:xfrm>
              <a:off x="4106627" y="4805079"/>
              <a:ext cx="797320" cy="82676"/>
            </a:xfrm>
            <a:prstGeom prst="rect">
              <a:avLst/>
            </a:prstGeom>
            <a:noFill/>
          </p:spPr>
          <p:txBody>
            <a:bodyPr wrap="square" lIns="0" tIns="0" rIns="0" bIns="0" rtlCol="0" anchor="ctr" anchorCtr="0">
              <a:noAutofit/>
            </a:bodyPr>
            <a:lstStyle/>
            <a:p>
              <a:pPr defTabSz="731491">
                <a:defRPr/>
              </a:pPr>
              <a:r>
                <a:rPr lang="en-US" sz="1440" dirty="0">
                  <a:latin typeface="Amazon Ember Regular" charset="0"/>
                </a:rPr>
                <a:t>AWS Glue</a:t>
              </a:r>
            </a:p>
          </p:txBody>
        </p:sp>
      </p:grpSp>
      <p:grpSp>
        <p:nvGrpSpPr>
          <p:cNvPr id="48" name="Group 47">
            <a:extLst>
              <a:ext uri="{FF2B5EF4-FFF2-40B4-BE49-F238E27FC236}">
                <a16:creationId xmlns:a16="http://schemas.microsoft.com/office/drawing/2014/main" id="{74392F2E-66E0-46F0-BD7C-A70EBE1D7655}"/>
              </a:ext>
            </a:extLst>
          </p:cNvPr>
          <p:cNvGrpSpPr/>
          <p:nvPr/>
        </p:nvGrpSpPr>
        <p:grpSpPr>
          <a:xfrm>
            <a:off x="7178452" y="7567035"/>
            <a:ext cx="1846331" cy="357038"/>
            <a:chOff x="2523373" y="4729396"/>
            <a:chExt cx="1153957" cy="223149"/>
          </a:xfrm>
        </p:grpSpPr>
        <p:sp>
          <p:nvSpPr>
            <p:cNvPr id="49" name="TextBox 48">
              <a:extLst>
                <a:ext uri="{FF2B5EF4-FFF2-40B4-BE49-F238E27FC236}">
                  <a16:creationId xmlns:a16="http://schemas.microsoft.com/office/drawing/2014/main" id="{2A507BD7-E4C1-4A7D-9145-571AAF800777}"/>
                </a:ext>
              </a:extLst>
            </p:cNvPr>
            <p:cNvSpPr txBox="1"/>
            <p:nvPr/>
          </p:nvSpPr>
          <p:spPr>
            <a:xfrm>
              <a:off x="2810135" y="4814604"/>
              <a:ext cx="867195" cy="82676"/>
            </a:xfrm>
            <a:prstGeom prst="rect">
              <a:avLst/>
            </a:prstGeom>
            <a:noFill/>
          </p:spPr>
          <p:txBody>
            <a:bodyPr wrap="square" lIns="0" tIns="0" rIns="0" bIns="0" rtlCol="0" anchor="ctr" anchorCtr="0">
              <a:noAutofit/>
            </a:bodyPr>
            <a:lstStyle/>
            <a:p>
              <a:pPr defTabSz="731491">
                <a:defRPr/>
              </a:pPr>
              <a:r>
                <a:rPr lang="en-US" sz="1440" dirty="0">
                  <a:latin typeface="Amazon Ember Regular" charset="0"/>
                </a:rPr>
                <a:t>Amazon Athena</a:t>
              </a:r>
            </a:p>
          </p:txBody>
        </p:sp>
        <p:grpSp>
          <p:nvGrpSpPr>
            <p:cNvPr id="50" name="Graphic 82">
              <a:extLst>
                <a:ext uri="{FF2B5EF4-FFF2-40B4-BE49-F238E27FC236}">
                  <a16:creationId xmlns:a16="http://schemas.microsoft.com/office/drawing/2014/main" id="{46CA0154-75D9-476F-A4E0-BFD39F0E6B0C}"/>
                </a:ext>
              </a:extLst>
            </p:cNvPr>
            <p:cNvGrpSpPr/>
            <p:nvPr/>
          </p:nvGrpSpPr>
          <p:grpSpPr>
            <a:xfrm>
              <a:off x="2523373" y="4729396"/>
              <a:ext cx="223126" cy="223149"/>
              <a:chOff x="3553537" y="4363508"/>
              <a:chExt cx="474191" cy="474239"/>
            </a:xfrm>
            <a:solidFill>
              <a:srgbClr val="FFFFFF"/>
            </a:solidFill>
          </p:grpSpPr>
          <p:sp>
            <p:nvSpPr>
              <p:cNvPr id="51" name="Freeform: Shape 50">
                <a:extLst>
                  <a:ext uri="{FF2B5EF4-FFF2-40B4-BE49-F238E27FC236}">
                    <a16:creationId xmlns:a16="http://schemas.microsoft.com/office/drawing/2014/main" id="{D3E7C92A-58E2-4240-A6DD-5EC28320B92A}"/>
                  </a:ext>
                </a:extLst>
              </p:cNvPr>
              <p:cNvSpPr/>
              <p:nvPr/>
            </p:nvSpPr>
            <p:spPr>
              <a:xfrm>
                <a:off x="3553537" y="4363508"/>
                <a:ext cx="474191" cy="474239"/>
              </a:xfrm>
              <a:custGeom>
                <a:avLst/>
                <a:gdLst>
                  <a:gd name="connsiteX0" fmla="*/ 461047 w 474191"/>
                  <a:gd name="connsiteY0" fmla="*/ 397513 h 474239"/>
                  <a:gd name="connsiteX1" fmla="*/ 417617 w 474191"/>
                  <a:gd name="connsiteY1" fmla="*/ 353798 h 474239"/>
                  <a:gd name="connsiteX2" fmla="*/ 354452 w 474191"/>
                  <a:gd name="connsiteY2" fmla="*/ 38205 h 474239"/>
                  <a:gd name="connsiteX3" fmla="*/ 228437 w 474191"/>
                  <a:gd name="connsiteY3" fmla="*/ 0 h 474239"/>
                  <a:gd name="connsiteX4" fmla="*/ 23707 w 474191"/>
                  <a:gd name="connsiteY4" fmla="*/ 129249 h 474239"/>
                  <a:gd name="connsiteX5" fmla="*/ 40775 w 474191"/>
                  <a:gd name="connsiteY5" fmla="*/ 137404 h 474239"/>
                  <a:gd name="connsiteX6" fmla="*/ 319162 w 474191"/>
                  <a:gd name="connsiteY6" fmla="*/ 39707 h 474239"/>
                  <a:gd name="connsiteX7" fmla="*/ 437435 w 474191"/>
                  <a:gd name="connsiteY7" fmla="*/ 227489 h 474239"/>
                  <a:gd name="connsiteX8" fmla="*/ 404341 w 474191"/>
                  <a:gd name="connsiteY8" fmla="*/ 340048 h 474239"/>
                  <a:gd name="connsiteX9" fmla="*/ 368402 w 474191"/>
                  <a:gd name="connsiteY9" fmla="*/ 304014 h 474239"/>
                  <a:gd name="connsiteX10" fmla="*/ 297109 w 474191"/>
                  <a:gd name="connsiteY10" fmla="*/ 94682 h 474239"/>
                  <a:gd name="connsiteX11" fmla="*/ 87777 w 474191"/>
                  <a:gd name="connsiteY11" fmla="*/ 165975 h 474239"/>
                  <a:gd name="connsiteX12" fmla="*/ 81646 w 474191"/>
                  <a:gd name="connsiteY12" fmla="*/ 180171 h 474239"/>
                  <a:gd name="connsiteX13" fmla="*/ 18965 w 474191"/>
                  <a:gd name="connsiteY13" fmla="*/ 180171 h 474239"/>
                  <a:gd name="connsiteX14" fmla="*/ 18965 w 474191"/>
                  <a:gd name="connsiteY14" fmla="*/ 199136 h 474239"/>
                  <a:gd name="connsiteX15" fmla="*/ 76335 w 474191"/>
                  <a:gd name="connsiteY15" fmla="*/ 199136 h 474239"/>
                  <a:gd name="connsiteX16" fmla="*/ 72827 w 474191"/>
                  <a:gd name="connsiteY16" fmla="*/ 227584 h 474239"/>
                  <a:gd name="connsiteX17" fmla="*/ 0 w 474191"/>
                  <a:gd name="connsiteY17" fmla="*/ 227584 h 474239"/>
                  <a:gd name="connsiteX18" fmla="*/ 0 w 474191"/>
                  <a:gd name="connsiteY18" fmla="*/ 246549 h 474239"/>
                  <a:gd name="connsiteX19" fmla="*/ 73491 w 474191"/>
                  <a:gd name="connsiteY19" fmla="*/ 246549 h 474239"/>
                  <a:gd name="connsiteX20" fmla="*/ 78706 w 474191"/>
                  <a:gd name="connsiteY20" fmla="*/ 274997 h 474239"/>
                  <a:gd name="connsiteX21" fmla="*/ 20008 w 474191"/>
                  <a:gd name="connsiteY21" fmla="*/ 274997 h 474239"/>
                  <a:gd name="connsiteX22" fmla="*/ 20008 w 474191"/>
                  <a:gd name="connsiteY22" fmla="*/ 293963 h 474239"/>
                  <a:gd name="connsiteX23" fmla="*/ 85534 w 474191"/>
                  <a:gd name="connsiteY23" fmla="*/ 293963 h 474239"/>
                  <a:gd name="connsiteX24" fmla="*/ 290457 w 474191"/>
                  <a:gd name="connsiteY24" fmla="*/ 376008 h 474239"/>
                  <a:gd name="connsiteX25" fmla="*/ 305152 w 474191"/>
                  <a:gd name="connsiteY25" fmla="*/ 368781 h 474239"/>
                  <a:gd name="connsiteX26" fmla="*/ 339954 w 474191"/>
                  <a:gd name="connsiteY26" fmla="*/ 403582 h 474239"/>
                  <a:gd name="connsiteX27" fmla="*/ 54715 w 474191"/>
                  <a:gd name="connsiteY27" fmla="*/ 342893 h 474239"/>
                  <a:gd name="connsiteX28" fmla="*/ 38974 w 474191"/>
                  <a:gd name="connsiteY28" fmla="*/ 353419 h 474239"/>
                  <a:gd name="connsiteX29" fmla="*/ 353703 w 474191"/>
                  <a:gd name="connsiteY29" fmla="*/ 417332 h 474239"/>
                  <a:gd name="connsiteX30" fmla="*/ 397419 w 474191"/>
                  <a:gd name="connsiteY30" fmla="*/ 461047 h 474239"/>
                  <a:gd name="connsiteX31" fmla="*/ 461000 w 474191"/>
                  <a:gd name="connsiteY31" fmla="*/ 461095 h 474239"/>
                  <a:gd name="connsiteX32" fmla="*/ 461047 w 474191"/>
                  <a:gd name="connsiteY32" fmla="*/ 397513 h 474239"/>
                  <a:gd name="connsiteX33" fmla="*/ 229101 w 474191"/>
                  <a:gd name="connsiteY33" fmla="*/ 369634 h 474239"/>
                  <a:gd name="connsiteX34" fmla="*/ 91697 w 474191"/>
                  <a:gd name="connsiteY34" fmla="*/ 232230 h 474239"/>
                  <a:gd name="connsiteX35" fmla="*/ 229101 w 474191"/>
                  <a:gd name="connsiteY35" fmla="*/ 94827 h 474239"/>
                  <a:gd name="connsiteX36" fmla="*/ 366505 w 474191"/>
                  <a:gd name="connsiteY36" fmla="*/ 232231 h 474239"/>
                  <a:gd name="connsiteX37" fmla="*/ 366505 w 474191"/>
                  <a:gd name="connsiteY37" fmla="*/ 232325 h 474239"/>
                  <a:gd name="connsiteX38" fmla="*/ 229101 w 474191"/>
                  <a:gd name="connsiteY38" fmla="*/ 369634 h 474239"/>
                  <a:gd name="connsiteX39" fmla="*/ 447203 w 474191"/>
                  <a:gd name="connsiteY39" fmla="*/ 447487 h 474239"/>
                  <a:gd name="connsiteX40" fmla="*/ 410599 w 474191"/>
                  <a:gd name="connsiteY40" fmla="*/ 447487 h 474239"/>
                  <a:gd name="connsiteX41" fmla="*/ 321273 w 474191"/>
                  <a:gd name="connsiteY41" fmla="*/ 358160 h 474239"/>
                  <a:gd name="connsiteX42" fmla="*/ 357591 w 474191"/>
                  <a:gd name="connsiteY42" fmla="*/ 320230 h 474239"/>
                  <a:gd name="connsiteX43" fmla="*/ 447297 w 474191"/>
                  <a:gd name="connsiteY43" fmla="*/ 410410 h 474239"/>
                  <a:gd name="connsiteX44" fmla="*/ 447424 w 474191"/>
                  <a:gd name="connsiteY44" fmla="*/ 446886 h 474239"/>
                  <a:gd name="connsiteX45" fmla="*/ 447297 w 474191"/>
                  <a:gd name="connsiteY45" fmla="*/ 447013 h 47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4191" h="474239">
                    <a:moveTo>
                      <a:pt x="461047" y="397513"/>
                    </a:moveTo>
                    <a:lnTo>
                      <a:pt x="417617" y="353798"/>
                    </a:lnTo>
                    <a:cubicBezTo>
                      <a:pt x="487323" y="249207"/>
                      <a:pt x="459043" y="107911"/>
                      <a:pt x="354452" y="38205"/>
                    </a:cubicBezTo>
                    <a:cubicBezTo>
                      <a:pt x="317130" y="13331"/>
                      <a:pt x="273289" y="39"/>
                      <a:pt x="228437" y="0"/>
                    </a:cubicBezTo>
                    <a:cubicBezTo>
                      <a:pt x="141117" y="469"/>
                      <a:pt x="61683" y="50617"/>
                      <a:pt x="23707" y="129249"/>
                    </a:cubicBezTo>
                    <a:lnTo>
                      <a:pt x="40775" y="137404"/>
                    </a:lnTo>
                    <a:cubicBezTo>
                      <a:pt x="90671" y="33551"/>
                      <a:pt x="215309" y="-10189"/>
                      <a:pt x="319162" y="39707"/>
                    </a:cubicBezTo>
                    <a:cubicBezTo>
                      <a:pt x="391371" y="74400"/>
                      <a:pt x="437336" y="147378"/>
                      <a:pt x="437435" y="227489"/>
                    </a:cubicBezTo>
                    <a:cubicBezTo>
                      <a:pt x="437544" y="267423"/>
                      <a:pt x="426046" y="306528"/>
                      <a:pt x="404341" y="340048"/>
                    </a:cubicBezTo>
                    <a:lnTo>
                      <a:pt x="368402" y="304014"/>
                    </a:lnTo>
                    <a:cubicBezTo>
                      <a:pt x="406520" y="226522"/>
                      <a:pt x="374601" y="132801"/>
                      <a:pt x="297109" y="94682"/>
                    </a:cubicBezTo>
                    <a:cubicBezTo>
                      <a:pt x="219617" y="56563"/>
                      <a:pt x="125895" y="88482"/>
                      <a:pt x="87777" y="165975"/>
                    </a:cubicBezTo>
                    <a:cubicBezTo>
                      <a:pt x="85500" y="170603"/>
                      <a:pt x="83454" y="175340"/>
                      <a:pt x="81646" y="180171"/>
                    </a:cubicBezTo>
                    <a:lnTo>
                      <a:pt x="18965" y="180171"/>
                    </a:lnTo>
                    <a:lnTo>
                      <a:pt x="18965" y="199136"/>
                    </a:lnTo>
                    <a:lnTo>
                      <a:pt x="76335" y="199136"/>
                    </a:lnTo>
                    <a:cubicBezTo>
                      <a:pt x="74247" y="208483"/>
                      <a:pt x="73072" y="218010"/>
                      <a:pt x="72827" y="227584"/>
                    </a:cubicBezTo>
                    <a:lnTo>
                      <a:pt x="0" y="227584"/>
                    </a:lnTo>
                    <a:lnTo>
                      <a:pt x="0" y="246549"/>
                    </a:lnTo>
                    <a:lnTo>
                      <a:pt x="73491" y="246549"/>
                    </a:lnTo>
                    <a:cubicBezTo>
                      <a:pt x="74248" y="256186"/>
                      <a:pt x="75996" y="265719"/>
                      <a:pt x="78706" y="274997"/>
                    </a:cubicBezTo>
                    <a:lnTo>
                      <a:pt x="20008" y="274997"/>
                    </a:lnTo>
                    <a:lnTo>
                      <a:pt x="20008" y="293963"/>
                    </a:lnTo>
                    <a:lnTo>
                      <a:pt x="85534" y="293963"/>
                    </a:lnTo>
                    <a:cubicBezTo>
                      <a:pt x="119465" y="373207"/>
                      <a:pt x="211213" y="409940"/>
                      <a:pt x="290457" y="376008"/>
                    </a:cubicBezTo>
                    <a:cubicBezTo>
                      <a:pt x="295478" y="373858"/>
                      <a:pt x="300384" y="371445"/>
                      <a:pt x="305152" y="368781"/>
                    </a:cubicBezTo>
                    <a:lnTo>
                      <a:pt x="339954" y="403582"/>
                    </a:lnTo>
                    <a:cubicBezTo>
                      <a:pt x="244175" y="464202"/>
                      <a:pt x="117519" y="437254"/>
                      <a:pt x="54715" y="342893"/>
                    </a:cubicBezTo>
                    <a:lnTo>
                      <a:pt x="38974" y="353419"/>
                    </a:lnTo>
                    <a:cubicBezTo>
                      <a:pt x="108399" y="457734"/>
                      <a:pt x="249088" y="486304"/>
                      <a:pt x="353703" y="417332"/>
                    </a:cubicBezTo>
                    <a:lnTo>
                      <a:pt x="397419" y="461047"/>
                    </a:lnTo>
                    <a:cubicBezTo>
                      <a:pt x="414963" y="478618"/>
                      <a:pt x="443429" y="478639"/>
                      <a:pt x="461000" y="461095"/>
                    </a:cubicBezTo>
                    <a:cubicBezTo>
                      <a:pt x="478570" y="443550"/>
                      <a:pt x="478592" y="415084"/>
                      <a:pt x="461047" y="397513"/>
                    </a:cubicBezTo>
                    <a:close/>
                    <a:moveTo>
                      <a:pt x="229101" y="369634"/>
                    </a:moveTo>
                    <a:cubicBezTo>
                      <a:pt x="153215" y="369634"/>
                      <a:pt x="91697" y="308117"/>
                      <a:pt x="91697" y="232230"/>
                    </a:cubicBezTo>
                    <a:cubicBezTo>
                      <a:pt x="91697" y="156344"/>
                      <a:pt x="153215" y="94827"/>
                      <a:pt x="229101" y="94827"/>
                    </a:cubicBezTo>
                    <a:cubicBezTo>
                      <a:pt x="304987" y="94827"/>
                      <a:pt x="366505" y="156345"/>
                      <a:pt x="366505" y="232231"/>
                    </a:cubicBezTo>
                    <a:cubicBezTo>
                      <a:pt x="366505" y="232262"/>
                      <a:pt x="366505" y="232294"/>
                      <a:pt x="366505" y="232325"/>
                    </a:cubicBezTo>
                    <a:cubicBezTo>
                      <a:pt x="366348" y="308131"/>
                      <a:pt x="304907" y="369530"/>
                      <a:pt x="229101" y="369634"/>
                    </a:cubicBezTo>
                    <a:close/>
                    <a:moveTo>
                      <a:pt x="447203" y="447487"/>
                    </a:moveTo>
                    <a:cubicBezTo>
                      <a:pt x="436990" y="457338"/>
                      <a:pt x="420812" y="457338"/>
                      <a:pt x="410599" y="447487"/>
                    </a:cubicBezTo>
                    <a:lnTo>
                      <a:pt x="321273" y="358160"/>
                    </a:lnTo>
                    <a:cubicBezTo>
                      <a:pt x="335445" y="347671"/>
                      <a:pt x="347727" y="334844"/>
                      <a:pt x="357591" y="320230"/>
                    </a:cubicBezTo>
                    <a:lnTo>
                      <a:pt x="447297" y="410410"/>
                    </a:lnTo>
                    <a:cubicBezTo>
                      <a:pt x="457405" y="420447"/>
                      <a:pt x="457462" y="436779"/>
                      <a:pt x="447424" y="446886"/>
                    </a:cubicBezTo>
                    <a:cubicBezTo>
                      <a:pt x="447382" y="446929"/>
                      <a:pt x="447340" y="446971"/>
                      <a:pt x="447297" y="447013"/>
                    </a:cubicBez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sp>
            <p:nvSpPr>
              <p:cNvPr id="52" name="Freeform: Shape 51">
                <a:extLst>
                  <a:ext uri="{FF2B5EF4-FFF2-40B4-BE49-F238E27FC236}">
                    <a16:creationId xmlns:a16="http://schemas.microsoft.com/office/drawing/2014/main" id="{38A36AB6-5F43-4010-909F-73FFFF7F54B4}"/>
                  </a:ext>
                </a:extLst>
              </p:cNvPr>
              <p:cNvSpPr/>
              <p:nvPr/>
            </p:nvSpPr>
            <p:spPr>
              <a:xfrm>
                <a:off x="3697160" y="4507455"/>
                <a:ext cx="173248" cy="176949"/>
              </a:xfrm>
              <a:custGeom>
                <a:avLst/>
                <a:gdLst>
                  <a:gd name="connsiteX0" fmla="*/ 172908 w 173248"/>
                  <a:gd name="connsiteY0" fmla="*/ 102128 h 176949"/>
                  <a:gd name="connsiteX1" fmla="*/ 155081 w 173248"/>
                  <a:gd name="connsiteY1" fmla="*/ 80887 h 176949"/>
                  <a:gd name="connsiteX2" fmla="*/ 161340 w 173248"/>
                  <a:gd name="connsiteY2" fmla="*/ 34707 h 176949"/>
                  <a:gd name="connsiteX3" fmla="*/ 161340 w 173248"/>
                  <a:gd name="connsiteY3" fmla="*/ 34707 h 176949"/>
                  <a:gd name="connsiteX4" fmla="*/ 161340 w 173248"/>
                  <a:gd name="connsiteY4" fmla="*/ 34707 h 176949"/>
                  <a:gd name="connsiteX5" fmla="*/ 161340 w 173248"/>
                  <a:gd name="connsiteY5" fmla="*/ 33474 h 176949"/>
                  <a:gd name="connsiteX6" fmla="*/ 161340 w 173248"/>
                  <a:gd name="connsiteY6" fmla="*/ 32146 h 176949"/>
                  <a:gd name="connsiteX7" fmla="*/ 161340 w 173248"/>
                  <a:gd name="connsiteY7" fmla="*/ 30819 h 176949"/>
                  <a:gd name="connsiteX8" fmla="*/ 80642 w 173248"/>
                  <a:gd name="connsiteY8" fmla="*/ 0 h 176949"/>
                  <a:gd name="connsiteX9" fmla="*/ 39 w 173248"/>
                  <a:gd name="connsiteY9" fmla="*/ 30819 h 176949"/>
                  <a:gd name="connsiteX10" fmla="*/ 39 w 173248"/>
                  <a:gd name="connsiteY10" fmla="*/ 32146 h 176949"/>
                  <a:gd name="connsiteX11" fmla="*/ 39 w 173248"/>
                  <a:gd name="connsiteY11" fmla="*/ 33474 h 176949"/>
                  <a:gd name="connsiteX12" fmla="*/ 39 w 173248"/>
                  <a:gd name="connsiteY12" fmla="*/ 34707 h 176949"/>
                  <a:gd name="connsiteX13" fmla="*/ 39 w 173248"/>
                  <a:gd name="connsiteY13" fmla="*/ 34707 h 176949"/>
                  <a:gd name="connsiteX14" fmla="*/ 39 w 173248"/>
                  <a:gd name="connsiteY14" fmla="*/ 34707 h 176949"/>
                  <a:gd name="connsiteX15" fmla="*/ 15875 w 173248"/>
                  <a:gd name="connsiteY15" fmla="*/ 152766 h 176949"/>
                  <a:gd name="connsiteX16" fmla="*/ 80358 w 173248"/>
                  <a:gd name="connsiteY16" fmla="*/ 176947 h 176949"/>
                  <a:gd name="connsiteX17" fmla="*/ 116961 w 173248"/>
                  <a:gd name="connsiteY17" fmla="*/ 173153 h 176949"/>
                  <a:gd name="connsiteX18" fmla="*/ 128719 w 173248"/>
                  <a:gd name="connsiteY18" fmla="*/ 169550 h 176949"/>
                  <a:gd name="connsiteX19" fmla="*/ 144840 w 173248"/>
                  <a:gd name="connsiteY19" fmla="*/ 152766 h 176949"/>
                  <a:gd name="connsiteX20" fmla="*/ 149771 w 173248"/>
                  <a:gd name="connsiteY20" fmla="*/ 115878 h 176949"/>
                  <a:gd name="connsiteX21" fmla="*/ 159253 w 173248"/>
                  <a:gd name="connsiteY21" fmla="*/ 116921 h 176949"/>
                  <a:gd name="connsiteX22" fmla="*/ 171391 w 173248"/>
                  <a:gd name="connsiteY22" fmla="*/ 111042 h 176949"/>
                  <a:gd name="connsiteX23" fmla="*/ 172908 w 173248"/>
                  <a:gd name="connsiteY23" fmla="*/ 102128 h 176949"/>
                  <a:gd name="connsiteX24" fmla="*/ 134409 w 173248"/>
                  <a:gd name="connsiteY24" fmla="*/ 91223 h 176949"/>
                  <a:gd name="connsiteX25" fmla="*/ 93633 w 173248"/>
                  <a:gd name="connsiteY25" fmla="*/ 73491 h 176949"/>
                  <a:gd name="connsiteX26" fmla="*/ 76432 w 173248"/>
                  <a:gd name="connsiteY26" fmla="*/ 65013 h 176949"/>
                  <a:gd name="connsiteX27" fmla="*/ 67954 w 173248"/>
                  <a:gd name="connsiteY27" fmla="*/ 82215 h 176949"/>
                  <a:gd name="connsiteX28" fmla="*/ 80737 w 173248"/>
                  <a:gd name="connsiteY28" fmla="*/ 91413 h 176949"/>
                  <a:gd name="connsiteX29" fmla="*/ 85289 w 173248"/>
                  <a:gd name="connsiteY29" fmla="*/ 90559 h 176949"/>
                  <a:gd name="connsiteX30" fmla="*/ 131849 w 173248"/>
                  <a:gd name="connsiteY30" fmla="*/ 110663 h 176949"/>
                  <a:gd name="connsiteX31" fmla="*/ 126633 w 173248"/>
                  <a:gd name="connsiteY31" fmla="*/ 149731 h 176949"/>
                  <a:gd name="connsiteX32" fmla="*/ 122271 w 173248"/>
                  <a:gd name="connsiteY32" fmla="*/ 151912 h 176949"/>
                  <a:gd name="connsiteX33" fmla="*/ 112788 w 173248"/>
                  <a:gd name="connsiteY33" fmla="*/ 154662 h 176949"/>
                  <a:gd name="connsiteX34" fmla="*/ 80547 w 173248"/>
                  <a:gd name="connsiteY34" fmla="*/ 157981 h 176949"/>
                  <a:gd name="connsiteX35" fmla="*/ 34841 w 173248"/>
                  <a:gd name="connsiteY35" fmla="*/ 149731 h 176949"/>
                  <a:gd name="connsiteX36" fmla="*/ 21565 w 173248"/>
                  <a:gd name="connsiteY36" fmla="*/ 51017 h 176949"/>
                  <a:gd name="connsiteX37" fmla="*/ 139624 w 173248"/>
                  <a:gd name="connsiteY37" fmla="*/ 51017 h 176949"/>
                  <a:gd name="connsiteX38" fmla="*/ 80737 w 173248"/>
                  <a:gd name="connsiteY38" fmla="*/ 39922 h 176949"/>
                  <a:gd name="connsiteX39" fmla="*/ 20996 w 173248"/>
                  <a:gd name="connsiteY39" fmla="*/ 30439 h 176949"/>
                  <a:gd name="connsiteX40" fmla="*/ 80737 w 173248"/>
                  <a:gd name="connsiteY40" fmla="*/ 18776 h 176949"/>
                  <a:gd name="connsiteX41" fmla="*/ 140478 w 173248"/>
                  <a:gd name="connsiteY41" fmla="*/ 30439 h 176949"/>
                  <a:gd name="connsiteX42" fmla="*/ 80737 w 173248"/>
                  <a:gd name="connsiteY42" fmla="*/ 39922 h 17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3248" h="176949">
                    <a:moveTo>
                      <a:pt x="172908" y="102128"/>
                    </a:moveTo>
                    <a:cubicBezTo>
                      <a:pt x="168881" y="93639"/>
                      <a:pt x="162743" y="86325"/>
                      <a:pt x="155081" y="80887"/>
                    </a:cubicBezTo>
                    <a:lnTo>
                      <a:pt x="161340" y="34707"/>
                    </a:lnTo>
                    <a:lnTo>
                      <a:pt x="161340" y="34707"/>
                    </a:lnTo>
                    <a:lnTo>
                      <a:pt x="161340" y="34707"/>
                    </a:lnTo>
                    <a:lnTo>
                      <a:pt x="161340" y="33474"/>
                    </a:lnTo>
                    <a:lnTo>
                      <a:pt x="161340" y="32146"/>
                    </a:lnTo>
                    <a:cubicBezTo>
                      <a:pt x="161340" y="31672"/>
                      <a:pt x="161340" y="31198"/>
                      <a:pt x="161340" y="30819"/>
                    </a:cubicBezTo>
                    <a:cubicBezTo>
                      <a:pt x="161340" y="8345"/>
                      <a:pt x="111840" y="0"/>
                      <a:pt x="80642" y="0"/>
                    </a:cubicBezTo>
                    <a:cubicBezTo>
                      <a:pt x="49444" y="0"/>
                      <a:pt x="39" y="8345"/>
                      <a:pt x="39" y="30819"/>
                    </a:cubicBezTo>
                    <a:cubicBezTo>
                      <a:pt x="-4" y="31260"/>
                      <a:pt x="-4" y="31705"/>
                      <a:pt x="39" y="32146"/>
                    </a:cubicBezTo>
                    <a:lnTo>
                      <a:pt x="39" y="33474"/>
                    </a:lnTo>
                    <a:cubicBezTo>
                      <a:pt x="-13" y="33883"/>
                      <a:pt x="-13" y="34297"/>
                      <a:pt x="39" y="34707"/>
                    </a:cubicBezTo>
                    <a:cubicBezTo>
                      <a:pt x="39" y="34707"/>
                      <a:pt x="39" y="34707"/>
                      <a:pt x="39" y="34707"/>
                    </a:cubicBezTo>
                    <a:lnTo>
                      <a:pt x="39" y="34707"/>
                    </a:lnTo>
                    <a:lnTo>
                      <a:pt x="15875" y="152766"/>
                    </a:lnTo>
                    <a:cubicBezTo>
                      <a:pt x="17108" y="176283"/>
                      <a:pt x="73815" y="176947"/>
                      <a:pt x="80358" y="176947"/>
                    </a:cubicBezTo>
                    <a:cubicBezTo>
                      <a:pt x="92660" y="177019"/>
                      <a:pt x="104934" y="175747"/>
                      <a:pt x="116961" y="173153"/>
                    </a:cubicBezTo>
                    <a:cubicBezTo>
                      <a:pt x="120957" y="172217"/>
                      <a:pt x="124885" y="171013"/>
                      <a:pt x="128719" y="169550"/>
                    </a:cubicBezTo>
                    <a:cubicBezTo>
                      <a:pt x="139055" y="165473"/>
                      <a:pt x="144460" y="160067"/>
                      <a:pt x="144840" y="152766"/>
                    </a:cubicBezTo>
                    <a:lnTo>
                      <a:pt x="149771" y="115878"/>
                    </a:lnTo>
                    <a:cubicBezTo>
                      <a:pt x="152887" y="116553"/>
                      <a:pt x="156065" y="116903"/>
                      <a:pt x="159253" y="116921"/>
                    </a:cubicBezTo>
                    <a:cubicBezTo>
                      <a:pt x="164120" y="117623"/>
                      <a:pt x="168925" y="115296"/>
                      <a:pt x="171391" y="111042"/>
                    </a:cubicBezTo>
                    <a:cubicBezTo>
                      <a:pt x="173128" y="108417"/>
                      <a:pt x="173679" y="105181"/>
                      <a:pt x="172908" y="102128"/>
                    </a:cubicBezTo>
                    <a:close/>
                    <a:moveTo>
                      <a:pt x="134409" y="91223"/>
                    </a:moveTo>
                    <a:cubicBezTo>
                      <a:pt x="122271" y="86577"/>
                      <a:pt x="107573" y="80223"/>
                      <a:pt x="93633" y="73491"/>
                    </a:cubicBezTo>
                    <a:cubicBezTo>
                      <a:pt x="91224" y="66400"/>
                      <a:pt x="83523" y="62604"/>
                      <a:pt x="76432" y="65013"/>
                    </a:cubicBezTo>
                    <a:cubicBezTo>
                      <a:pt x="69341" y="67423"/>
                      <a:pt x="65545" y="75124"/>
                      <a:pt x="67954" y="82215"/>
                    </a:cubicBezTo>
                    <a:cubicBezTo>
                      <a:pt x="69816" y="87694"/>
                      <a:pt x="74950" y="91389"/>
                      <a:pt x="80737" y="91413"/>
                    </a:cubicBezTo>
                    <a:cubicBezTo>
                      <a:pt x="82295" y="91423"/>
                      <a:pt x="83840" y="91133"/>
                      <a:pt x="85289" y="90559"/>
                    </a:cubicBezTo>
                    <a:cubicBezTo>
                      <a:pt x="100426" y="98113"/>
                      <a:pt x="115970" y="104825"/>
                      <a:pt x="131849" y="110663"/>
                    </a:cubicBezTo>
                    <a:lnTo>
                      <a:pt x="126633" y="149731"/>
                    </a:lnTo>
                    <a:cubicBezTo>
                      <a:pt x="125265" y="150619"/>
                      <a:pt x="123802" y="151351"/>
                      <a:pt x="122271" y="151912"/>
                    </a:cubicBezTo>
                    <a:cubicBezTo>
                      <a:pt x="119181" y="153059"/>
                      <a:pt x="116012" y="153978"/>
                      <a:pt x="112788" y="154662"/>
                    </a:cubicBezTo>
                    <a:cubicBezTo>
                      <a:pt x="102197" y="156958"/>
                      <a:pt x="91384" y="158071"/>
                      <a:pt x="80547" y="157981"/>
                    </a:cubicBezTo>
                    <a:cubicBezTo>
                      <a:pt x="64873" y="158898"/>
                      <a:pt x="49205" y="156070"/>
                      <a:pt x="34841" y="149731"/>
                    </a:cubicBezTo>
                    <a:lnTo>
                      <a:pt x="21565" y="51017"/>
                    </a:lnTo>
                    <a:cubicBezTo>
                      <a:pt x="60219" y="61510"/>
                      <a:pt x="100971" y="61510"/>
                      <a:pt x="139624" y="51017"/>
                    </a:cubicBezTo>
                    <a:close/>
                    <a:moveTo>
                      <a:pt x="80737" y="39922"/>
                    </a:moveTo>
                    <a:cubicBezTo>
                      <a:pt x="60382" y="40929"/>
                      <a:pt x="40039" y="37700"/>
                      <a:pt x="20996" y="30439"/>
                    </a:cubicBezTo>
                    <a:cubicBezTo>
                      <a:pt x="39715" y="21906"/>
                      <a:pt x="60183" y="17910"/>
                      <a:pt x="80737" y="18776"/>
                    </a:cubicBezTo>
                    <a:cubicBezTo>
                      <a:pt x="101291" y="17910"/>
                      <a:pt x="121759" y="21906"/>
                      <a:pt x="140478" y="30439"/>
                    </a:cubicBezTo>
                    <a:cubicBezTo>
                      <a:pt x="121438" y="37711"/>
                      <a:pt x="101093" y="40940"/>
                      <a:pt x="80737" y="39922"/>
                    </a:cubicBezTo>
                    <a:close/>
                  </a:path>
                </a:pathLst>
              </a:custGeom>
              <a:solidFill>
                <a:srgbClr val="FFFFFF"/>
              </a:solidFill>
              <a:ln w="9398" cap="flat">
                <a:noFill/>
                <a:prstDash val="solid"/>
                <a:miter/>
              </a:ln>
            </p:spPr>
            <p:txBody>
              <a:bodyPr rtlCol="0" anchor="ctr"/>
              <a:lstStyle/>
              <a:p>
                <a:pPr defTabSz="731491">
                  <a:defRPr/>
                </a:pPr>
                <a:endParaRPr lang="en-US" sz="2880">
                  <a:solidFill>
                    <a:srgbClr val="1D516C"/>
                  </a:solidFill>
                  <a:latin typeface="Arial"/>
                </a:endParaRPr>
              </a:p>
            </p:txBody>
          </p:sp>
        </p:grpSp>
      </p:grpSp>
      <p:grpSp>
        <p:nvGrpSpPr>
          <p:cNvPr id="57" name="Group 56">
            <a:extLst>
              <a:ext uri="{FF2B5EF4-FFF2-40B4-BE49-F238E27FC236}">
                <a16:creationId xmlns:a16="http://schemas.microsoft.com/office/drawing/2014/main" id="{CDCCD4DB-F3A7-4B0C-AD9C-A6093A18AAA0}"/>
              </a:ext>
            </a:extLst>
          </p:cNvPr>
          <p:cNvGrpSpPr/>
          <p:nvPr/>
        </p:nvGrpSpPr>
        <p:grpSpPr>
          <a:xfrm>
            <a:off x="9085744" y="7596095"/>
            <a:ext cx="2052883" cy="343504"/>
            <a:chOff x="2720420" y="4747559"/>
            <a:chExt cx="1283052" cy="214690"/>
          </a:xfrm>
        </p:grpSpPr>
        <p:sp>
          <p:nvSpPr>
            <p:cNvPr id="58" name="Graphic 3">
              <a:extLst>
                <a:ext uri="{FF2B5EF4-FFF2-40B4-BE49-F238E27FC236}">
                  <a16:creationId xmlns:a16="http://schemas.microsoft.com/office/drawing/2014/main" id="{4968CB32-5CF8-4B34-BB35-1771E0B485D4}"/>
                </a:ext>
              </a:extLst>
            </p:cNvPr>
            <p:cNvSpPr/>
            <p:nvPr/>
          </p:nvSpPr>
          <p:spPr>
            <a:xfrm>
              <a:off x="2720420" y="4747559"/>
              <a:ext cx="210788" cy="214690"/>
            </a:xfrm>
            <a:custGeom>
              <a:avLst/>
              <a:gdLst>
                <a:gd name="connsiteX0" fmla="*/ 464344 w 466725"/>
                <a:gd name="connsiteY0" fmla="*/ 270034 h 485775"/>
                <a:gd name="connsiteX1" fmla="*/ 418624 w 466725"/>
                <a:gd name="connsiteY1" fmla="*/ 228124 h 485775"/>
                <a:gd name="connsiteX2" fmla="*/ 437674 w 466725"/>
                <a:gd name="connsiteY2" fmla="*/ 88106 h 485775"/>
                <a:gd name="connsiteX3" fmla="*/ 437674 w 466725"/>
                <a:gd name="connsiteY3" fmla="*/ 84296 h 485775"/>
                <a:gd name="connsiteX4" fmla="*/ 437674 w 466725"/>
                <a:gd name="connsiteY4" fmla="*/ 84296 h 485775"/>
                <a:gd name="connsiteX5" fmla="*/ 437674 w 466725"/>
                <a:gd name="connsiteY5" fmla="*/ 82391 h 485775"/>
                <a:gd name="connsiteX6" fmla="*/ 222409 w 466725"/>
                <a:gd name="connsiteY6" fmla="*/ 7144 h 485775"/>
                <a:gd name="connsiteX7" fmla="*/ 7144 w 466725"/>
                <a:gd name="connsiteY7" fmla="*/ 82391 h 485775"/>
                <a:gd name="connsiteX8" fmla="*/ 7144 w 466725"/>
                <a:gd name="connsiteY8" fmla="*/ 84296 h 485775"/>
                <a:gd name="connsiteX9" fmla="*/ 8096 w 466725"/>
                <a:gd name="connsiteY9" fmla="*/ 87154 h 485775"/>
                <a:gd name="connsiteX10" fmla="*/ 8096 w 466725"/>
                <a:gd name="connsiteY10" fmla="*/ 88106 h 485775"/>
                <a:gd name="connsiteX11" fmla="*/ 53816 w 466725"/>
                <a:gd name="connsiteY11" fmla="*/ 430054 h 485775"/>
                <a:gd name="connsiteX12" fmla="*/ 222409 w 466725"/>
                <a:gd name="connsiteY12" fmla="*/ 483394 h 485775"/>
                <a:gd name="connsiteX13" fmla="*/ 323374 w 466725"/>
                <a:gd name="connsiteY13" fmla="*/ 472916 h 485775"/>
                <a:gd name="connsiteX14" fmla="*/ 354806 w 466725"/>
                <a:gd name="connsiteY14" fmla="*/ 463391 h 485775"/>
                <a:gd name="connsiteX15" fmla="*/ 390049 w 466725"/>
                <a:gd name="connsiteY15" fmla="*/ 430054 h 485775"/>
                <a:gd name="connsiteX16" fmla="*/ 409099 w 466725"/>
                <a:gd name="connsiteY16" fmla="*/ 289084 h 485775"/>
                <a:gd name="connsiteX17" fmla="*/ 437674 w 466725"/>
                <a:gd name="connsiteY17" fmla="*/ 292894 h 485775"/>
                <a:gd name="connsiteX18" fmla="*/ 459581 w 466725"/>
                <a:gd name="connsiteY18" fmla="*/ 285274 h 485775"/>
                <a:gd name="connsiteX19" fmla="*/ 464344 w 466725"/>
                <a:gd name="connsiteY19" fmla="*/ 270034 h 485775"/>
                <a:gd name="connsiteX20" fmla="*/ 222409 w 466725"/>
                <a:gd name="connsiteY20" fmla="*/ 26194 h 485775"/>
                <a:gd name="connsiteX21" fmla="*/ 417671 w 466725"/>
                <a:gd name="connsiteY21" fmla="*/ 82391 h 485775"/>
                <a:gd name="connsiteX22" fmla="*/ 417671 w 466725"/>
                <a:gd name="connsiteY22" fmla="*/ 85249 h 485775"/>
                <a:gd name="connsiteX23" fmla="*/ 222409 w 466725"/>
                <a:gd name="connsiteY23" fmla="*/ 131921 h 485775"/>
                <a:gd name="connsiteX24" fmla="*/ 123349 w 466725"/>
                <a:gd name="connsiteY24" fmla="*/ 124301 h 485775"/>
                <a:gd name="connsiteX25" fmla="*/ 27146 w 466725"/>
                <a:gd name="connsiteY25" fmla="*/ 84296 h 485775"/>
                <a:gd name="connsiteX26" fmla="*/ 26194 w 466725"/>
                <a:gd name="connsiteY26" fmla="*/ 83344 h 485775"/>
                <a:gd name="connsiteX27" fmla="*/ 26194 w 466725"/>
                <a:gd name="connsiteY27" fmla="*/ 82391 h 485775"/>
                <a:gd name="connsiteX28" fmla="*/ 222409 w 466725"/>
                <a:gd name="connsiteY28" fmla="*/ 26194 h 485775"/>
                <a:gd name="connsiteX29" fmla="*/ 370999 w 466725"/>
                <a:gd name="connsiteY29" fmla="*/ 428149 h 485775"/>
                <a:gd name="connsiteX30" fmla="*/ 370999 w 466725"/>
                <a:gd name="connsiteY30" fmla="*/ 429101 h 485775"/>
                <a:gd name="connsiteX31" fmla="*/ 347186 w 466725"/>
                <a:gd name="connsiteY31" fmla="*/ 445294 h 485775"/>
                <a:gd name="connsiteX32" fmla="*/ 318611 w 466725"/>
                <a:gd name="connsiteY32" fmla="*/ 453866 h 485775"/>
                <a:gd name="connsiteX33" fmla="*/ 222409 w 466725"/>
                <a:gd name="connsiteY33" fmla="*/ 464344 h 485775"/>
                <a:gd name="connsiteX34" fmla="*/ 72866 w 466725"/>
                <a:gd name="connsiteY34" fmla="*/ 429101 h 485775"/>
                <a:gd name="connsiteX35" fmla="*/ 72866 w 466725"/>
                <a:gd name="connsiteY35" fmla="*/ 428149 h 485775"/>
                <a:gd name="connsiteX36" fmla="*/ 30956 w 466725"/>
                <a:gd name="connsiteY36" fmla="*/ 114776 h 485775"/>
                <a:gd name="connsiteX37" fmla="*/ 31909 w 466725"/>
                <a:gd name="connsiteY37" fmla="*/ 114776 h 485775"/>
                <a:gd name="connsiteX38" fmla="*/ 38576 w 466725"/>
                <a:gd name="connsiteY38" fmla="*/ 118586 h 485775"/>
                <a:gd name="connsiteX39" fmla="*/ 40481 w 466725"/>
                <a:gd name="connsiteY39" fmla="*/ 119539 h 485775"/>
                <a:gd name="connsiteX40" fmla="*/ 45244 w 466725"/>
                <a:gd name="connsiteY40" fmla="*/ 122396 h 485775"/>
                <a:gd name="connsiteX41" fmla="*/ 48101 w 466725"/>
                <a:gd name="connsiteY41" fmla="*/ 123349 h 485775"/>
                <a:gd name="connsiteX42" fmla="*/ 55721 w 466725"/>
                <a:gd name="connsiteY42" fmla="*/ 126206 h 485775"/>
                <a:gd name="connsiteX43" fmla="*/ 59531 w 466725"/>
                <a:gd name="connsiteY43" fmla="*/ 127159 h 485775"/>
                <a:gd name="connsiteX44" fmla="*/ 64294 w 466725"/>
                <a:gd name="connsiteY44" fmla="*/ 129064 h 485775"/>
                <a:gd name="connsiteX45" fmla="*/ 68104 w 466725"/>
                <a:gd name="connsiteY45" fmla="*/ 130016 h 485775"/>
                <a:gd name="connsiteX46" fmla="*/ 75724 w 466725"/>
                <a:gd name="connsiteY46" fmla="*/ 131921 h 485775"/>
                <a:gd name="connsiteX47" fmla="*/ 80486 w 466725"/>
                <a:gd name="connsiteY47" fmla="*/ 132874 h 485775"/>
                <a:gd name="connsiteX48" fmla="*/ 85249 w 466725"/>
                <a:gd name="connsiteY48" fmla="*/ 133826 h 485775"/>
                <a:gd name="connsiteX49" fmla="*/ 90011 w 466725"/>
                <a:gd name="connsiteY49" fmla="*/ 134779 h 485775"/>
                <a:gd name="connsiteX50" fmla="*/ 98584 w 466725"/>
                <a:gd name="connsiteY50" fmla="*/ 136684 h 485775"/>
                <a:gd name="connsiteX51" fmla="*/ 104299 w 466725"/>
                <a:gd name="connsiteY51" fmla="*/ 137636 h 485775"/>
                <a:gd name="connsiteX52" fmla="*/ 110014 w 466725"/>
                <a:gd name="connsiteY52" fmla="*/ 138589 h 485775"/>
                <a:gd name="connsiteX53" fmla="*/ 114776 w 466725"/>
                <a:gd name="connsiteY53" fmla="*/ 139541 h 485775"/>
                <a:gd name="connsiteX54" fmla="*/ 124301 w 466725"/>
                <a:gd name="connsiteY54" fmla="*/ 141446 h 485775"/>
                <a:gd name="connsiteX55" fmla="*/ 130016 w 466725"/>
                <a:gd name="connsiteY55" fmla="*/ 142399 h 485775"/>
                <a:gd name="connsiteX56" fmla="*/ 136684 w 466725"/>
                <a:gd name="connsiteY56" fmla="*/ 143351 h 485775"/>
                <a:gd name="connsiteX57" fmla="*/ 141446 w 466725"/>
                <a:gd name="connsiteY57" fmla="*/ 144304 h 485775"/>
                <a:gd name="connsiteX58" fmla="*/ 151924 w 466725"/>
                <a:gd name="connsiteY58" fmla="*/ 145256 h 485775"/>
                <a:gd name="connsiteX59" fmla="*/ 156686 w 466725"/>
                <a:gd name="connsiteY59" fmla="*/ 145256 h 485775"/>
                <a:gd name="connsiteX60" fmla="*/ 165259 w 466725"/>
                <a:gd name="connsiteY60" fmla="*/ 146209 h 485775"/>
                <a:gd name="connsiteX61" fmla="*/ 168116 w 466725"/>
                <a:gd name="connsiteY61" fmla="*/ 146209 h 485775"/>
                <a:gd name="connsiteX62" fmla="*/ 179546 w 466725"/>
                <a:gd name="connsiteY62" fmla="*/ 147161 h 485775"/>
                <a:gd name="connsiteX63" fmla="*/ 183356 w 466725"/>
                <a:gd name="connsiteY63" fmla="*/ 147161 h 485775"/>
                <a:gd name="connsiteX64" fmla="*/ 193834 w 466725"/>
                <a:gd name="connsiteY64" fmla="*/ 148114 h 485775"/>
                <a:gd name="connsiteX65" fmla="*/ 194786 w 466725"/>
                <a:gd name="connsiteY65" fmla="*/ 148114 h 485775"/>
                <a:gd name="connsiteX66" fmla="*/ 207169 w 466725"/>
                <a:gd name="connsiteY66" fmla="*/ 148114 h 485775"/>
                <a:gd name="connsiteX67" fmla="*/ 210026 w 466725"/>
                <a:gd name="connsiteY67" fmla="*/ 148114 h 485775"/>
                <a:gd name="connsiteX68" fmla="*/ 222409 w 466725"/>
                <a:gd name="connsiteY68" fmla="*/ 148114 h 485775"/>
                <a:gd name="connsiteX69" fmla="*/ 234791 w 466725"/>
                <a:gd name="connsiteY69" fmla="*/ 148114 h 485775"/>
                <a:gd name="connsiteX70" fmla="*/ 237649 w 466725"/>
                <a:gd name="connsiteY70" fmla="*/ 148114 h 485775"/>
                <a:gd name="connsiteX71" fmla="*/ 250031 w 466725"/>
                <a:gd name="connsiteY71" fmla="*/ 148114 h 485775"/>
                <a:gd name="connsiteX72" fmla="*/ 251936 w 466725"/>
                <a:gd name="connsiteY72" fmla="*/ 148114 h 485775"/>
                <a:gd name="connsiteX73" fmla="*/ 261461 w 466725"/>
                <a:gd name="connsiteY73" fmla="*/ 147161 h 485775"/>
                <a:gd name="connsiteX74" fmla="*/ 266224 w 466725"/>
                <a:gd name="connsiteY74" fmla="*/ 147161 h 485775"/>
                <a:gd name="connsiteX75" fmla="*/ 274796 w 466725"/>
                <a:gd name="connsiteY75" fmla="*/ 146209 h 485775"/>
                <a:gd name="connsiteX76" fmla="*/ 282416 w 466725"/>
                <a:gd name="connsiteY76" fmla="*/ 145256 h 485775"/>
                <a:gd name="connsiteX77" fmla="*/ 288131 w 466725"/>
                <a:gd name="connsiteY77" fmla="*/ 144304 h 485775"/>
                <a:gd name="connsiteX78" fmla="*/ 294799 w 466725"/>
                <a:gd name="connsiteY78" fmla="*/ 143351 h 485775"/>
                <a:gd name="connsiteX79" fmla="*/ 296704 w 466725"/>
                <a:gd name="connsiteY79" fmla="*/ 143351 h 485775"/>
                <a:gd name="connsiteX80" fmla="*/ 311944 w 466725"/>
                <a:gd name="connsiteY80" fmla="*/ 141446 h 485775"/>
                <a:gd name="connsiteX81" fmla="*/ 312896 w 466725"/>
                <a:gd name="connsiteY81" fmla="*/ 141446 h 485775"/>
                <a:gd name="connsiteX82" fmla="*/ 394811 w 466725"/>
                <a:gd name="connsiteY82" fmla="*/ 121444 h 485775"/>
                <a:gd name="connsiteX83" fmla="*/ 395764 w 466725"/>
                <a:gd name="connsiteY83" fmla="*/ 121444 h 485775"/>
                <a:gd name="connsiteX84" fmla="*/ 399574 w 466725"/>
                <a:gd name="connsiteY84" fmla="*/ 119539 h 485775"/>
                <a:gd name="connsiteX85" fmla="*/ 405289 w 466725"/>
                <a:gd name="connsiteY85" fmla="*/ 116681 h 485775"/>
                <a:gd name="connsiteX86" fmla="*/ 406241 w 466725"/>
                <a:gd name="connsiteY86" fmla="*/ 115729 h 485775"/>
                <a:gd name="connsiteX87" fmla="*/ 413861 w 466725"/>
                <a:gd name="connsiteY87" fmla="*/ 111919 h 485775"/>
                <a:gd name="connsiteX88" fmla="*/ 392906 w 466725"/>
                <a:gd name="connsiteY88" fmla="*/ 264319 h 485775"/>
                <a:gd name="connsiteX89" fmla="*/ 243364 w 466725"/>
                <a:gd name="connsiteY89" fmla="*/ 202406 h 485775"/>
                <a:gd name="connsiteX90" fmla="*/ 243364 w 466725"/>
                <a:gd name="connsiteY90" fmla="*/ 202406 h 485775"/>
                <a:gd name="connsiteX91" fmla="*/ 221456 w 466725"/>
                <a:gd name="connsiteY91" fmla="*/ 180499 h 485775"/>
                <a:gd name="connsiteX92" fmla="*/ 199549 w 466725"/>
                <a:gd name="connsiteY92" fmla="*/ 202406 h 485775"/>
                <a:gd name="connsiteX93" fmla="*/ 221456 w 466725"/>
                <a:gd name="connsiteY93" fmla="*/ 224314 h 485775"/>
                <a:gd name="connsiteX94" fmla="*/ 233839 w 466725"/>
                <a:gd name="connsiteY94" fmla="*/ 219551 h 485775"/>
                <a:gd name="connsiteX95" fmla="*/ 390049 w 466725"/>
                <a:gd name="connsiteY95" fmla="*/ 283369 h 485775"/>
                <a:gd name="connsiteX96" fmla="*/ 370999 w 466725"/>
                <a:gd name="connsiteY96" fmla="*/ 428149 h 485775"/>
                <a:gd name="connsiteX97" fmla="*/ 224314 w 466725"/>
                <a:gd name="connsiteY97" fmla="*/ 202406 h 485775"/>
                <a:gd name="connsiteX98" fmla="*/ 219551 w 466725"/>
                <a:gd name="connsiteY98" fmla="*/ 202406 h 485775"/>
                <a:gd name="connsiteX99" fmla="*/ 222409 w 466725"/>
                <a:gd name="connsiteY99" fmla="*/ 199549 h 485775"/>
                <a:gd name="connsiteX100" fmla="*/ 224314 w 466725"/>
                <a:gd name="connsiteY100" fmla="*/ 202406 h 485775"/>
                <a:gd name="connsiteX101" fmla="*/ 411956 w 466725"/>
                <a:gd name="connsiteY101" fmla="*/ 270034 h 485775"/>
                <a:gd name="connsiteX102" fmla="*/ 414814 w 466725"/>
                <a:gd name="connsiteY102" fmla="*/ 249079 h 485775"/>
                <a:gd name="connsiteX103" fmla="*/ 444341 w 466725"/>
                <a:gd name="connsiteY103" fmla="*/ 272891 h 485775"/>
                <a:gd name="connsiteX104" fmla="*/ 411956 w 466725"/>
                <a:gd name="connsiteY104" fmla="*/ 27003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66725" h="485775">
                  <a:moveTo>
                    <a:pt x="464344" y="270034"/>
                  </a:moveTo>
                  <a:cubicBezTo>
                    <a:pt x="462439" y="257651"/>
                    <a:pt x="447199" y="245269"/>
                    <a:pt x="418624" y="228124"/>
                  </a:cubicBezTo>
                  <a:lnTo>
                    <a:pt x="437674" y="88106"/>
                  </a:lnTo>
                  <a:cubicBezTo>
                    <a:pt x="437674" y="86201"/>
                    <a:pt x="437674" y="85249"/>
                    <a:pt x="437674" y="84296"/>
                  </a:cubicBezTo>
                  <a:lnTo>
                    <a:pt x="437674" y="84296"/>
                  </a:lnTo>
                  <a:lnTo>
                    <a:pt x="437674" y="82391"/>
                  </a:lnTo>
                  <a:cubicBezTo>
                    <a:pt x="436721" y="38576"/>
                    <a:pt x="324326" y="7144"/>
                    <a:pt x="222409" y="7144"/>
                  </a:cubicBezTo>
                  <a:cubicBezTo>
                    <a:pt x="120491" y="7144"/>
                    <a:pt x="7144" y="38576"/>
                    <a:pt x="7144" y="82391"/>
                  </a:cubicBezTo>
                  <a:cubicBezTo>
                    <a:pt x="7144" y="83344"/>
                    <a:pt x="7144" y="83344"/>
                    <a:pt x="7144" y="84296"/>
                  </a:cubicBezTo>
                  <a:lnTo>
                    <a:pt x="8096" y="87154"/>
                  </a:lnTo>
                  <a:cubicBezTo>
                    <a:pt x="8096" y="87154"/>
                    <a:pt x="8096" y="88106"/>
                    <a:pt x="8096" y="88106"/>
                  </a:cubicBezTo>
                  <a:lnTo>
                    <a:pt x="53816" y="430054"/>
                  </a:lnTo>
                  <a:cubicBezTo>
                    <a:pt x="54769" y="469106"/>
                    <a:pt x="157639" y="483394"/>
                    <a:pt x="222409" y="483394"/>
                  </a:cubicBezTo>
                  <a:cubicBezTo>
                    <a:pt x="256699" y="483394"/>
                    <a:pt x="290036" y="480536"/>
                    <a:pt x="323374" y="472916"/>
                  </a:cubicBezTo>
                  <a:cubicBezTo>
                    <a:pt x="333851" y="471011"/>
                    <a:pt x="344329" y="467201"/>
                    <a:pt x="354806" y="463391"/>
                  </a:cubicBezTo>
                  <a:cubicBezTo>
                    <a:pt x="377666" y="453866"/>
                    <a:pt x="390049" y="443389"/>
                    <a:pt x="390049" y="430054"/>
                  </a:cubicBezTo>
                  <a:lnTo>
                    <a:pt x="409099" y="289084"/>
                  </a:lnTo>
                  <a:cubicBezTo>
                    <a:pt x="418624" y="290989"/>
                    <a:pt x="428149" y="292894"/>
                    <a:pt x="437674" y="292894"/>
                  </a:cubicBezTo>
                  <a:cubicBezTo>
                    <a:pt x="446246" y="293846"/>
                    <a:pt x="453866" y="290989"/>
                    <a:pt x="459581" y="285274"/>
                  </a:cubicBezTo>
                  <a:cubicBezTo>
                    <a:pt x="463391" y="280511"/>
                    <a:pt x="465296" y="275749"/>
                    <a:pt x="464344" y="270034"/>
                  </a:cubicBezTo>
                  <a:close/>
                  <a:moveTo>
                    <a:pt x="222409" y="26194"/>
                  </a:moveTo>
                  <a:cubicBezTo>
                    <a:pt x="336709" y="26194"/>
                    <a:pt x="416719" y="62389"/>
                    <a:pt x="417671" y="82391"/>
                  </a:cubicBezTo>
                  <a:lnTo>
                    <a:pt x="417671" y="85249"/>
                  </a:lnTo>
                  <a:cubicBezTo>
                    <a:pt x="411956" y="105251"/>
                    <a:pt x="334804" y="131921"/>
                    <a:pt x="222409" y="131921"/>
                  </a:cubicBezTo>
                  <a:cubicBezTo>
                    <a:pt x="185261" y="131921"/>
                    <a:pt x="151924" y="129064"/>
                    <a:pt x="123349" y="124301"/>
                  </a:cubicBezTo>
                  <a:cubicBezTo>
                    <a:pt x="66199" y="114776"/>
                    <a:pt x="30956" y="97631"/>
                    <a:pt x="27146" y="84296"/>
                  </a:cubicBezTo>
                  <a:cubicBezTo>
                    <a:pt x="27146" y="84296"/>
                    <a:pt x="26194" y="83344"/>
                    <a:pt x="26194" y="83344"/>
                  </a:cubicBezTo>
                  <a:lnTo>
                    <a:pt x="26194" y="82391"/>
                  </a:lnTo>
                  <a:cubicBezTo>
                    <a:pt x="27146" y="62389"/>
                    <a:pt x="108109" y="26194"/>
                    <a:pt x="222409" y="26194"/>
                  </a:cubicBezTo>
                  <a:close/>
                  <a:moveTo>
                    <a:pt x="370999" y="428149"/>
                  </a:moveTo>
                  <a:cubicBezTo>
                    <a:pt x="370999" y="428149"/>
                    <a:pt x="370999" y="429101"/>
                    <a:pt x="370999" y="429101"/>
                  </a:cubicBezTo>
                  <a:cubicBezTo>
                    <a:pt x="370999" y="431959"/>
                    <a:pt x="366236" y="438626"/>
                    <a:pt x="347186" y="445294"/>
                  </a:cubicBezTo>
                  <a:cubicBezTo>
                    <a:pt x="337661" y="449104"/>
                    <a:pt x="328136" y="451961"/>
                    <a:pt x="318611" y="453866"/>
                  </a:cubicBezTo>
                  <a:cubicBezTo>
                    <a:pt x="287179" y="461486"/>
                    <a:pt x="254794" y="464344"/>
                    <a:pt x="222409" y="464344"/>
                  </a:cubicBezTo>
                  <a:cubicBezTo>
                    <a:pt x="130969" y="464344"/>
                    <a:pt x="72866" y="441484"/>
                    <a:pt x="72866" y="429101"/>
                  </a:cubicBezTo>
                  <a:cubicBezTo>
                    <a:pt x="72866" y="429101"/>
                    <a:pt x="72866" y="428149"/>
                    <a:pt x="72866" y="428149"/>
                  </a:cubicBezTo>
                  <a:lnTo>
                    <a:pt x="30956" y="114776"/>
                  </a:lnTo>
                  <a:cubicBezTo>
                    <a:pt x="30956" y="114776"/>
                    <a:pt x="31909" y="114776"/>
                    <a:pt x="31909" y="114776"/>
                  </a:cubicBezTo>
                  <a:cubicBezTo>
                    <a:pt x="33814" y="115729"/>
                    <a:pt x="35719" y="117634"/>
                    <a:pt x="38576" y="118586"/>
                  </a:cubicBezTo>
                  <a:cubicBezTo>
                    <a:pt x="39529" y="118586"/>
                    <a:pt x="39529" y="119539"/>
                    <a:pt x="40481" y="119539"/>
                  </a:cubicBezTo>
                  <a:cubicBezTo>
                    <a:pt x="41434" y="120491"/>
                    <a:pt x="43339" y="121444"/>
                    <a:pt x="45244" y="122396"/>
                  </a:cubicBezTo>
                  <a:cubicBezTo>
                    <a:pt x="46196" y="122396"/>
                    <a:pt x="47149" y="123349"/>
                    <a:pt x="48101" y="123349"/>
                  </a:cubicBezTo>
                  <a:cubicBezTo>
                    <a:pt x="50006" y="124301"/>
                    <a:pt x="52864" y="125254"/>
                    <a:pt x="55721" y="126206"/>
                  </a:cubicBezTo>
                  <a:cubicBezTo>
                    <a:pt x="56674" y="126206"/>
                    <a:pt x="57626" y="127159"/>
                    <a:pt x="59531" y="127159"/>
                  </a:cubicBezTo>
                  <a:cubicBezTo>
                    <a:pt x="61436" y="128111"/>
                    <a:pt x="63341" y="128111"/>
                    <a:pt x="64294" y="129064"/>
                  </a:cubicBezTo>
                  <a:cubicBezTo>
                    <a:pt x="65246" y="129064"/>
                    <a:pt x="67151" y="130016"/>
                    <a:pt x="68104" y="130016"/>
                  </a:cubicBezTo>
                  <a:cubicBezTo>
                    <a:pt x="70961" y="130969"/>
                    <a:pt x="72866" y="131921"/>
                    <a:pt x="75724" y="131921"/>
                  </a:cubicBezTo>
                  <a:cubicBezTo>
                    <a:pt x="77629" y="131921"/>
                    <a:pt x="78581" y="132874"/>
                    <a:pt x="80486" y="132874"/>
                  </a:cubicBezTo>
                  <a:cubicBezTo>
                    <a:pt x="82391" y="132874"/>
                    <a:pt x="83344" y="133826"/>
                    <a:pt x="85249" y="133826"/>
                  </a:cubicBezTo>
                  <a:cubicBezTo>
                    <a:pt x="87154" y="133826"/>
                    <a:pt x="88106" y="134779"/>
                    <a:pt x="90011" y="134779"/>
                  </a:cubicBezTo>
                  <a:cubicBezTo>
                    <a:pt x="92869" y="135731"/>
                    <a:pt x="95726" y="135731"/>
                    <a:pt x="98584" y="136684"/>
                  </a:cubicBezTo>
                  <a:cubicBezTo>
                    <a:pt x="100489" y="136684"/>
                    <a:pt x="102394" y="137636"/>
                    <a:pt x="104299" y="137636"/>
                  </a:cubicBezTo>
                  <a:cubicBezTo>
                    <a:pt x="106204" y="137636"/>
                    <a:pt x="108109" y="138589"/>
                    <a:pt x="110014" y="138589"/>
                  </a:cubicBezTo>
                  <a:cubicBezTo>
                    <a:pt x="111919" y="138589"/>
                    <a:pt x="113824" y="139541"/>
                    <a:pt x="114776" y="139541"/>
                  </a:cubicBezTo>
                  <a:cubicBezTo>
                    <a:pt x="117634" y="140494"/>
                    <a:pt x="120491" y="140494"/>
                    <a:pt x="124301" y="141446"/>
                  </a:cubicBezTo>
                  <a:cubicBezTo>
                    <a:pt x="126206" y="141446"/>
                    <a:pt x="128111" y="142399"/>
                    <a:pt x="130016" y="142399"/>
                  </a:cubicBezTo>
                  <a:cubicBezTo>
                    <a:pt x="131921" y="142399"/>
                    <a:pt x="134779" y="143351"/>
                    <a:pt x="136684" y="143351"/>
                  </a:cubicBezTo>
                  <a:cubicBezTo>
                    <a:pt x="138589" y="143351"/>
                    <a:pt x="139541" y="143351"/>
                    <a:pt x="141446" y="144304"/>
                  </a:cubicBezTo>
                  <a:cubicBezTo>
                    <a:pt x="145256" y="144304"/>
                    <a:pt x="148114" y="145256"/>
                    <a:pt x="151924" y="145256"/>
                  </a:cubicBezTo>
                  <a:cubicBezTo>
                    <a:pt x="153829" y="145256"/>
                    <a:pt x="154781" y="145256"/>
                    <a:pt x="156686" y="145256"/>
                  </a:cubicBezTo>
                  <a:cubicBezTo>
                    <a:pt x="159544" y="145256"/>
                    <a:pt x="162401" y="146209"/>
                    <a:pt x="165259" y="146209"/>
                  </a:cubicBezTo>
                  <a:cubicBezTo>
                    <a:pt x="166211" y="146209"/>
                    <a:pt x="167164" y="146209"/>
                    <a:pt x="168116" y="146209"/>
                  </a:cubicBezTo>
                  <a:cubicBezTo>
                    <a:pt x="171926" y="146209"/>
                    <a:pt x="175736" y="147161"/>
                    <a:pt x="179546" y="147161"/>
                  </a:cubicBezTo>
                  <a:cubicBezTo>
                    <a:pt x="180499" y="147161"/>
                    <a:pt x="182404" y="147161"/>
                    <a:pt x="183356" y="147161"/>
                  </a:cubicBezTo>
                  <a:cubicBezTo>
                    <a:pt x="187166" y="147161"/>
                    <a:pt x="190976" y="147161"/>
                    <a:pt x="193834" y="148114"/>
                  </a:cubicBezTo>
                  <a:cubicBezTo>
                    <a:pt x="193834" y="148114"/>
                    <a:pt x="194786" y="148114"/>
                    <a:pt x="194786" y="148114"/>
                  </a:cubicBezTo>
                  <a:cubicBezTo>
                    <a:pt x="198596" y="148114"/>
                    <a:pt x="202406" y="148114"/>
                    <a:pt x="207169" y="148114"/>
                  </a:cubicBezTo>
                  <a:cubicBezTo>
                    <a:pt x="208121" y="148114"/>
                    <a:pt x="209074" y="148114"/>
                    <a:pt x="210026" y="148114"/>
                  </a:cubicBezTo>
                  <a:cubicBezTo>
                    <a:pt x="213836" y="148114"/>
                    <a:pt x="218599" y="148114"/>
                    <a:pt x="222409" y="148114"/>
                  </a:cubicBezTo>
                  <a:cubicBezTo>
                    <a:pt x="226219" y="148114"/>
                    <a:pt x="230981" y="148114"/>
                    <a:pt x="234791" y="148114"/>
                  </a:cubicBezTo>
                  <a:cubicBezTo>
                    <a:pt x="235744" y="148114"/>
                    <a:pt x="236696" y="148114"/>
                    <a:pt x="237649" y="148114"/>
                  </a:cubicBezTo>
                  <a:cubicBezTo>
                    <a:pt x="241459" y="148114"/>
                    <a:pt x="245269" y="148114"/>
                    <a:pt x="250031" y="148114"/>
                  </a:cubicBezTo>
                  <a:cubicBezTo>
                    <a:pt x="250984" y="148114"/>
                    <a:pt x="250984" y="148114"/>
                    <a:pt x="251936" y="148114"/>
                  </a:cubicBezTo>
                  <a:cubicBezTo>
                    <a:pt x="254794" y="148114"/>
                    <a:pt x="258604" y="148114"/>
                    <a:pt x="261461" y="147161"/>
                  </a:cubicBezTo>
                  <a:cubicBezTo>
                    <a:pt x="263366" y="147161"/>
                    <a:pt x="264319" y="147161"/>
                    <a:pt x="266224" y="147161"/>
                  </a:cubicBezTo>
                  <a:cubicBezTo>
                    <a:pt x="269081" y="147161"/>
                    <a:pt x="271939" y="147161"/>
                    <a:pt x="274796" y="146209"/>
                  </a:cubicBezTo>
                  <a:cubicBezTo>
                    <a:pt x="277654" y="146209"/>
                    <a:pt x="279559" y="146209"/>
                    <a:pt x="282416" y="145256"/>
                  </a:cubicBezTo>
                  <a:cubicBezTo>
                    <a:pt x="284321" y="145256"/>
                    <a:pt x="286226" y="145256"/>
                    <a:pt x="288131" y="144304"/>
                  </a:cubicBezTo>
                  <a:cubicBezTo>
                    <a:pt x="290036" y="144304"/>
                    <a:pt x="292894" y="144304"/>
                    <a:pt x="294799" y="143351"/>
                  </a:cubicBezTo>
                  <a:cubicBezTo>
                    <a:pt x="295751" y="143351"/>
                    <a:pt x="295751" y="143351"/>
                    <a:pt x="296704" y="143351"/>
                  </a:cubicBezTo>
                  <a:cubicBezTo>
                    <a:pt x="301466" y="142399"/>
                    <a:pt x="307181" y="142399"/>
                    <a:pt x="311944" y="141446"/>
                  </a:cubicBezTo>
                  <a:cubicBezTo>
                    <a:pt x="311944" y="141446"/>
                    <a:pt x="311944" y="141446"/>
                    <a:pt x="312896" y="141446"/>
                  </a:cubicBezTo>
                  <a:cubicBezTo>
                    <a:pt x="344329" y="136684"/>
                    <a:pt x="372904" y="130016"/>
                    <a:pt x="394811" y="121444"/>
                  </a:cubicBezTo>
                  <a:cubicBezTo>
                    <a:pt x="394811" y="121444"/>
                    <a:pt x="395764" y="121444"/>
                    <a:pt x="395764" y="121444"/>
                  </a:cubicBezTo>
                  <a:cubicBezTo>
                    <a:pt x="396716" y="120491"/>
                    <a:pt x="398621" y="120491"/>
                    <a:pt x="399574" y="119539"/>
                  </a:cubicBezTo>
                  <a:cubicBezTo>
                    <a:pt x="401479" y="118586"/>
                    <a:pt x="403384" y="117634"/>
                    <a:pt x="405289" y="116681"/>
                  </a:cubicBezTo>
                  <a:cubicBezTo>
                    <a:pt x="405289" y="116681"/>
                    <a:pt x="406241" y="116681"/>
                    <a:pt x="406241" y="115729"/>
                  </a:cubicBezTo>
                  <a:cubicBezTo>
                    <a:pt x="409099" y="114776"/>
                    <a:pt x="411004" y="112871"/>
                    <a:pt x="413861" y="111919"/>
                  </a:cubicBezTo>
                  <a:lnTo>
                    <a:pt x="392906" y="264319"/>
                  </a:lnTo>
                  <a:cubicBezTo>
                    <a:pt x="341471" y="248126"/>
                    <a:pt x="271939" y="216694"/>
                    <a:pt x="243364" y="202406"/>
                  </a:cubicBezTo>
                  <a:cubicBezTo>
                    <a:pt x="243364" y="202406"/>
                    <a:pt x="243364" y="202406"/>
                    <a:pt x="243364" y="202406"/>
                  </a:cubicBezTo>
                  <a:cubicBezTo>
                    <a:pt x="243364" y="190976"/>
                    <a:pt x="233839" y="180499"/>
                    <a:pt x="221456" y="180499"/>
                  </a:cubicBezTo>
                  <a:cubicBezTo>
                    <a:pt x="210026" y="180499"/>
                    <a:pt x="199549" y="190024"/>
                    <a:pt x="199549" y="202406"/>
                  </a:cubicBezTo>
                  <a:cubicBezTo>
                    <a:pt x="199549" y="213836"/>
                    <a:pt x="209074" y="224314"/>
                    <a:pt x="221456" y="224314"/>
                  </a:cubicBezTo>
                  <a:cubicBezTo>
                    <a:pt x="226219" y="224314"/>
                    <a:pt x="230981" y="222409"/>
                    <a:pt x="233839" y="219551"/>
                  </a:cubicBezTo>
                  <a:cubicBezTo>
                    <a:pt x="268129" y="235744"/>
                    <a:pt x="337661" y="267176"/>
                    <a:pt x="390049" y="283369"/>
                  </a:cubicBezTo>
                  <a:lnTo>
                    <a:pt x="370999" y="428149"/>
                  </a:lnTo>
                  <a:close/>
                  <a:moveTo>
                    <a:pt x="224314" y="202406"/>
                  </a:moveTo>
                  <a:cubicBezTo>
                    <a:pt x="224314" y="205264"/>
                    <a:pt x="219551" y="205264"/>
                    <a:pt x="219551" y="202406"/>
                  </a:cubicBezTo>
                  <a:cubicBezTo>
                    <a:pt x="219551" y="201454"/>
                    <a:pt x="220504" y="199549"/>
                    <a:pt x="222409" y="199549"/>
                  </a:cubicBezTo>
                  <a:cubicBezTo>
                    <a:pt x="224314" y="199549"/>
                    <a:pt x="224314" y="201454"/>
                    <a:pt x="224314" y="202406"/>
                  </a:cubicBezTo>
                  <a:close/>
                  <a:moveTo>
                    <a:pt x="411956" y="270034"/>
                  </a:moveTo>
                  <a:lnTo>
                    <a:pt x="414814" y="249079"/>
                  </a:lnTo>
                  <a:cubicBezTo>
                    <a:pt x="438626" y="263366"/>
                    <a:pt x="443389" y="270986"/>
                    <a:pt x="444341" y="272891"/>
                  </a:cubicBezTo>
                  <a:cubicBezTo>
                    <a:pt x="443389" y="273844"/>
                    <a:pt x="435769" y="275749"/>
                    <a:pt x="411956" y="270034"/>
                  </a:cubicBezTo>
                  <a:close/>
                </a:path>
              </a:pathLst>
            </a:custGeom>
            <a:solidFill>
              <a:schemeClr val="tx1"/>
            </a:solidFill>
            <a:ln w="9525" cap="flat">
              <a:noFill/>
              <a:prstDash val="solid"/>
              <a:miter/>
            </a:ln>
          </p:spPr>
          <p:txBody>
            <a:bodyPr rtlCol="0" anchor="ctr"/>
            <a:lstStyle/>
            <a:p>
              <a:pPr defTabSz="731491">
                <a:defRPr/>
              </a:pPr>
              <a:endParaRPr lang="en-US" sz="3917" dirty="0">
                <a:solidFill>
                  <a:srgbClr val="1D516C"/>
                </a:solidFill>
                <a:latin typeface="Arial"/>
              </a:endParaRPr>
            </a:p>
          </p:txBody>
        </p:sp>
        <p:sp>
          <p:nvSpPr>
            <p:cNvPr id="59" name="TextBox 58">
              <a:extLst>
                <a:ext uri="{FF2B5EF4-FFF2-40B4-BE49-F238E27FC236}">
                  <a16:creationId xmlns:a16="http://schemas.microsoft.com/office/drawing/2014/main" id="{B5C20372-E82C-48E3-A47C-C5BBD1153CB5}"/>
                </a:ext>
              </a:extLst>
            </p:cNvPr>
            <p:cNvSpPr txBox="1"/>
            <p:nvPr/>
          </p:nvSpPr>
          <p:spPr>
            <a:xfrm>
              <a:off x="2987077" y="4813566"/>
              <a:ext cx="1016395" cy="82676"/>
            </a:xfrm>
            <a:prstGeom prst="rect">
              <a:avLst/>
            </a:prstGeom>
            <a:noFill/>
          </p:spPr>
          <p:txBody>
            <a:bodyPr wrap="square" lIns="0" tIns="0" rIns="0" bIns="0" rtlCol="0" anchor="ctr" anchorCtr="0">
              <a:noAutofit/>
            </a:bodyPr>
            <a:lstStyle/>
            <a:p>
              <a:pPr defTabSz="731491">
                <a:defRPr/>
              </a:pPr>
              <a:r>
                <a:rPr lang="en-US" sz="1440" dirty="0">
                  <a:latin typeface="Amazon Ember Regular" charset="0"/>
                </a:rPr>
                <a:t>Amazon S3</a:t>
              </a:r>
            </a:p>
          </p:txBody>
        </p:sp>
      </p:grpSp>
      <p:grpSp>
        <p:nvGrpSpPr>
          <p:cNvPr id="53" name="Group 52">
            <a:extLst>
              <a:ext uri="{FF2B5EF4-FFF2-40B4-BE49-F238E27FC236}">
                <a16:creationId xmlns:a16="http://schemas.microsoft.com/office/drawing/2014/main" id="{ED6F34B6-0657-45E6-BF12-55BABC902AC6}"/>
              </a:ext>
            </a:extLst>
          </p:cNvPr>
          <p:cNvGrpSpPr/>
          <p:nvPr/>
        </p:nvGrpSpPr>
        <p:grpSpPr>
          <a:xfrm>
            <a:off x="10602645" y="7555522"/>
            <a:ext cx="2193178" cy="403776"/>
            <a:chOff x="6327845" y="4722201"/>
            <a:chExt cx="1370736" cy="252360"/>
          </a:xfrm>
        </p:grpSpPr>
        <p:sp>
          <p:nvSpPr>
            <p:cNvPr id="54" name="TextBox 53">
              <a:extLst>
                <a:ext uri="{FF2B5EF4-FFF2-40B4-BE49-F238E27FC236}">
                  <a16:creationId xmlns:a16="http://schemas.microsoft.com/office/drawing/2014/main" id="{9B6CF249-4E08-4F90-AF90-4FB8DFBA59F2}"/>
                </a:ext>
              </a:extLst>
            </p:cNvPr>
            <p:cNvSpPr txBox="1"/>
            <p:nvPr/>
          </p:nvSpPr>
          <p:spPr>
            <a:xfrm>
              <a:off x="6640112" y="4814604"/>
              <a:ext cx="1058469" cy="82676"/>
            </a:xfrm>
            <a:prstGeom prst="rect">
              <a:avLst/>
            </a:prstGeom>
            <a:noFill/>
          </p:spPr>
          <p:txBody>
            <a:bodyPr wrap="square" lIns="0" tIns="0" rIns="0" bIns="0" rtlCol="0" anchor="ctr" anchorCtr="0">
              <a:noAutofit/>
            </a:bodyPr>
            <a:lstStyle/>
            <a:p>
              <a:pPr defTabSz="731491">
                <a:defRPr/>
              </a:pPr>
              <a:r>
                <a:rPr lang="en-US" sz="1440" dirty="0">
                  <a:latin typeface="Amazon Ember Regular" charset="0"/>
                </a:rPr>
                <a:t>Amazon </a:t>
              </a:r>
              <a:r>
                <a:rPr lang="en-US" sz="1440" dirty="0" err="1">
                  <a:latin typeface="Amazon Ember Regular" charset="0"/>
                </a:rPr>
                <a:t>SageMaker</a:t>
              </a:r>
              <a:endParaRPr lang="en-US" sz="1440" dirty="0">
                <a:latin typeface="Amazon Ember Regular" charset="0"/>
              </a:endParaRPr>
            </a:p>
          </p:txBody>
        </p:sp>
        <p:sp>
          <p:nvSpPr>
            <p:cNvPr id="55" name="Freeform: Shape 54">
              <a:extLst>
                <a:ext uri="{FF2B5EF4-FFF2-40B4-BE49-F238E27FC236}">
                  <a16:creationId xmlns:a16="http://schemas.microsoft.com/office/drawing/2014/main" id="{D01CBF7F-17C9-46C7-A259-1F6A58AAA23D}"/>
                </a:ext>
              </a:extLst>
            </p:cNvPr>
            <p:cNvSpPr/>
            <p:nvPr/>
          </p:nvSpPr>
          <p:spPr>
            <a:xfrm>
              <a:off x="6327845" y="4722201"/>
              <a:ext cx="249892" cy="252360"/>
            </a:xfrm>
            <a:custGeom>
              <a:avLst/>
              <a:gdLst>
                <a:gd name="connsiteX0" fmla="*/ 296333 w 474322"/>
                <a:gd name="connsiteY0" fmla="*/ 479007 h 479007"/>
                <a:gd name="connsiteX1" fmla="*/ 291497 w 474322"/>
                <a:gd name="connsiteY1" fmla="*/ 477680 h 479007"/>
                <a:gd name="connsiteX2" fmla="*/ 237162 w 474322"/>
                <a:gd name="connsiteY2" fmla="*/ 445154 h 479007"/>
                <a:gd name="connsiteX3" fmla="*/ 182826 w 474322"/>
                <a:gd name="connsiteY3" fmla="*/ 477680 h 479007"/>
                <a:gd name="connsiteX4" fmla="*/ 173343 w 474322"/>
                <a:gd name="connsiteY4" fmla="*/ 477680 h 479007"/>
                <a:gd name="connsiteX5" fmla="*/ 61732 w 474322"/>
                <a:gd name="connsiteY5" fmla="*/ 409594 h 479007"/>
                <a:gd name="connsiteX6" fmla="*/ 57275 w 474322"/>
                <a:gd name="connsiteY6" fmla="*/ 401534 h 479007"/>
                <a:gd name="connsiteX7" fmla="*/ 57275 w 474322"/>
                <a:gd name="connsiteY7" fmla="*/ 333259 h 479007"/>
                <a:gd name="connsiteX8" fmla="*/ 4836 w 474322"/>
                <a:gd name="connsiteY8" fmla="*/ 303768 h 479007"/>
                <a:gd name="connsiteX9" fmla="*/ 0 w 474322"/>
                <a:gd name="connsiteY9" fmla="*/ 295518 h 479007"/>
                <a:gd name="connsiteX10" fmla="*/ 0 w 474322"/>
                <a:gd name="connsiteY10" fmla="*/ 183432 h 479007"/>
                <a:gd name="connsiteX11" fmla="*/ 4836 w 474322"/>
                <a:gd name="connsiteY11" fmla="*/ 175183 h 479007"/>
                <a:gd name="connsiteX12" fmla="*/ 56991 w 474322"/>
                <a:gd name="connsiteY12" fmla="*/ 145691 h 479007"/>
                <a:gd name="connsiteX13" fmla="*/ 56991 w 474322"/>
                <a:gd name="connsiteY13" fmla="*/ 77416 h 479007"/>
                <a:gd name="connsiteX14" fmla="*/ 61448 w 474322"/>
                <a:gd name="connsiteY14" fmla="*/ 69261 h 479007"/>
                <a:gd name="connsiteX15" fmla="*/ 172964 w 474322"/>
                <a:gd name="connsiteY15" fmla="*/ 1270 h 479007"/>
                <a:gd name="connsiteX16" fmla="*/ 182447 w 474322"/>
                <a:gd name="connsiteY16" fmla="*/ 1270 h 479007"/>
                <a:gd name="connsiteX17" fmla="*/ 236782 w 474322"/>
                <a:gd name="connsiteY17" fmla="*/ 33796 h 479007"/>
                <a:gd name="connsiteX18" fmla="*/ 291118 w 474322"/>
                <a:gd name="connsiteY18" fmla="*/ 1270 h 479007"/>
                <a:gd name="connsiteX19" fmla="*/ 300601 w 474322"/>
                <a:gd name="connsiteY19" fmla="*/ 1270 h 479007"/>
                <a:gd name="connsiteX20" fmla="*/ 412591 w 474322"/>
                <a:gd name="connsiteY20" fmla="*/ 69356 h 479007"/>
                <a:gd name="connsiteX21" fmla="*/ 417143 w 474322"/>
                <a:gd name="connsiteY21" fmla="*/ 77416 h 479007"/>
                <a:gd name="connsiteX22" fmla="*/ 417143 w 474322"/>
                <a:gd name="connsiteY22" fmla="*/ 145691 h 479007"/>
                <a:gd name="connsiteX23" fmla="*/ 469487 w 474322"/>
                <a:gd name="connsiteY23" fmla="*/ 175183 h 479007"/>
                <a:gd name="connsiteX24" fmla="*/ 474323 w 474322"/>
                <a:gd name="connsiteY24" fmla="*/ 183432 h 479007"/>
                <a:gd name="connsiteX25" fmla="*/ 474323 w 474322"/>
                <a:gd name="connsiteY25" fmla="*/ 295518 h 479007"/>
                <a:gd name="connsiteX26" fmla="*/ 469487 w 474322"/>
                <a:gd name="connsiteY26" fmla="*/ 303768 h 479007"/>
                <a:gd name="connsiteX27" fmla="*/ 417332 w 474322"/>
                <a:gd name="connsiteY27" fmla="*/ 333259 h 479007"/>
                <a:gd name="connsiteX28" fmla="*/ 417332 w 474322"/>
                <a:gd name="connsiteY28" fmla="*/ 401534 h 479007"/>
                <a:gd name="connsiteX29" fmla="*/ 412781 w 474322"/>
                <a:gd name="connsiteY29" fmla="*/ 409689 h 479007"/>
                <a:gd name="connsiteX30" fmla="*/ 301264 w 474322"/>
                <a:gd name="connsiteY30" fmla="*/ 477680 h 479007"/>
                <a:gd name="connsiteX31" fmla="*/ 296333 w 474322"/>
                <a:gd name="connsiteY31" fmla="*/ 479007 h 479007"/>
                <a:gd name="connsiteX32" fmla="*/ 246549 w 474322"/>
                <a:gd name="connsiteY32" fmla="*/ 428749 h 479007"/>
                <a:gd name="connsiteX33" fmla="*/ 296333 w 474322"/>
                <a:gd name="connsiteY33" fmla="*/ 458430 h 479007"/>
                <a:gd name="connsiteX34" fmla="*/ 398367 w 474322"/>
                <a:gd name="connsiteY34" fmla="*/ 395939 h 479007"/>
                <a:gd name="connsiteX35" fmla="*/ 398367 w 474322"/>
                <a:gd name="connsiteY35" fmla="*/ 327759 h 479007"/>
                <a:gd name="connsiteX36" fmla="*/ 403203 w 474322"/>
                <a:gd name="connsiteY36" fmla="*/ 319509 h 479007"/>
                <a:gd name="connsiteX37" fmla="*/ 445211 w 474322"/>
                <a:gd name="connsiteY37" fmla="*/ 295612 h 479007"/>
                <a:gd name="connsiteX38" fmla="*/ 409936 w 474322"/>
                <a:gd name="connsiteY38" fmla="*/ 276173 h 479007"/>
                <a:gd name="connsiteX39" fmla="*/ 371558 w 474322"/>
                <a:gd name="connsiteY39" fmla="*/ 273260 h 479007"/>
                <a:gd name="connsiteX40" fmla="*/ 374471 w 474322"/>
                <a:gd name="connsiteY40" fmla="*/ 234882 h 479007"/>
                <a:gd name="connsiteX41" fmla="*/ 412849 w 474322"/>
                <a:gd name="connsiteY41" fmla="*/ 237795 h 479007"/>
                <a:gd name="connsiteX42" fmla="*/ 419418 w 474322"/>
                <a:gd name="connsiteY42" fmla="*/ 255596 h 479007"/>
                <a:gd name="connsiteX43" fmla="*/ 419418 w 474322"/>
                <a:gd name="connsiteY43" fmla="*/ 259578 h 479007"/>
                <a:gd name="connsiteX44" fmla="*/ 455642 w 474322"/>
                <a:gd name="connsiteY44" fmla="*/ 279492 h 479007"/>
                <a:gd name="connsiteX45" fmla="*/ 455642 w 474322"/>
                <a:gd name="connsiteY45" fmla="*/ 188932 h 479007"/>
                <a:gd name="connsiteX46" fmla="*/ 403108 w 474322"/>
                <a:gd name="connsiteY46" fmla="*/ 159441 h 479007"/>
                <a:gd name="connsiteX47" fmla="*/ 398272 w 474322"/>
                <a:gd name="connsiteY47" fmla="*/ 151191 h 479007"/>
                <a:gd name="connsiteX48" fmla="*/ 398272 w 474322"/>
                <a:gd name="connsiteY48" fmla="*/ 125683 h 479007"/>
                <a:gd name="connsiteX49" fmla="*/ 372100 w 474322"/>
                <a:gd name="connsiteY49" fmla="*/ 125683 h 479007"/>
                <a:gd name="connsiteX50" fmla="*/ 337006 w 474322"/>
                <a:gd name="connsiteY50" fmla="*/ 141811 h 479007"/>
                <a:gd name="connsiteX51" fmla="*/ 320878 w 474322"/>
                <a:gd name="connsiteY51" fmla="*/ 106718 h 479007"/>
                <a:gd name="connsiteX52" fmla="*/ 355972 w 474322"/>
                <a:gd name="connsiteY52" fmla="*/ 90589 h 479007"/>
                <a:gd name="connsiteX53" fmla="*/ 372100 w 474322"/>
                <a:gd name="connsiteY53" fmla="*/ 106718 h 479007"/>
                <a:gd name="connsiteX54" fmla="*/ 398367 w 474322"/>
                <a:gd name="connsiteY54" fmla="*/ 106718 h 479007"/>
                <a:gd name="connsiteX55" fmla="*/ 398367 w 474322"/>
                <a:gd name="connsiteY55" fmla="*/ 83011 h 479007"/>
                <a:gd name="connsiteX56" fmla="*/ 296239 w 474322"/>
                <a:gd name="connsiteY56" fmla="*/ 20520 h 479007"/>
                <a:gd name="connsiteX57" fmla="*/ 246644 w 474322"/>
                <a:gd name="connsiteY57" fmla="*/ 50201 h 479007"/>
                <a:gd name="connsiteX58" fmla="*/ 246644 w 474322"/>
                <a:gd name="connsiteY58" fmla="*/ 154510 h 479007"/>
                <a:gd name="connsiteX59" fmla="*/ 299368 w 474322"/>
                <a:gd name="connsiteY59" fmla="*/ 185045 h 479007"/>
                <a:gd name="connsiteX60" fmla="*/ 337346 w 474322"/>
                <a:gd name="connsiteY60" fmla="*/ 190402 h 479007"/>
                <a:gd name="connsiteX61" fmla="*/ 331988 w 474322"/>
                <a:gd name="connsiteY61" fmla="*/ 228380 h 479007"/>
                <a:gd name="connsiteX62" fmla="*/ 294010 w 474322"/>
                <a:gd name="connsiteY62" fmla="*/ 223023 h 479007"/>
                <a:gd name="connsiteX63" fmla="*/ 288558 w 474322"/>
                <a:gd name="connsiteY63" fmla="*/ 206760 h 479007"/>
                <a:gd name="connsiteX64" fmla="*/ 289127 w 474322"/>
                <a:gd name="connsiteY64" fmla="*/ 201070 h 479007"/>
                <a:gd name="connsiteX65" fmla="*/ 232420 w 474322"/>
                <a:gd name="connsiteY65" fmla="*/ 168355 h 479007"/>
                <a:gd name="connsiteX66" fmla="*/ 227679 w 474322"/>
                <a:gd name="connsiteY66" fmla="*/ 160200 h 479007"/>
                <a:gd name="connsiteX67" fmla="*/ 227679 w 474322"/>
                <a:gd name="connsiteY67" fmla="*/ 50201 h 479007"/>
                <a:gd name="connsiteX68" fmla="*/ 177990 w 474322"/>
                <a:gd name="connsiteY68" fmla="*/ 20520 h 479007"/>
                <a:gd name="connsiteX69" fmla="*/ 132757 w 474322"/>
                <a:gd name="connsiteY69" fmla="*/ 48020 h 479007"/>
                <a:gd name="connsiteX70" fmla="*/ 132757 w 474322"/>
                <a:gd name="connsiteY70" fmla="*/ 114968 h 479007"/>
                <a:gd name="connsiteX71" fmla="*/ 113792 w 474322"/>
                <a:gd name="connsiteY71" fmla="*/ 114968 h 479007"/>
                <a:gd name="connsiteX72" fmla="*/ 113792 w 474322"/>
                <a:gd name="connsiteY72" fmla="*/ 59589 h 479007"/>
                <a:gd name="connsiteX73" fmla="*/ 75956 w 474322"/>
                <a:gd name="connsiteY73" fmla="*/ 83011 h 479007"/>
                <a:gd name="connsiteX74" fmla="*/ 75956 w 474322"/>
                <a:gd name="connsiteY74" fmla="*/ 145976 h 479007"/>
                <a:gd name="connsiteX75" fmla="*/ 123369 w 474322"/>
                <a:gd name="connsiteY75" fmla="*/ 172812 h 479007"/>
                <a:gd name="connsiteX76" fmla="*/ 170783 w 474322"/>
                <a:gd name="connsiteY76" fmla="*/ 145976 h 479007"/>
                <a:gd name="connsiteX77" fmla="*/ 170783 w 474322"/>
                <a:gd name="connsiteY77" fmla="*/ 97235 h 479007"/>
                <a:gd name="connsiteX78" fmla="*/ 189748 w 474322"/>
                <a:gd name="connsiteY78" fmla="*/ 97235 h 479007"/>
                <a:gd name="connsiteX79" fmla="*/ 189748 w 474322"/>
                <a:gd name="connsiteY79" fmla="*/ 151191 h 479007"/>
                <a:gd name="connsiteX80" fmla="*/ 184912 w 474322"/>
                <a:gd name="connsiteY80" fmla="*/ 159441 h 479007"/>
                <a:gd name="connsiteX81" fmla="*/ 132757 w 474322"/>
                <a:gd name="connsiteY81" fmla="*/ 188932 h 479007"/>
                <a:gd name="connsiteX82" fmla="*/ 132757 w 474322"/>
                <a:gd name="connsiteY82" fmla="*/ 234070 h 479007"/>
                <a:gd name="connsiteX83" fmla="*/ 185007 w 474322"/>
                <a:gd name="connsiteY83" fmla="*/ 268208 h 479007"/>
                <a:gd name="connsiteX84" fmla="*/ 189369 w 474322"/>
                <a:gd name="connsiteY84" fmla="*/ 276173 h 479007"/>
                <a:gd name="connsiteX85" fmla="*/ 189369 w 474322"/>
                <a:gd name="connsiteY85" fmla="*/ 308035 h 479007"/>
                <a:gd name="connsiteX86" fmla="*/ 227300 w 474322"/>
                <a:gd name="connsiteY86" fmla="*/ 285656 h 479007"/>
                <a:gd name="connsiteX87" fmla="*/ 227300 w 474322"/>
                <a:gd name="connsiteY87" fmla="*/ 245449 h 479007"/>
                <a:gd name="connsiteX88" fmla="*/ 177516 w 474322"/>
                <a:gd name="connsiteY88" fmla="*/ 215768 h 479007"/>
                <a:gd name="connsiteX89" fmla="*/ 186998 w 474322"/>
                <a:gd name="connsiteY89" fmla="*/ 199458 h 479007"/>
                <a:gd name="connsiteX90" fmla="*/ 241903 w 474322"/>
                <a:gd name="connsiteY90" fmla="*/ 231794 h 479007"/>
                <a:gd name="connsiteX91" fmla="*/ 246455 w 474322"/>
                <a:gd name="connsiteY91" fmla="*/ 239949 h 479007"/>
                <a:gd name="connsiteX92" fmla="*/ 246455 w 474322"/>
                <a:gd name="connsiteY92" fmla="*/ 363224 h 479007"/>
                <a:gd name="connsiteX93" fmla="*/ 289980 w 474322"/>
                <a:gd name="connsiteY93" fmla="*/ 363224 h 479007"/>
                <a:gd name="connsiteX94" fmla="*/ 324863 w 474322"/>
                <a:gd name="connsiteY94" fmla="*/ 347280 h 479007"/>
                <a:gd name="connsiteX95" fmla="*/ 342514 w 474322"/>
                <a:gd name="connsiteY95" fmla="*/ 372706 h 479007"/>
                <a:gd name="connsiteX96" fmla="*/ 313300 w 474322"/>
                <a:gd name="connsiteY96" fmla="*/ 398377 h 479007"/>
                <a:gd name="connsiteX97" fmla="*/ 289980 w 474322"/>
                <a:gd name="connsiteY97" fmla="*/ 382189 h 479007"/>
                <a:gd name="connsiteX98" fmla="*/ 246360 w 474322"/>
                <a:gd name="connsiteY98" fmla="*/ 382189 h 479007"/>
                <a:gd name="connsiteX99" fmla="*/ 138352 w 474322"/>
                <a:gd name="connsiteY99" fmla="*/ 433870 h 479007"/>
                <a:gd name="connsiteX100" fmla="*/ 177990 w 474322"/>
                <a:gd name="connsiteY100" fmla="*/ 458050 h 479007"/>
                <a:gd name="connsiteX101" fmla="*/ 227774 w 474322"/>
                <a:gd name="connsiteY101" fmla="*/ 428370 h 479007"/>
                <a:gd name="connsiteX102" fmla="*/ 227774 w 474322"/>
                <a:gd name="connsiteY102" fmla="*/ 307655 h 479007"/>
                <a:gd name="connsiteX103" fmla="*/ 121757 w 474322"/>
                <a:gd name="connsiteY103" fmla="*/ 370051 h 479007"/>
                <a:gd name="connsiteX104" fmla="*/ 112275 w 474322"/>
                <a:gd name="connsiteY104" fmla="*/ 353646 h 479007"/>
                <a:gd name="connsiteX105" fmla="*/ 170783 w 474322"/>
                <a:gd name="connsiteY105" fmla="*/ 319129 h 479007"/>
                <a:gd name="connsiteX106" fmla="*/ 170783 w 474322"/>
                <a:gd name="connsiteY106" fmla="*/ 281199 h 479007"/>
                <a:gd name="connsiteX107" fmla="*/ 123369 w 474322"/>
                <a:gd name="connsiteY107" fmla="*/ 250190 h 479007"/>
                <a:gd name="connsiteX108" fmla="*/ 70267 w 474322"/>
                <a:gd name="connsiteY108" fmla="*/ 279966 h 479007"/>
                <a:gd name="connsiteX109" fmla="*/ 60784 w 474322"/>
                <a:gd name="connsiteY109" fmla="*/ 263371 h 479007"/>
                <a:gd name="connsiteX110" fmla="*/ 114076 w 474322"/>
                <a:gd name="connsiteY110" fmla="*/ 233501 h 479007"/>
                <a:gd name="connsiteX111" fmla="*/ 114076 w 474322"/>
                <a:gd name="connsiteY111" fmla="*/ 188932 h 479007"/>
                <a:gd name="connsiteX112" fmla="*/ 66663 w 474322"/>
                <a:gd name="connsiteY112" fmla="*/ 162096 h 479007"/>
                <a:gd name="connsiteX113" fmla="*/ 19250 w 474322"/>
                <a:gd name="connsiteY113" fmla="*/ 188932 h 479007"/>
                <a:gd name="connsiteX114" fmla="*/ 19250 w 474322"/>
                <a:gd name="connsiteY114" fmla="*/ 223449 h 479007"/>
                <a:gd name="connsiteX115" fmla="*/ 59836 w 474322"/>
                <a:gd name="connsiteY115" fmla="*/ 199648 h 479007"/>
                <a:gd name="connsiteX116" fmla="*/ 69318 w 474322"/>
                <a:gd name="connsiteY116" fmla="*/ 215958 h 479007"/>
                <a:gd name="connsiteX117" fmla="*/ 19060 w 474322"/>
                <a:gd name="connsiteY117" fmla="*/ 245449 h 479007"/>
                <a:gd name="connsiteX118" fmla="*/ 19060 w 474322"/>
                <a:gd name="connsiteY118" fmla="*/ 289923 h 479007"/>
                <a:gd name="connsiteX119" fmla="*/ 66473 w 474322"/>
                <a:gd name="connsiteY119" fmla="*/ 316759 h 479007"/>
                <a:gd name="connsiteX120" fmla="*/ 114456 w 474322"/>
                <a:gd name="connsiteY120" fmla="*/ 288311 h 479007"/>
                <a:gd name="connsiteX121" fmla="*/ 123938 w 474322"/>
                <a:gd name="connsiteY121" fmla="*/ 304621 h 479007"/>
                <a:gd name="connsiteX122" fmla="*/ 75956 w 474322"/>
                <a:gd name="connsiteY122" fmla="*/ 333069 h 479007"/>
                <a:gd name="connsiteX123" fmla="*/ 75956 w 474322"/>
                <a:gd name="connsiteY123" fmla="*/ 395939 h 479007"/>
                <a:gd name="connsiteX124" fmla="*/ 118628 w 474322"/>
                <a:gd name="connsiteY124" fmla="*/ 422396 h 479007"/>
                <a:gd name="connsiteX125" fmla="*/ 168128 w 474322"/>
                <a:gd name="connsiteY125" fmla="*/ 393284 h 479007"/>
                <a:gd name="connsiteX126" fmla="*/ 168697 w 474322"/>
                <a:gd name="connsiteY126" fmla="*/ 394137 h 479007"/>
                <a:gd name="connsiteX127" fmla="*/ 170972 w 474322"/>
                <a:gd name="connsiteY127" fmla="*/ 392810 h 479007"/>
                <a:gd name="connsiteX128" fmla="*/ 180455 w 474322"/>
                <a:gd name="connsiteY128" fmla="*/ 409120 h 479007"/>
                <a:gd name="connsiteX129" fmla="*/ 315583 w 474322"/>
                <a:gd name="connsiteY129" fmla="*/ 363603 h 479007"/>
                <a:gd name="connsiteX130" fmla="*/ 307239 w 474322"/>
                <a:gd name="connsiteY130" fmla="*/ 371758 h 479007"/>
                <a:gd name="connsiteX131" fmla="*/ 315394 w 474322"/>
                <a:gd name="connsiteY131" fmla="*/ 380102 h 479007"/>
                <a:gd name="connsiteX132" fmla="*/ 323738 w 474322"/>
                <a:gd name="connsiteY132" fmla="*/ 371947 h 479007"/>
                <a:gd name="connsiteX133" fmla="*/ 323738 w 474322"/>
                <a:gd name="connsiteY133" fmla="*/ 371853 h 479007"/>
                <a:gd name="connsiteX134" fmla="*/ 315583 w 474322"/>
                <a:gd name="connsiteY134" fmla="*/ 363982 h 479007"/>
                <a:gd name="connsiteX135" fmla="*/ 392203 w 474322"/>
                <a:gd name="connsiteY135" fmla="*/ 246966 h 479007"/>
                <a:gd name="connsiteX136" fmla="*/ 383953 w 474322"/>
                <a:gd name="connsiteY136" fmla="*/ 255216 h 479007"/>
                <a:gd name="connsiteX137" fmla="*/ 392203 w 474322"/>
                <a:gd name="connsiteY137" fmla="*/ 263466 h 479007"/>
                <a:gd name="connsiteX138" fmla="*/ 400453 w 474322"/>
                <a:gd name="connsiteY138" fmla="*/ 255216 h 479007"/>
                <a:gd name="connsiteX139" fmla="*/ 392203 w 474322"/>
                <a:gd name="connsiteY139" fmla="*/ 247346 h 479007"/>
                <a:gd name="connsiteX140" fmla="*/ 315583 w 474322"/>
                <a:gd name="connsiteY140" fmla="*/ 198131 h 479007"/>
                <a:gd name="connsiteX141" fmla="*/ 307239 w 474322"/>
                <a:gd name="connsiteY141" fmla="*/ 206285 h 479007"/>
                <a:gd name="connsiteX142" fmla="*/ 315394 w 474322"/>
                <a:gd name="connsiteY142" fmla="*/ 214629 h 479007"/>
                <a:gd name="connsiteX143" fmla="*/ 323738 w 474322"/>
                <a:gd name="connsiteY143" fmla="*/ 206475 h 479007"/>
                <a:gd name="connsiteX144" fmla="*/ 323738 w 474322"/>
                <a:gd name="connsiteY144" fmla="*/ 206381 h 479007"/>
                <a:gd name="connsiteX145" fmla="*/ 315583 w 474322"/>
                <a:gd name="connsiteY145" fmla="*/ 198510 h 479007"/>
                <a:gd name="connsiteX146" fmla="*/ 346212 w 474322"/>
                <a:gd name="connsiteY146" fmla="*/ 107950 h 479007"/>
                <a:gd name="connsiteX147" fmla="*/ 337962 w 474322"/>
                <a:gd name="connsiteY147" fmla="*/ 116200 h 479007"/>
                <a:gd name="connsiteX148" fmla="*/ 346212 w 474322"/>
                <a:gd name="connsiteY148" fmla="*/ 124450 h 479007"/>
                <a:gd name="connsiteX149" fmla="*/ 354462 w 474322"/>
                <a:gd name="connsiteY149" fmla="*/ 116200 h 479007"/>
                <a:gd name="connsiteX150" fmla="*/ 346403 w 474322"/>
                <a:gd name="connsiteY150" fmla="*/ 107950 h 479007"/>
                <a:gd name="connsiteX151" fmla="*/ 346212 w 474322"/>
                <a:gd name="connsiteY151" fmla="*/ 107950 h 47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474322" h="479007">
                  <a:moveTo>
                    <a:pt x="296333" y="479007"/>
                  </a:moveTo>
                  <a:cubicBezTo>
                    <a:pt x="294631" y="479007"/>
                    <a:pt x="292961" y="478548"/>
                    <a:pt x="291497" y="477680"/>
                  </a:cubicBezTo>
                  <a:lnTo>
                    <a:pt x="237162" y="445154"/>
                  </a:lnTo>
                  <a:lnTo>
                    <a:pt x="182826" y="477680"/>
                  </a:lnTo>
                  <a:cubicBezTo>
                    <a:pt x="179892" y="479374"/>
                    <a:pt x="176277" y="479374"/>
                    <a:pt x="173343" y="477680"/>
                  </a:cubicBezTo>
                  <a:lnTo>
                    <a:pt x="61732" y="409594"/>
                  </a:lnTo>
                  <a:cubicBezTo>
                    <a:pt x="58954" y="407858"/>
                    <a:pt x="57269" y="404810"/>
                    <a:pt x="57275" y="401534"/>
                  </a:cubicBezTo>
                  <a:lnTo>
                    <a:pt x="57275" y="333259"/>
                  </a:lnTo>
                  <a:lnTo>
                    <a:pt x="4836" y="303768"/>
                  </a:lnTo>
                  <a:cubicBezTo>
                    <a:pt x="1854" y="302091"/>
                    <a:pt x="6" y="298939"/>
                    <a:pt x="0" y="295518"/>
                  </a:cubicBezTo>
                  <a:lnTo>
                    <a:pt x="0" y="183432"/>
                  </a:lnTo>
                  <a:cubicBezTo>
                    <a:pt x="6" y="180011"/>
                    <a:pt x="1854" y="176859"/>
                    <a:pt x="4836" y="175183"/>
                  </a:cubicBezTo>
                  <a:lnTo>
                    <a:pt x="56991" y="145691"/>
                  </a:lnTo>
                  <a:lnTo>
                    <a:pt x="56991" y="77416"/>
                  </a:lnTo>
                  <a:cubicBezTo>
                    <a:pt x="56951" y="74106"/>
                    <a:pt x="58641" y="71015"/>
                    <a:pt x="61448" y="69261"/>
                  </a:cubicBezTo>
                  <a:lnTo>
                    <a:pt x="172964" y="1270"/>
                  </a:lnTo>
                  <a:cubicBezTo>
                    <a:pt x="175898" y="-423"/>
                    <a:pt x="179513" y="-423"/>
                    <a:pt x="182447" y="1270"/>
                  </a:cubicBezTo>
                  <a:lnTo>
                    <a:pt x="236782" y="33796"/>
                  </a:lnTo>
                  <a:lnTo>
                    <a:pt x="291118" y="1270"/>
                  </a:lnTo>
                  <a:cubicBezTo>
                    <a:pt x="294052" y="-423"/>
                    <a:pt x="297667" y="-423"/>
                    <a:pt x="300601" y="1270"/>
                  </a:cubicBezTo>
                  <a:lnTo>
                    <a:pt x="412591" y="69356"/>
                  </a:lnTo>
                  <a:cubicBezTo>
                    <a:pt x="415405" y="71069"/>
                    <a:pt x="417129" y="74121"/>
                    <a:pt x="417143" y="77416"/>
                  </a:cubicBezTo>
                  <a:lnTo>
                    <a:pt x="417143" y="145691"/>
                  </a:lnTo>
                  <a:lnTo>
                    <a:pt x="469487" y="175183"/>
                  </a:lnTo>
                  <a:cubicBezTo>
                    <a:pt x="472469" y="176859"/>
                    <a:pt x="474317" y="180011"/>
                    <a:pt x="474323" y="183432"/>
                  </a:cubicBezTo>
                  <a:lnTo>
                    <a:pt x="474323" y="295518"/>
                  </a:lnTo>
                  <a:cubicBezTo>
                    <a:pt x="474317" y="298939"/>
                    <a:pt x="472469" y="302091"/>
                    <a:pt x="469487" y="303768"/>
                  </a:cubicBezTo>
                  <a:lnTo>
                    <a:pt x="417332" y="333259"/>
                  </a:lnTo>
                  <a:lnTo>
                    <a:pt x="417332" y="401534"/>
                  </a:lnTo>
                  <a:cubicBezTo>
                    <a:pt x="417352" y="404863"/>
                    <a:pt x="415624" y="407958"/>
                    <a:pt x="412781" y="409689"/>
                  </a:cubicBezTo>
                  <a:lnTo>
                    <a:pt x="301264" y="477680"/>
                  </a:lnTo>
                  <a:cubicBezTo>
                    <a:pt x="299761" y="478535"/>
                    <a:pt x="298063" y="478992"/>
                    <a:pt x="296333" y="479007"/>
                  </a:cubicBezTo>
                  <a:close/>
                  <a:moveTo>
                    <a:pt x="246549" y="428749"/>
                  </a:moveTo>
                  <a:lnTo>
                    <a:pt x="296333" y="458430"/>
                  </a:lnTo>
                  <a:lnTo>
                    <a:pt x="398367" y="395939"/>
                  </a:lnTo>
                  <a:lnTo>
                    <a:pt x="398367" y="327759"/>
                  </a:lnTo>
                  <a:cubicBezTo>
                    <a:pt x="398373" y="324338"/>
                    <a:pt x="400221" y="321185"/>
                    <a:pt x="403203" y="319509"/>
                  </a:cubicBezTo>
                  <a:lnTo>
                    <a:pt x="445211" y="295612"/>
                  </a:lnTo>
                  <a:lnTo>
                    <a:pt x="409936" y="276173"/>
                  </a:lnTo>
                  <a:cubicBezTo>
                    <a:pt x="398534" y="285966"/>
                    <a:pt x="381351" y="284662"/>
                    <a:pt x="371558" y="273260"/>
                  </a:cubicBezTo>
                  <a:cubicBezTo>
                    <a:pt x="361765" y="261858"/>
                    <a:pt x="363069" y="244676"/>
                    <a:pt x="374471" y="234882"/>
                  </a:cubicBezTo>
                  <a:cubicBezTo>
                    <a:pt x="385873" y="225089"/>
                    <a:pt x="403055" y="226393"/>
                    <a:pt x="412849" y="237795"/>
                  </a:cubicBezTo>
                  <a:cubicBezTo>
                    <a:pt x="417103" y="242748"/>
                    <a:pt x="419435" y="249066"/>
                    <a:pt x="419418" y="255596"/>
                  </a:cubicBezTo>
                  <a:cubicBezTo>
                    <a:pt x="419511" y="256921"/>
                    <a:pt x="419511" y="258252"/>
                    <a:pt x="419418" y="259578"/>
                  </a:cubicBezTo>
                  <a:lnTo>
                    <a:pt x="455642" y="279492"/>
                  </a:lnTo>
                  <a:lnTo>
                    <a:pt x="455642" y="188932"/>
                  </a:lnTo>
                  <a:lnTo>
                    <a:pt x="403108" y="159441"/>
                  </a:lnTo>
                  <a:cubicBezTo>
                    <a:pt x="400126" y="157765"/>
                    <a:pt x="398278" y="154612"/>
                    <a:pt x="398272" y="151191"/>
                  </a:cubicBezTo>
                  <a:lnTo>
                    <a:pt x="398272" y="125683"/>
                  </a:lnTo>
                  <a:lnTo>
                    <a:pt x="372100" y="125683"/>
                  </a:lnTo>
                  <a:cubicBezTo>
                    <a:pt x="366863" y="139828"/>
                    <a:pt x="351151" y="147048"/>
                    <a:pt x="337006" y="141811"/>
                  </a:cubicBezTo>
                  <a:cubicBezTo>
                    <a:pt x="322862" y="136574"/>
                    <a:pt x="315641" y="120862"/>
                    <a:pt x="320878" y="106718"/>
                  </a:cubicBezTo>
                  <a:cubicBezTo>
                    <a:pt x="326115" y="92573"/>
                    <a:pt x="341827" y="85352"/>
                    <a:pt x="355972" y="90589"/>
                  </a:cubicBezTo>
                  <a:cubicBezTo>
                    <a:pt x="363443" y="93356"/>
                    <a:pt x="369334" y="99246"/>
                    <a:pt x="372100" y="106718"/>
                  </a:cubicBezTo>
                  <a:lnTo>
                    <a:pt x="398367" y="106718"/>
                  </a:lnTo>
                  <a:lnTo>
                    <a:pt x="398367" y="83011"/>
                  </a:lnTo>
                  <a:lnTo>
                    <a:pt x="296239" y="20520"/>
                  </a:lnTo>
                  <a:lnTo>
                    <a:pt x="246644" y="50201"/>
                  </a:lnTo>
                  <a:lnTo>
                    <a:pt x="246644" y="154510"/>
                  </a:lnTo>
                  <a:lnTo>
                    <a:pt x="299368" y="185045"/>
                  </a:lnTo>
                  <a:cubicBezTo>
                    <a:pt x="311335" y="176037"/>
                    <a:pt x="328338" y="178435"/>
                    <a:pt x="337346" y="190402"/>
                  </a:cubicBezTo>
                  <a:cubicBezTo>
                    <a:pt x="346354" y="202369"/>
                    <a:pt x="343955" y="219372"/>
                    <a:pt x="331988" y="228380"/>
                  </a:cubicBezTo>
                  <a:cubicBezTo>
                    <a:pt x="320021" y="237388"/>
                    <a:pt x="303018" y="234989"/>
                    <a:pt x="294010" y="223023"/>
                  </a:cubicBezTo>
                  <a:cubicBezTo>
                    <a:pt x="290481" y="218334"/>
                    <a:pt x="288568" y="212628"/>
                    <a:pt x="288558" y="206760"/>
                  </a:cubicBezTo>
                  <a:cubicBezTo>
                    <a:pt x="288550" y="204849"/>
                    <a:pt x="288740" y="202942"/>
                    <a:pt x="289127" y="201070"/>
                  </a:cubicBezTo>
                  <a:lnTo>
                    <a:pt x="232420" y="168355"/>
                  </a:lnTo>
                  <a:cubicBezTo>
                    <a:pt x="229504" y="166671"/>
                    <a:pt x="227699" y="163567"/>
                    <a:pt x="227679" y="160200"/>
                  </a:cubicBezTo>
                  <a:lnTo>
                    <a:pt x="227679" y="50201"/>
                  </a:lnTo>
                  <a:lnTo>
                    <a:pt x="177990" y="20520"/>
                  </a:lnTo>
                  <a:lnTo>
                    <a:pt x="132757" y="48020"/>
                  </a:lnTo>
                  <a:lnTo>
                    <a:pt x="132757" y="114968"/>
                  </a:lnTo>
                  <a:lnTo>
                    <a:pt x="113792" y="114968"/>
                  </a:lnTo>
                  <a:lnTo>
                    <a:pt x="113792" y="59589"/>
                  </a:lnTo>
                  <a:lnTo>
                    <a:pt x="75956" y="83011"/>
                  </a:lnTo>
                  <a:lnTo>
                    <a:pt x="75956" y="145976"/>
                  </a:lnTo>
                  <a:lnTo>
                    <a:pt x="123369" y="172812"/>
                  </a:lnTo>
                  <a:lnTo>
                    <a:pt x="170783" y="145976"/>
                  </a:lnTo>
                  <a:lnTo>
                    <a:pt x="170783" y="97235"/>
                  </a:lnTo>
                  <a:lnTo>
                    <a:pt x="189748" y="97235"/>
                  </a:lnTo>
                  <a:lnTo>
                    <a:pt x="189748" y="151191"/>
                  </a:lnTo>
                  <a:cubicBezTo>
                    <a:pt x="189742" y="154612"/>
                    <a:pt x="187894" y="157765"/>
                    <a:pt x="184912" y="159441"/>
                  </a:cubicBezTo>
                  <a:lnTo>
                    <a:pt x="132757" y="188932"/>
                  </a:lnTo>
                  <a:lnTo>
                    <a:pt x="132757" y="234070"/>
                  </a:lnTo>
                  <a:lnTo>
                    <a:pt x="185007" y="268208"/>
                  </a:lnTo>
                  <a:cubicBezTo>
                    <a:pt x="187720" y="269948"/>
                    <a:pt x="189364" y="272949"/>
                    <a:pt x="189369" y="276173"/>
                  </a:cubicBezTo>
                  <a:lnTo>
                    <a:pt x="189369" y="308035"/>
                  </a:lnTo>
                  <a:lnTo>
                    <a:pt x="227300" y="285656"/>
                  </a:lnTo>
                  <a:lnTo>
                    <a:pt x="227300" y="245449"/>
                  </a:lnTo>
                  <a:lnTo>
                    <a:pt x="177516" y="215768"/>
                  </a:lnTo>
                  <a:lnTo>
                    <a:pt x="186998" y="199458"/>
                  </a:lnTo>
                  <a:lnTo>
                    <a:pt x="241903" y="231794"/>
                  </a:lnTo>
                  <a:cubicBezTo>
                    <a:pt x="244746" y="233525"/>
                    <a:pt x="246474" y="236620"/>
                    <a:pt x="246455" y="239949"/>
                  </a:cubicBezTo>
                  <a:lnTo>
                    <a:pt x="246455" y="363224"/>
                  </a:lnTo>
                  <a:lnTo>
                    <a:pt x="289980" y="363224"/>
                  </a:lnTo>
                  <a:cubicBezTo>
                    <a:pt x="295210" y="349188"/>
                    <a:pt x="310827" y="342050"/>
                    <a:pt x="324863" y="347280"/>
                  </a:cubicBezTo>
                  <a:cubicBezTo>
                    <a:pt x="335480" y="351236"/>
                    <a:pt x="342520" y="361376"/>
                    <a:pt x="342514" y="372706"/>
                  </a:cubicBezTo>
                  <a:cubicBezTo>
                    <a:pt x="341536" y="387863"/>
                    <a:pt x="328456" y="399356"/>
                    <a:pt x="313300" y="398377"/>
                  </a:cubicBezTo>
                  <a:cubicBezTo>
                    <a:pt x="303127" y="397721"/>
                    <a:pt x="294152" y="391490"/>
                    <a:pt x="289980" y="382189"/>
                  </a:cubicBezTo>
                  <a:lnTo>
                    <a:pt x="246360" y="382189"/>
                  </a:lnTo>
                  <a:close/>
                  <a:moveTo>
                    <a:pt x="138352" y="433870"/>
                  </a:moveTo>
                  <a:lnTo>
                    <a:pt x="177990" y="458050"/>
                  </a:lnTo>
                  <a:lnTo>
                    <a:pt x="227774" y="428370"/>
                  </a:lnTo>
                  <a:lnTo>
                    <a:pt x="227774" y="307655"/>
                  </a:lnTo>
                  <a:lnTo>
                    <a:pt x="121757" y="370051"/>
                  </a:lnTo>
                  <a:lnTo>
                    <a:pt x="112275" y="353646"/>
                  </a:lnTo>
                  <a:lnTo>
                    <a:pt x="170783" y="319129"/>
                  </a:lnTo>
                  <a:lnTo>
                    <a:pt x="170783" y="281199"/>
                  </a:lnTo>
                  <a:lnTo>
                    <a:pt x="123369" y="250190"/>
                  </a:lnTo>
                  <a:lnTo>
                    <a:pt x="70267" y="279966"/>
                  </a:lnTo>
                  <a:lnTo>
                    <a:pt x="60784" y="263371"/>
                  </a:lnTo>
                  <a:lnTo>
                    <a:pt x="114076" y="233501"/>
                  </a:lnTo>
                  <a:lnTo>
                    <a:pt x="114076" y="188932"/>
                  </a:lnTo>
                  <a:lnTo>
                    <a:pt x="66663" y="162096"/>
                  </a:lnTo>
                  <a:lnTo>
                    <a:pt x="19250" y="188932"/>
                  </a:lnTo>
                  <a:lnTo>
                    <a:pt x="19250" y="223449"/>
                  </a:lnTo>
                  <a:lnTo>
                    <a:pt x="59836" y="199648"/>
                  </a:lnTo>
                  <a:lnTo>
                    <a:pt x="69318" y="215958"/>
                  </a:lnTo>
                  <a:lnTo>
                    <a:pt x="19060" y="245449"/>
                  </a:lnTo>
                  <a:lnTo>
                    <a:pt x="19060" y="289923"/>
                  </a:lnTo>
                  <a:lnTo>
                    <a:pt x="66473" y="316759"/>
                  </a:lnTo>
                  <a:lnTo>
                    <a:pt x="114456" y="288311"/>
                  </a:lnTo>
                  <a:lnTo>
                    <a:pt x="123938" y="304621"/>
                  </a:lnTo>
                  <a:lnTo>
                    <a:pt x="75956" y="333069"/>
                  </a:lnTo>
                  <a:lnTo>
                    <a:pt x="75956" y="395939"/>
                  </a:lnTo>
                  <a:lnTo>
                    <a:pt x="118628" y="422396"/>
                  </a:lnTo>
                  <a:lnTo>
                    <a:pt x="168128" y="393284"/>
                  </a:lnTo>
                  <a:lnTo>
                    <a:pt x="168697" y="394137"/>
                  </a:lnTo>
                  <a:lnTo>
                    <a:pt x="170972" y="392810"/>
                  </a:lnTo>
                  <a:lnTo>
                    <a:pt x="180455" y="409120"/>
                  </a:lnTo>
                  <a:close/>
                  <a:moveTo>
                    <a:pt x="315583" y="363603"/>
                  </a:moveTo>
                  <a:cubicBezTo>
                    <a:pt x="311027" y="363551"/>
                    <a:pt x="307291" y="367202"/>
                    <a:pt x="307239" y="371758"/>
                  </a:cubicBezTo>
                  <a:cubicBezTo>
                    <a:pt x="307187" y="376314"/>
                    <a:pt x="310837" y="380050"/>
                    <a:pt x="315394" y="380102"/>
                  </a:cubicBezTo>
                  <a:cubicBezTo>
                    <a:pt x="319950" y="380154"/>
                    <a:pt x="323685" y="376503"/>
                    <a:pt x="323738" y="371947"/>
                  </a:cubicBezTo>
                  <a:cubicBezTo>
                    <a:pt x="323738" y="371916"/>
                    <a:pt x="323738" y="371884"/>
                    <a:pt x="323738" y="371853"/>
                  </a:cubicBezTo>
                  <a:cubicBezTo>
                    <a:pt x="323585" y="367461"/>
                    <a:pt x="319978" y="363980"/>
                    <a:pt x="315583" y="363982"/>
                  </a:cubicBezTo>
                  <a:close/>
                  <a:moveTo>
                    <a:pt x="392203" y="246966"/>
                  </a:moveTo>
                  <a:cubicBezTo>
                    <a:pt x="387647" y="246966"/>
                    <a:pt x="383953" y="250660"/>
                    <a:pt x="383953" y="255216"/>
                  </a:cubicBezTo>
                  <a:cubicBezTo>
                    <a:pt x="383953" y="259773"/>
                    <a:pt x="387647" y="263466"/>
                    <a:pt x="392203" y="263466"/>
                  </a:cubicBezTo>
                  <a:cubicBezTo>
                    <a:pt x="396759" y="263466"/>
                    <a:pt x="400453" y="259773"/>
                    <a:pt x="400453" y="255216"/>
                  </a:cubicBezTo>
                  <a:cubicBezTo>
                    <a:pt x="400250" y="250809"/>
                    <a:pt x="396615" y="247341"/>
                    <a:pt x="392203" y="247346"/>
                  </a:cubicBezTo>
                  <a:close/>
                  <a:moveTo>
                    <a:pt x="315583" y="198131"/>
                  </a:moveTo>
                  <a:cubicBezTo>
                    <a:pt x="311027" y="198078"/>
                    <a:pt x="307291" y="201729"/>
                    <a:pt x="307239" y="206285"/>
                  </a:cubicBezTo>
                  <a:cubicBezTo>
                    <a:pt x="307187" y="210841"/>
                    <a:pt x="310837" y="214577"/>
                    <a:pt x="315394" y="214629"/>
                  </a:cubicBezTo>
                  <a:cubicBezTo>
                    <a:pt x="319950" y="214682"/>
                    <a:pt x="323685" y="211031"/>
                    <a:pt x="323738" y="206475"/>
                  </a:cubicBezTo>
                  <a:cubicBezTo>
                    <a:pt x="323738" y="206443"/>
                    <a:pt x="323738" y="206412"/>
                    <a:pt x="323738" y="206381"/>
                  </a:cubicBezTo>
                  <a:cubicBezTo>
                    <a:pt x="323585" y="201988"/>
                    <a:pt x="319978" y="198507"/>
                    <a:pt x="315583" y="198510"/>
                  </a:cubicBezTo>
                  <a:close/>
                  <a:moveTo>
                    <a:pt x="346212" y="107950"/>
                  </a:moveTo>
                  <a:cubicBezTo>
                    <a:pt x="341656" y="107950"/>
                    <a:pt x="337962" y="111644"/>
                    <a:pt x="337962" y="116200"/>
                  </a:cubicBezTo>
                  <a:cubicBezTo>
                    <a:pt x="337962" y="120757"/>
                    <a:pt x="341656" y="124450"/>
                    <a:pt x="346212" y="124450"/>
                  </a:cubicBezTo>
                  <a:cubicBezTo>
                    <a:pt x="350768" y="124450"/>
                    <a:pt x="354462" y="120757"/>
                    <a:pt x="354462" y="116200"/>
                  </a:cubicBezTo>
                  <a:cubicBezTo>
                    <a:pt x="354515" y="111697"/>
                    <a:pt x="350907" y="108003"/>
                    <a:pt x="346403" y="107950"/>
                  </a:cubicBezTo>
                  <a:cubicBezTo>
                    <a:pt x="346339" y="107950"/>
                    <a:pt x="346276" y="107950"/>
                    <a:pt x="346212" y="107950"/>
                  </a:cubicBezTo>
                  <a:close/>
                </a:path>
              </a:pathLst>
            </a:custGeom>
            <a:solidFill>
              <a:srgbClr val="FFFFFF"/>
            </a:solidFill>
            <a:ln w="9398" cap="flat">
              <a:noFill/>
              <a:prstDash val="solid"/>
              <a:miter/>
            </a:ln>
          </p:spPr>
          <p:txBody>
            <a:bodyPr rtlCol="0" anchor="ctr"/>
            <a:lstStyle/>
            <a:p>
              <a:endParaRPr lang="en-US" sz="3360"/>
            </a:p>
          </p:txBody>
        </p:sp>
      </p:grpSp>
    </p:spTree>
    <p:extLst>
      <p:ext uri="{BB962C8B-B14F-4D97-AF65-F5344CB8AC3E}">
        <p14:creationId xmlns:p14="http://schemas.microsoft.com/office/powerpoint/2010/main" val="101016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35" presetClass="path" presetSubtype="0" decel="100000" fill="hold" grpId="1" nodeType="withEffect">
                                  <p:stCondLst>
                                    <p:cond delay="0"/>
                                  </p:stCondLst>
                                  <p:childTnLst>
                                    <p:animMotion origin="layout" path="M 5.20833E-7 -1.11111E-6 L 5.20833E-7 0.02624 " pathEditMode="relative" rAng="0" ptsTypes="AA">
                                      <p:cBhvr>
                                        <p:cTn id="9" dur="500" spd="-100000" fill="hold"/>
                                        <p:tgtEl>
                                          <p:spTgt spid="13">
                                            <p:txEl>
                                              <p:pRg st="0" end="0"/>
                                            </p:txEl>
                                          </p:spTgt>
                                        </p:tgtEl>
                                        <p:attrNameLst>
                                          <p:attrName>ppt_x</p:attrName>
                                          <p:attrName>ppt_y</p:attrName>
                                        </p:attrNameLst>
                                      </p:cBhvr>
                                      <p:rCtr x="0" y="1312"/>
                                    </p:animMotion>
                                  </p:childTnLst>
                                </p:cTn>
                              </p:par>
                              <p:par>
                                <p:cTn id="10" presetID="10" presetClass="entr" presetSubtype="0" fill="hold" grpId="0" nodeType="with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par>
                                <p:cTn id="13" presetID="35" presetClass="path" presetSubtype="0" decel="100000" fill="hold" grpId="1" nodeType="withEffect">
                                  <p:stCondLst>
                                    <p:cond delay="0"/>
                                  </p:stCondLst>
                                  <p:childTnLst>
                                    <p:animMotion origin="layout" path="M 5.20833E-7 -1.11111E-6 L 5.20833E-7 0.02624 " pathEditMode="relative" rAng="0" ptsTypes="AA">
                                      <p:cBhvr>
                                        <p:cTn id="14" dur="500" spd="-100000" fill="hold"/>
                                        <p:tgtEl>
                                          <p:spTgt spid="13">
                                            <p:txEl>
                                              <p:pRg st="1" end="1"/>
                                            </p:txEl>
                                          </p:spTgt>
                                        </p:tgtEl>
                                        <p:attrNameLst>
                                          <p:attrName>ppt_x</p:attrName>
                                          <p:attrName>ppt_y</p:attrName>
                                        </p:attrNameLst>
                                      </p:cBhvr>
                                      <p:rCtr x="0" y="1312"/>
                                    </p:animMotion>
                                  </p:childTnLst>
                                </p:cTn>
                              </p:par>
                              <p:par>
                                <p:cTn id="15" presetID="10" presetClass="entr" presetSubtype="0" fill="hold" grpId="0" nodeType="withEffect">
                                  <p:stCondLst>
                                    <p:cond delay="20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500"/>
                                        <p:tgtEl>
                                          <p:spTgt spid="13">
                                            <p:txEl>
                                              <p:pRg st="3" end="3"/>
                                            </p:txEl>
                                          </p:spTgt>
                                        </p:tgtEl>
                                      </p:cBhvr>
                                    </p:animEffect>
                                  </p:childTnLst>
                                </p:cTn>
                              </p:par>
                              <p:par>
                                <p:cTn id="18" presetID="35" presetClass="path" presetSubtype="0" decel="100000" fill="hold" grpId="1" nodeType="withEffect">
                                  <p:stCondLst>
                                    <p:cond delay="200"/>
                                  </p:stCondLst>
                                  <p:childTnLst>
                                    <p:animMotion origin="layout" path="M 5.20833E-7 -1.11111E-6 L 5.20833E-7 0.02624 " pathEditMode="relative" rAng="0" ptsTypes="AA">
                                      <p:cBhvr>
                                        <p:cTn id="19" dur="500" spd="-100000" fill="hold"/>
                                        <p:tgtEl>
                                          <p:spTgt spid="13">
                                            <p:txEl>
                                              <p:pRg st="3" end="3"/>
                                            </p:txEl>
                                          </p:spTgt>
                                        </p:tgtEl>
                                        <p:attrNameLst>
                                          <p:attrName>ppt_x</p:attrName>
                                          <p:attrName>ppt_y</p:attrName>
                                        </p:attrNameLst>
                                      </p:cBhvr>
                                      <p:rCtr x="0" y="1312"/>
                                    </p:animMotion>
                                  </p:childTnLst>
                                </p:cTn>
                              </p:par>
                              <p:par>
                                <p:cTn id="20" presetID="10" presetClass="entr" presetSubtype="0" fill="hold" grpId="0" nodeType="withEffect">
                                  <p:stCondLst>
                                    <p:cond delay="20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par>
                                <p:cTn id="23" presetID="35" presetClass="path" presetSubtype="0" decel="100000" fill="hold" grpId="1" nodeType="withEffect">
                                  <p:stCondLst>
                                    <p:cond delay="200"/>
                                  </p:stCondLst>
                                  <p:childTnLst>
                                    <p:animMotion origin="layout" path="M 5.20833E-7 -1.11111E-6 L 5.20833E-7 0.02624 " pathEditMode="relative" rAng="0" ptsTypes="AA">
                                      <p:cBhvr>
                                        <p:cTn id="24" dur="500" spd="-100000" fill="hold"/>
                                        <p:tgtEl>
                                          <p:spTgt spid="13">
                                            <p:txEl>
                                              <p:pRg st="4" end="4"/>
                                            </p:txEl>
                                          </p:spTgt>
                                        </p:tgtEl>
                                        <p:attrNameLst>
                                          <p:attrName>ppt_x</p:attrName>
                                          <p:attrName>ppt_y</p:attrName>
                                        </p:attrNameLst>
                                      </p:cBhvr>
                                      <p:rCtr x="0" y="1312"/>
                                    </p:animMotion>
                                  </p:childTnLst>
                                </p:cTn>
                              </p:par>
                              <p:par>
                                <p:cTn id="25" presetID="10" presetClass="entr" presetSubtype="0" fill="hold" grpId="0" nodeType="withEffect">
                                  <p:stCondLst>
                                    <p:cond delay="400"/>
                                  </p:stCondLst>
                                  <p:childTnLst>
                                    <p:set>
                                      <p:cBhvr>
                                        <p:cTn id="26" dur="1" fill="hold">
                                          <p:stCondLst>
                                            <p:cond delay="0"/>
                                          </p:stCondLst>
                                        </p:cTn>
                                        <p:tgtEl>
                                          <p:spTgt spid="13">
                                            <p:txEl>
                                              <p:pRg st="6" end="6"/>
                                            </p:txEl>
                                          </p:spTgt>
                                        </p:tgtEl>
                                        <p:attrNameLst>
                                          <p:attrName>style.visibility</p:attrName>
                                        </p:attrNameLst>
                                      </p:cBhvr>
                                      <p:to>
                                        <p:strVal val="visible"/>
                                      </p:to>
                                    </p:set>
                                    <p:animEffect transition="in" filter="fade">
                                      <p:cBhvr>
                                        <p:cTn id="27" dur="500"/>
                                        <p:tgtEl>
                                          <p:spTgt spid="13">
                                            <p:txEl>
                                              <p:pRg st="6" end="6"/>
                                            </p:txEl>
                                          </p:spTgt>
                                        </p:tgtEl>
                                      </p:cBhvr>
                                    </p:animEffect>
                                  </p:childTnLst>
                                </p:cTn>
                              </p:par>
                              <p:par>
                                <p:cTn id="28" presetID="35" presetClass="path" presetSubtype="0" decel="100000" fill="hold" grpId="1" nodeType="withEffect">
                                  <p:stCondLst>
                                    <p:cond delay="400"/>
                                  </p:stCondLst>
                                  <p:childTnLst>
                                    <p:animMotion origin="layout" path="M 5.20833E-7 -1.11111E-6 L 5.20833E-7 0.02624 " pathEditMode="relative" rAng="0" ptsTypes="AA">
                                      <p:cBhvr>
                                        <p:cTn id="29" dur="500" spd="-100000" fill="hold"/>
                                        <p:tgtEl>
                                          <p:spTgt spid="13">
                                            <p:txEl>
                                              <p:pRg st="6" end="6"/>
                                            </p:txEl>
                                          </p:spTgt>
                                        </p:tgtEl>
                                        <p:attrNameLst>
                                          <p:attrName>ppt_x</p:attrName>
                                          <p:attrName>ppt_y</p:attrName>
                                        </p:attrNameLst>
                                      </p:cBhvr>
                                      <p:rCtr x="0" y="1312"/>
                                    </p:animMotion>
                                  </p:childTnLst>
                                </p:cTn>
                              </p:par>
                              <p:par>
                                <p:cTn id="30" presetID="10" presetClass="entr" presetSubtype="0" fill="hold" grpId="0" nodeType="withEffect">
                                  <p:stCondLst>
                                    <p:cond delay="400"/>
                                  </p:stCondLst>
                                  <p:childTnLst>
                                    <p:set>
                                      <p:cBhvr>
                                        <p:cTn id="31" dur="1" fill="hold">
                                          <p:stCondLst>
                                            <p:cond delay="0"/>
                                          </p:stCondLst>
                                        </p:cTn>
                                        <p:tgtEl>
                                          <p:spTgt spid="13">
                                            <p:txEl>
                                              <p:pRg st="7" end="7"/>
                                            </p:txEl>
                                          </p:spTgt>
                                        </p:tgtEl>
                                        <p:attrNameLst>
                                          <p:attrName>style.visibility</p:attrName>
                                        </p:attrNameLst>
                                      </p:cBhvr>
                                      <p:to>
                                        <p:strVal val="visible"/>
                                      </p:to>
                                    </p:set>
                                    <p:animEffect transition="in" filter="fade">
                                      <p:cBhvr>
                                        <p:cTn id="32" dur="500"/>
                                        <p:tgtEl>
                                          <p:spTgt spid="13">
                                            <p:txEl>
                                              <p:pRg st="7" end="7"/>
                                            </p:txEl>
                                          </p:spTgt>
                                        </p:tgtEl>
                                      </p:cBhvr>
                                    </p:animEffect>
                                  </p:childTnLst>
                                </p:cTn>
                              </p:par>
                              <p:par>
                                <p:cTn id="33" presetID="35" presetClass="path" presetSubtype="0" decel="100000" fill="hold" grpId="1" nodeType="withEffect">
                                  <p:stCondLst>
                                    <p:cond delay="400"/>
                                  </p:stCondLst>
                                  <p:childTnLst>
                                    <p:animMotion origin="layout" path="M 5.20833E-7 -1.11111E-6 L 5.20833E-7 0.02624 " pathEditMode="relative" rAng="0" ptsTypes="AA">
                                      <p:cBhvr>
                                        <p:cTn id="34" dur="500" spd="-100000" fill="hold"/>
                                        <p:tgtEl>
                                          <p:spTgt spid="13">
                                            <p:txEl>
                                              <p:pRg st="7" end="7"/>
                                            </p:txEl>
                                          </p:spTgt>
                                        </p:tgtEl>
                                        <p:attrNameLst>
                                          <p:attrName>ppt_x</p:attrName>
                                          <p:attrName>ppt_y</p:attrName>
                                        </p:attrNameLst>
                                      </p:cBhvr>
                                      <p:rCtr x="0" y="1312"/>
                                    </p:animMotion>
                                  </p:childTnLst>
                                </p:cTn>
                              </p:par>
                              <p:par>
                                <p:cTn id="35" presetID="10" presetClass="entr" presetSubtype="0" fill="hold" grpId="0" nodeType="withEffect">
                                  <p:stCondLst>
                                    <p:cond delay="400"/>
                                  </p:stCondLst>
                                  <p:childTnLst>
                                    <p:set>
                                      <p:cBhvr>
                                        <p:cTn id="36" dur="1" fill="hold">
                                          <p:stCondLst>
                                            <p:cond delay="0"/>
                                          </p:stCondLst>
                                        </p:cTn>
                                        <p:tgtEl>
                                          <p:spTgt spid="13">
                                            <p:txEl>
                                              <p:pRg st="8" end="8"/>
                                            </p:txEl>
                                          </p:spTgt>
                                        </p:tgtEl>
                                        <p:attrNameLst>
                                          <p:attrName>style.visibility</p:attrName>
                                        </p:attrNameLst>
                                      </p:cBhvr>
                                      <p:to>
                                        <p:strVal val="visible"/>
                                      </p:to>
                                    </p:set>
                                    <p:animEffect transition="in" filter="fade">
                                      <p:cBhvr>
                                        <p:cTn id="37" dur="500"/>
                                        <p:tgtEl>
                                          <p:spTgt spid="13">
                                            <p:txEl>
                                              <p:pRg st="8" end="8"/>
                                            </p:txEl>
                                          </p:spTgt>
                                        </p:tgtEl>
                                      </p:cBhvr>
                                    </p:animEffect>
                                  </p:childTnLst>
                                </p:cTn>
                              </p:par>
                              <p:par>
                                <p:cTn id="38" presetID="35" presetClass="path" presetSubtype="0" decel="100000" fill="hold" grpId="1" nodeType="withEffect">
                                  <p:stCondLst>
                                    <p:cond delay="400"/>
                                  </p:stCondLst>
                                  <p:childTnLst>
                                    <p:animMotion origin="layout" path="M 5.20833E-7 -1.11111E-6 L 5.20833E-7 0.02624 " pathEditMode="relative" rAng="0" ptsTypes="AA">
                                      <p:cBhvr>
                                        <p:cTn id="39" dur="500" spd="-100000" fill="hold"/>
                                        <p:tgtEl>
                                          <p:spTgt spid="13">
                                            <p:txEl>
                                              <p:pRg st="8" end="8"/>
                                            </p:txEl>
                                          </p:spTgt>
                                        </p:tgtEl>
                                        <p:attrNameLst>
                                          <p:attrName>ppt_x</p:attrName>
                                          <p:attrName>ppt_y</p:attrName>
                                        </p:attrNameLst>
                                      </p:cBhvr>
                                      <p:rCtr x="0" y="1312"/>
                                    </p:animMotion>
                                  </p:childTnLst>
                                </p:cTn>
                              </p:par>
                              <p:par>
                                <p:cTn id="40" presetID="10" presetClass="entr" presetSubtype="0" fill="hold" grpId="0" nodeType="withEffect">
                                  <p:stCondLst>
                                    <p:cond delay="400"/>
                                  </p:stCondLst>
                                  <p:childTnLst>
                                    <p:set>
                                      <p:cBhvr>
                                        <p:cTn id="41" dur="1" fill="hold">
                                          <p:stCondLst>
                                            <p:cond delay="0"/>
                                          </p:stCondLst>
                                        </p:cTn>
                                        <p:tgtEl>
                                          <p:spTgt spid="13">
                                            <p:txEl>
                                              <p:pRg st="9" end="9"/>
                                            </p:txEl>
                                          </p:spTgt>
                                        </p:tgtEl>
                                        <p:attrNameLst>
                                          <p:attrName>style.visibility</p:attrName>
                                        </p:attrNameLst>
                                      </p:cBhvr>
                                      <p:to>
                                        <p:strVal val="visible"/>
                                      </p:to>
                                    </p:set>
                                    <p:animEffect transition="in" filter="fade">
                                      <p:cBhvr>
                                        <p:cTn id="42" dur="500"/>
                                        <p:tgtEl>
                                          <p:spTgt spid="13">
                                            <p:txEl>
                                              <p:pRg st="9" end="9"/>
                                            </p:txEl>
                                          </p:spTgt>
                                        </p:tgtEl>
                                      </p:cBhvr>
                                    </p:animEffect>
                                  </p:childTnLst>
                                </p:cTn>
                              </p:par>
                              <p:par>
                                <p:cTn id="43" presetID="35" presetClass="path" presetSubtype="0" decel="100000" fill="hold" grpId="1" nodeType="withEffect">
                                  <p:stCondLst>
                                    <p:cond delay="400"/>
                                  </p:stCondLst>
                                  <p:childTnLst>
                                    <p:animMotion origin="layout" path="M 5.20833E-7 -1.11111E-6 L 5.20833E-7 0.02624 " pathEditMode="relative" rAng="0" ptsTypes="AA">
                                      <p:cBhvr>
                                        <p:cTn id="44" dur="500" spd="-100000" fill="hold"/>
                                        <p:tgtEl>
                                          <p:spTgt spid="13">
                                            <p:txEl>
                                              <p:pRg st="9" end="9"/>
                                            </p:txEl>
                                          </p:spTgt>
                                        </p:tgtEl>
                                        <p:attrNameLst>
                                          <p:attrName>ppt_x</p:attrName>
                                          <p:attrName>ppt_y</p:attrName>
                                        </p:attrNameLst>
                                      </p:cBhvr>
                                      <p:rCtr x="0" y="13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3" grpId="1"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55E194E-D98B-4EEB-A2CC-E82CE4BCBEA8}"/>
              </a:ext>
            </a:extLst>
          </p:cNvPr>
          <p:cNvCxnSpPr>
            <a:cxnSpLocks/>
          </p:cNvCxnSpPr>
          <p:nvPr/>
        </p:nvCxnSpPr>
        <p:spPr>
          <a:xfrm flipV="1">
            <a:off x="7106653" y="240536"/>
            <a:ext cx="0" cy="7543800"/>
          </a:xfrm>
          <a:prstGeom prst="line">
            <a:avLst/>
          </a:prstGeom>
          <a:noFill/>
          <a:ln w="28575" cap="rnd" cmpd="sng" algn="ctr">
            <a:solidFill>
              <a:schemeClr val="accent1"/>
            </a:solidFill>
            <a:prstDash val="solid"/>
            <a:headEnd type="none" w="med" len="sm"/>
            <a:tailEnd w="lg" len="sm"/>
          </a:ln>
          <a:effectLst/>
        </p:spPr>
      </p:cxnSp>
      <p:grpSp>
        <p:nvGrpSpPr>
          <p:cNvPr id="7" name="Group 51">
            <a:extLst>
              <a:ext uri="{FF2B5EF4-FFF2-40B4-BE49-F238E27FC236}">
                <a16:creationId xmlns:a16="http://schemas.microsoft.com/office/drawing/2014/main" id="{513B4575-DBF4-44EA-96D3-BA424C7C4CF8}"/>
              </a:ext>
            </a:extLst>
          </p:cNvPr>
          <p:cNvGrpSpPr/>
          <p:nvPr/>
        </p:nvGrpSpPr>
        <p:grpSpPr>
          <a:xfrm>
            <a:off x="304800" y="201469"/>
            <a:ext cx="6846662" cy="6841414"/>
            <a:chOff x="304800" y="448211"/>
            <a:chExt cx="6846662" cy="6841414"/>
          </a:xfrm>
        </p:grpSpPr>
        <p:pic>
          <p:nvPicPr>
            <p:cNvPr id="6" name="Picture 5">
              <a:extLst>
                <a:ext uri="{FF2B5EF4-FFF2-40B4-BE49-F238E27FC236}">
                  <a16:creationId xmlns:a16="http://schemas.microsoft.com/office/drawing/2014/main" id="{CCD9DE9C-42DC-4638-A48F-8CDC26E56415}"/>
                </a:ext>
              </a:extLst>
            </p:cNvPr>
            <p:cNvPicPr>
              <a:picLocks noChangeAspect="1"/>
            </p:cNvPicPr>
            <p:nvPr/>
          </p:nvPicPr>
          <p:blipFill rotWithShape="1">
            <a:blip r:embed="rId3"/>
            <a:srcRect r="74208"/>
            <a:stretch/>
          </p:blipFill>
          <p:spPr>
            <a:xfrm>
              <a:off x="1581214" y="2035366"/>
              <a:ext cx="1096879" cy="614472"/>
            </a:xfrm>
            <a:prstGeom prst="rect">
              <a:avLst/>
            </a:prstGeom>
          </p:spPr>
        </p:pic>
        <p:sp>
          <p:nvSpPr>
            <p:cNvPr id="22" name="TextBox 21">
              <a:extLst>
                <a:ext uri="{FF2B5EF4-FFF2-40B4-BE49-F238E27FC236}">
                  <a16:creationId xmlns:a16="http://schemas.microsoft.com/office/drawing/2014/main" id="{AFF142A2-39EF-476F-BA13-6FCCECB14C5C}"/>
                </a:ext>
              </a:extLst>
            </p:cNvPr>
            <p:cNvSpPr txBox="1"/>
            <p:nvPr/>
          </p:nvSpPr>
          <p:spPr>
            <a:xfrm>
              <a:off x="1024982" y="5431718"/>
              <a:ext cx="6126480" cy="1143000"/>
            </a:xfrm>
            <a:prstGeom prst="rect">
              <a:avLst/>
            </a:prstGeom>
            <a:noFill/>
          </p:spPr>
          <p:txBody>
            <a:bodyPr wrap="square" lIns="182880" tIns="146304" rIns="182880" bIns="146304" rtlCol="0" anchor="ctr" anchorCtr="0">
              <a:noAutofit/>
            </a:bodyPr>
            <a:lstStyle>
              <a:defPPr>
                <a:defRPr lang="en-US"/>
              </a:defPPr>
              <a:lvl1pPr defTabSz="457200" eaLnBrk="1" hangingPunct="1">
                <a:lnSpc>
                  <a:spcPct val="90000"/>
                </a:lnSpc>
                <a:spcBef>
                  <a:spcPts val="0"/>
                </a:spcBef>
                <a:defRPr sz="2400">
                  <a:solidFill>
                    <a:srgbClr val="FFFFFF"/>
                  </a:solidFill>
                  <a:latin typeface="+mn-lt"/>
                  <a:cs typeface="Amazon Ember" panose="020B0603020204020204" pitchFamily="34" charset="0"/>
                </a:defRPr>
              </a:lvl1pPr>
            </a:lstStyle>
            <a:p>
              <a:r>
                <a:rPr lang="en-US" sz="2000" dirty="0"/>
                <a:t>Define the first pilot, learn, and build</a:t>
              </a:r>
            </a:p>
          </p:txBody>
        </p:sp>
        <p:grpSp>
          <p:nvGrpSpPr>
            <p:cNvPr id="23" name="Group 22">
              <a:extLst>
                <a:ext uri="{FF2B5EF4-FFF2-40B4-BE49-F238E27FC236}">
                  <a16:creationId xmlns:a16="http://schemas.microsoft.com/office/drawing/2014/main" id="{B1F047CE-1FE6-429A-8F48-199020F6B889}"/>
                </a:ext>
              </a:extLst>
            </p:cNvPr>
            <p:cNvGrpSpPr/>
            <p:nvPr/>
          </p:nvGrpSpPr>
          <p:grpSpPr>
            <a:xfrm>
              <a:off x="567782" y="3339531"/>
              <a:ext cx="457200" cy="457200"/>
              <a:chOff x="2708636" y="3876956"/>
              <a:chExt cx="165238" cy="165238"/>
            </a:xfrm>
          </p:grpSpPr>
          <p:sp>
            <p:nvSpPr>
              <p:cNvPr id="24" name="Freeform: Shape 8">
                <a:extLst>
                  <a:ext uri="{FF2B5EF4-FFF2-40B4-BE49-F238E27FC236}">
                    <a16:creationId xmlns:a16="http://schemas.microsoft.com/office/drawing/2014/main" id="{490D49A1-4C89-4585-AAF2-6C536CA82B8F}"/>
                  </a:ext>
                </a:extLst>
              </p:cNvPr>
              <p:cNvSpPr/>
              <p:nvPr/>
            </p:nvSpPr>
            <p:spPr>
              <a:xfrm>
                <a:off x="2708636" y="3876956"/>
                <a:ext cx="165238" cy="165238"/>
              </a:xfrm>
              <a:custGeom>
                <a:avLst/>
                <a:gdLst>
                  <a:gd name="connsiteX0" fmla="*/ 160942 w 165238"/>
                  <a:gd name="connsiteY0" fmla="*/ 82949 h 165238"/>
                  <a:gd name="connsiteX1" fmla="*/ 82949 w 165238"/>
                  <a:gd name="connsiteY1" fmla="*/ 160942 h 165238"/>
                  <a:gd name="connsiteX2" fmla="*/ 4957 w 165238"/>
                  <a:gd name="connsiteY2" fmla="*/ 82949 h 165238"/>
                  <a:gd name="connsiteX3" fmla="*/ 82949 w 165238"/>
                  <a:gd name="connsiteY3" fmla="*/ 4957 h 165238"/>
                  <a:gd name="connsiteX4" fmla="*/ 160942 w 165238"/>
                  <a:gd name="connsiteY4" fmla="*/ 82949 h 1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8" h="165238">
                    <a:moveTo>
                      <a:pt x="160942" y="82949"/>
                    </a:moveTo>
                    <a:cubicBezTo>
                      <a:pt x="160942" y="126023"/>
                      <a:pt x="126023" y="160942"/>
                      <a:pt x="82949" y="160942"/>
                    </a:cubicBezTo>
                    <a:cubicBezTo>
                      <a:pt x="39876" y="160942"/>
                      <a:pt x="4957" y="126023"/>
                      <a:pt x="4957" y="82949"/>
                    </a:cubicBezTo>
                    <a:cubicBezTo>
                      <a:pt x="4957" y="39875"/>
                      <a:pt x="39876" y="4957"/>
                      <a:pt x="82949" y="4957"/>
                    </a:cubicBezTo>
                    <a:cubicBezTo>
                      <a:pt x="126023" y="4957"/>
                      <a:pt x="160942" y="39875"/>
                      <a:pt x="160942" y="82949"/>
                    </a:cubicBezTo>
                    <a:close/>
                  </a:path>
                </a:pathLst>
              </a:custGeom>
              <a:noFill/>
              <a:ln w="19050" cap="rnd" cmpd="sng" algn="ctr">
                <a:solidFill>
                  <a:schemeClr val="tx1"/>
                </a:solidFill>
                <a:prstDash val="solid"/>
                <a:headEnd type="none" w="med" len="sm"/>
                <a:tailEnd w="lg" len="sm"/>
              </a:ln>
              <a:effectLst/>
            </p:spPr>
            <p:txBody>
              <a:bodyPr rtlCol="0" anchor="ctr"/>
              <a:lstStyle/>
              <a:p>
                <a:endParaRPr lang="en-US" sz="1800" dirty="0"/>
              </a:p>
            </p:txBody>
          </p:sp>
          <p:sp>
            <p:nvSpPr>
              <p:cNvPr id="25" name="Freeform: Shape 9">
                <a:extLst>
                  <a:ext uri="{FF2B5EF4-FFF2-40B4-BE49-F238E27FC236}">
                    <a16:creationId xmlns:a16="http://schemas.microsoft.com/office/drawing/2014/main" id="{05C83E6A-95C3-480B-96F2-8EC7EA13AB47}"/>
                  </a:ext>
                </a:extLst>
              </p:cNvPr>
              <p:cNvSpPr/>
              <p:nvPr/>
            </p:nvSpPr>
            <p:spPr>
              <a:xfrm>
                <a:off x="2743666" y="3923549"/>
                <a:ext cx="95838" cy="69400"/>
              </a:xfrm>
              <a:custGeom>
                <a:avLst/>
                <a:gdLst>
                  <a:gd name="connsiteX0" fmla="*/ 4957 w 95838"/>
                  <a:gd name="connsiteY0" fmla="*/ 41640 h 69399"/>
                  <a:gd name="connsiteX1" fmla="*/ 30073 w 95838"/>
                  <a:gd name="connsiteY1" fmla="*/ 66756 h 69399"/>
                  <a:gd name="connsiteX2" fmla="*/ 91872 w 95838"/>
                  <a:gd name="connsiteY2" fmla="*/ 4957 h 69399"/>
                </a:gdLst>
                <a:ahLst/>
                <a:cxnLst>
                  <a:cxn ang="0">
                    <a:pos x="connsiteX0" y="connsiteY0"/>
                  </a:cxn>
                  <a:cxn ang="0">
                    <a:pos x="connsiteX1" y="connsiteY1"/>
                  </a:cxn>
                  <a:cxn ang="0">
                    <a:pos x="connsiteX2" y="connsiteY2"/>
                  </a:cxn>
                </a:cxnLst>
                <a:rect l="l" t="t" r="r" b="b"/>
                <a:pathLst>
                  <a:path w="95838" h="69399">
                    <a:moveTo>
                      <a:pt x="4957" y="41640"/>
                    </a:moveTo>
                    <a:lnTo>
                      <a:pt x="30073" y="66756"/>
                    </a:lnTo>
                    <a:lnTo>
                      <a:pt x="91872" y="4957"/>
                    </a:lnTo>
                  </a:path>
                </a:pathLst>
              </a:custGeom>
              <a:noFill/>
              <a:ln w="19050" cap="rnd" cmpd="sng" algn="ctr">
                <a:solidFill>
                  <a:schemeClr val="accent1"/>
                </a:solidFill>
                <a:prstDash val="solid"/>
                <a:headEnd type="none" w="med" len="sm"/>
                <a:tailEnd w="lg" len="sm"/>
              </a:ln>
              <a:effectLst/>
            </p:spPr>
            <p:txBody>
              <a:bodyPr rtlCol="0" anchor="ctr"/>
              <a:lstStyle/>
              <a:p>
                <a:endParaRPr lang="en-US" sz="1800" dirty="0"/>
              </a:p>
            </p:txBody>
          </p:sp>
        </p:grpSp>
        <p:sp>
          <p:nvSpPr>
            <p:cNvPr id="26" name="TextBox 25">
              <a:extLst>
                <a:ext uri="{FF2B5EF4-FFF2-40B4-BE49-F238E27FC236}">
                  <a16:creationId xmlns:a16="http://schemas.microsoft.com/office/drawing/2014/main" id="{A5BDBEAF-6719-4BFA-BA40-F4A5BFA04D2D}"/>
                </a:ext>
              </a:extLst>
            </p:cNvPr>
            <p:cNvSpPr txBox="1"/>
            <p:nvPr/>
          </p:nvSpPr>
          <p:spPr>
            <a:xfrm>
              <a:off x="1024982" y="2996621"/>
              <a:ext cx="6126480" cy="1143000"/>
            </a:xfrm>
            <a:prstGeom prst="rect">
              <a:avLst/>
            </a:prstGeom>
            <a:noFill/>
          </p:spPr>
          <p:txBody>
            <a:bodyPr wrap="square" lIns="182880" tIns="146304" rIns="182880" bIns="146304" rtlCol="0" anchor="ctr" anchorCtr="0">
              <a:noAutofit/>
            </a:bodyPr>
            <a:lstStyle>
              <a:defPPr>
                <a:defRPr lang="en-US"/>
              </a:defPPr>
              <a:lvl1pPr defTabSz="457200" eaLnBrk="1" hangingPunct="1">
                <a:lnSpc>
                  <a:spcPct val="90000"/>
                </a:lnSpc>
                <a:spcBef>
                  <a:spcPts val="0"/>
                </a:spcBef>
                <a:defRPr sz="2400">
                  <a:solidFill>
                    <a:srgbClr val="FFFFFF"/>
                  </a:solidFill>
                  <a:latin typeface="+mn-lt"/>
                  <a:cs typeface="Amazon Ember" panose="020B0603020204020204" pitchFamily="34" charset="0"/>
                </a:defRPr>
              </a:lvl1pPr>
            </a:lstStyle>
            <a:p>
              <a:r>
                <a:rPr lang="en-US" sz="2000" dirty="0"/>
                <a:t>Joint engagements with business and </a:t>
              </a:r>
              <a:br>
                <a:rPr lang="en-US" sz="2000" dirty="0"/>
              </a:br>
              <a:r>
                <a:rPr lang="en-US" sz="2000" dirty="0"/>
                <a:t>technology stakeholder alignment</a:t>
              </a:r>
            </a:p>
          </p:txBody>
        </p:sp>
        <p:grpSp>
          <p:nvGrpSpPr>
            <p:cNvPr id="27" name="Group 26">
              <a:extLst>
                <a:ext uri="{FF2B5EF4-FFF2-40B4-BE49-F238E27FC236}">
                  <a16:creationId xmlns:a16="http://schemas.microsoft.com/office/drawing/2014/main" id="{5466DA21-B645-4AEC-9B52-E8AA78D3AB91}"/>
                </a:ext>
              </a:extLst>
            </p:cNvPr>
            <p:cNvGrpSpPr/>
            <p:nvPr/>
          </p:nvGrpSpPr>
          <p:grpSpPr>
            <a:xfrm>
              <a:off x="553789" y="4569763"/>
              <a:ext cx="457200" cy="457200"/>
              <a:chOff x="2708636" y="3831051"/>
              <a:chExt cx="165238" cy="165238"/>
            </a:xfrm>
          </p:grpSpPr>
          <p:sp>
            <p:nvSpPr>
              <p:cNvPr id="28" name="Freeform: Shape 29">
                <a:extLst>
                  <a:ext uri="{FF2B5EF4-FFF2-40B4-BE49-F238E27FC236}">
                    <a16:creationId xmlns:a16="http://schemas.microsoft.com/office/drawing/2014/main" id="{60B3AF73-CE4C-4CE0-940B-E04E1B169322}"/>
                  </a:ext>
                </a:extLst>
              </p:cNvPr>
              <p:cNvSpPr/>
              <p:nvPr/>
            </p:nvSpPr>
            <p:spPr>
              <a:xfrm>
                <a:off x="2708636" y="3831051"/>
                <a:ext cx="165238" cy="165238"/>
              </a:xfrm>
              <a:custGeom>
                <a:avLst/>
                <a:gdLst>
                  <a:gd name="connsiteX0" fmla="*/ 160942 w 165238"/>
                  <a:gd name="connsiteY0" fmla="*/ 82949 h 165238"/>
                  <a:gd name="connsiteX1" fmla="*/ 82949 w 165238"/>
                  <a:gd name="connsiteY1" fmla="*/ 160942 h 165238"/>
                  <a:gd name="connsiteX2" fmla="*/ 4957 w 165238"/>
                  <a:gd name="connsiteY2" fmla="*/ 82949 h 165238"/>
                  <a:gd name="connsiteX3" fmla="*/ 82949 w 165238"/>
                  <a:gd name="connsiteY3" fmla="*/ 4957 h 165238"/>
                  <a:gd name="connsiteX4" fmla="*/ 160942 w 165238"/>
                  <a:gd name="connsiteY4" fmla="*/ 82949 h 1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8" h="165238">
                    <a:moveTo>
                      <a:pt x="160942" y="82949"/>
                    </a:moveTo>
                    <a:cubicBezTo>
                      <a:pt x="160942" y="126023"/>
                      <a:pt x="126023" y="160942"/>
                      <a:pt x="82949" y="160942"/>
                    </a:cubicBezTo>
                    <a:cubicBezTo>
                      <a:pt x="39876" y="160942"/>
                      <a:pt x="4957" y="126023"/>
                      <a:pt x="4957" y="82949"/>
                    </a:cubicBezTo>
                    <a:cubicBezTo>
                      <a:pt x="4957" y="39875"/>
                      <a:pt x="39876" y="4957"/>
                      <a:pt x="82949" y="4957"/>
                    </a:cubicBezTo>
                    <a:cubicBezTo>
                      <a:pt x="126023" y="4957"/>
                      <a:pt x="160942" y="39875"/>
                      <a:pt x="160942" y="82949"/>
                    </a:cubicBezTo>
                    <a:close/>
                  </a:path>
                </a:pathLst>
              </a:custGeom>
              <a:noFill/>
              <a:ln w="19050" cap="rnd" cmpd="sng" algn="ctr">
                <a:solidFill>
                  <a:schemeClr val="tx1"/>
                </a:solidFill>
                <a:prstDash val="solid"/>
                <a:headEnd type="none" w="med" len="sm"/>
                <a:tailEnd w="lg" len="sm"/>
              </a:ln>
              <a:effectLst/>
            </p:spPr>
            <p:txBody>
              <a:bodyPr rtlCol="0" anchor="ctr"/>
              <a:lstStyle/>
              <a:p>
                <a:endParaRPr lang="en-US" sz="1800" dirty="0"/>
              </a:p>
            </p:txBody>
          </p:sp>
          <p:sp>
            <p:nvSpPr>
              <p:cNvPr id="29" name="Freeform: Shape 30">
                <a:extLst>
                  <a:ext uri="{FF2B5EF4-FFF2-40B4-BE49-F238E27FC236}">
                    <a16:creationId xmlns:a16="http://schemas.microsoft.com/office/drawing/2014/main" id="{0C4D0189-8401-4122-BB53-414C722CBAC5}"/>
                  </a:ext>
                </a:extLst>
              </p:cNvPr>
              <p:cNvSpPr/>
              <p:nvPr/>
            </p:nvSpPr>
            <p:spPr>
              <a:xfrm>
                <a:off x="2743666" y="3877650"/>
                <a:ext cx="95838" cy="69400"/>
              </a:xfrm>
              <a:custGeom>
                <a:avLst/>
                <a:gdLst>
                  <a:gd name="connsiteX0" fmla="*/ 4957 w 95838"/>
                  <a:gd name="connsiteY0" fmla="*/ 41640 h 69399"/>
                  <a:gd name="connsiteX1" fmla="*/ 30073 w 95838"/>
                  <a:gd name="connsiteY1" fmla="*/ 66756 h 69399"/>
                  <a:gd name="connsiteX2" fmla="*/ 91872 w 95838"/>
                  <a:gd name="connsiteY2" fmla="*/ 4957 h 69399"/>
                </a:gdLst>
                <a:ahLst/>
                <a:cxnLst>
                  <a:cxn ang="0">
                    <a:pos x="connsiteX0" y="connsiteY0"/>
                  </a:cxn>
                  <a:cxn ang="0">
                    <a:pos x="connsiteX1" y="connsiteY1"/>
                  </a:cxn>
                  <a:cxn ang="0">
                    <a:pos x="connsiteX2" y="connsiteY2"/>
                  </a:cxn>
                </a:cxnLst>
                <a:rect l="l" t="t" r="r" b="b"/>
                <a:pathLst>
                  <a:path w="95838" h="69399">
                    <a:moveTo>
                      <a:pt x="4957" y="41640"/>
                    </a:moveTo>
                    <a:lnTo>
                      <a:pt x="30073" y="66756"/>
                    </a:lnTo>
                    <a:lnTo>
                      <a:pt x="91872" y="4957"/>
                    </a:lnTo>
                  </a:path>
                </a:pathLst>
              </a:custGeom>
              <a:noFill/>
              <a:ln w="19050" cap="rnd" cmpd="sng" algn="ctr">
                <a:solidFill>
                  <a:schemeClr val="accent1"/>
                </a:solidFill>
                <a:prstDash val="solid"/>
                <a:headEnd type="none" w="med" len="sm"/>
                <a:tailEnd w="lg" len="sm"/>
              </a:ln>
              <a:effectLst/>
            </p:spPr>
            <p:txBody>
              <a:bodyPr rtlCol="0" anchor="ctr"/>
              <a:lstStyle/>
              <a:p>
                <a:endParaRPr lang="en-US" sz="1800" dirty="0"/>
              </a:p>
            </p:txBody>
          </p:sp>
        </p:grpSp>
        <p:grpSp>
          <p:nvGrpSpPr>
            <p:cNvPr id="30" name="Group 29">
              <a:extLst>
                <a:ext uri="{FF2B5EF4-FFF2-40B4-BE49-F238E27FC236}">
                  <a16:creationId xmlns:a16="http://schemas.microsoft.com/office/drawing/2014/main" id="{72BBBC52-B370-4B2D-A353-53C4ABA5D1DA}"/>
                </a:ext>
              </a:extLst>
            </p:cNvPr>
            <p:cNvGrpSpPr/>
            <p:nvPr/>
          </p:nvGrpSpPr>
          <p:grpSpPr>
            <a:xfrm>
              <a:off x="544784" y="5774613"/>
              <a:ext cx="457200" cy="457200"/>
              <a:chOff x="2708636" y="3775972"/>
              <a:chExt cx="165238" cy="165238"/>
            </a:xfrm>
          </p:grpSpPr>
          <p:sp>
            <p:nvSpPr>
              <p:cNvPr id="31" name="Freeform: Shape 33">
                <a:extLst>
                  <a:ext uri="{FF2B5EF4-FFF2-40B4-BE49-F238E27FC236}">
                    <a16:creationId xmlns:a16="http://schemas.microsoft.com/office/drawing/2014/main" id="{7B4F2A58-5567-4CF0-908A-B489A8639DE5}"/>
                  </a:ext>
                </a:extLst>
              </p:cNvPr>
              <p:cNvSpPr/>
              <p:nvPr/>
            </p:nvSpPr>
            <p:spPr>
              <a:xfrm>
                <a:off x="2708636" y="3775972"/>
                <a:ext cx="165238" cy="165238"/>
              </a:xfrm>
              <a:custGeom>
                <a:avLst/>
                <a:gdLst>
                  <a:gd name="connsiteX0" fmla="*/ 160942 w 165238"/>
                  <a:gd name="connsiteY0" fmla="*/ 82949 h 165238"/>
                  <a:gd name="connsiteX1" fmla="*/ 82949 w 165238"/>
                  <a:gd name="connsiteY1" fmla="*/ 160942 h 165238"/>
                  <a:gd name="connsiteX2" fmla="*/ 4957 w 165238"/>
                  <a:gd name="connsiteY2" fmla="*/ 82949 h 165238"/>
                  <a:gd name="connsiteX3" fmla="*/ 82949 w 165238"/>
                  <a:gd name="connsiteY3" fmla="*/ 4957 h 165238"/>
                  <a:gd name="connsiteX4" fmla="*/ 160942 w 165238"/>
                  <a:gd name="connsiteY4" fmla="*/ 82949 h 1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8" h="165238">
                    <a:moveTo>
                      <a:pt x="160942" y="82949"/>
                    </a:moveTo>
                    <a:cubicBezTo>
                      <a:pt x="160942" y="126023"/>
                      <a:pt x="126023" y="160942"/>
                      <a:pt x="82949" y="160942"/>
                    </a:cubicBezTo>
                    <a:cubicBezTo>
                      <a:pt x="39876" y="160942"/>
                      <a:pt x="4957" y="126023"/>
                      <a:pt x="4957" y="82949"/>
                    </a:cubicBezTo>
                    <a:cubicBezTo>
                      <a:pt x="4957" y="39875"/>
                      <a:pt x="39876" y="4957"/>
                      <a:pt x="82949" y="4957"/>
                    </a:cubicBezTo>
                    <a:cubicBezTo>
                      <a:pt x="126023" y="4957"/>
                      <a:pt x="160942" y="39875"/>
                      <a:pt x="160942" y="82949"/>
                    </a:cubicBezTo>
                    <a:close/>
                  </a:path>
                </a:pathLst>
              </a:custGeom>
              <a:noFill/>
              <a:ln w="19050" cap="rnd" cmpd="sng" algn="ctr">
                <a:solidFill>
                  <a:schemeClr val="tx1"/>
                </a:solidFill>
                <a:prstDash val="solid"/>
                <a:headEnd type="none" w="med" len="sm"/>
                <a:tailEnd w="lg" len="sm"/>
              </a:ln>
              <a:effectLst/>
            </p:spPr>
            <p:txBody>
              <a:bodyPr rtlCol="0" anchor="ctr"/>
              <a:lstStyle/>
              <a:p>
                <a:endParaRPr lang="en-US" sz="1800" dirty="0"/>
              </a:p>
            </p:txBody>
          </p:sp>
          <p:sp>
            <p:nvSpPr>
              <p:cNvPr id="32" name="Freeform: Shape 34">
                <a:extLst>
                  <a:ext uri="{FF2B5EF4-FFF2-40B4-BE49-F238E27FC236}">
                    <a16:creationId xmlns:a16="http://schemas.microsoft.com/office/drawing/2014/main" id="{CA292B05-5042-42B4-A038-85BDDCAB1E04}"/>
                  </a:ext>
                </a:extLst>
              </p:cNvPr>
              <p:cNvSpPr/>
              <p:nvPr/>
            </p:nvSpPr>
            <p:spPr>
              <a:xfrm>
                <a:off x="2743666" y="3822571"/>
                <a:ext cx="95838" cy="69400"/>
              </a:xfrm>
              <a:custGeom>
                <a:avLst/>
                <a:gdLst>
                  <a:gd name="connsiteX0" fmla="*/ 4957 w 95838"/>
                  <a:gd name="connsiteY0" fmla="*/ 41640 h 69399"/>
                  <a:gd name="connsiteX1" fmla="*/ 30073 w 95838"/>
                  <a:gd name="connsiteY1" fmla="*/ 66756 h 69399"/>
                  <a:gd name="connsiteX2" fmla="*/ 91872 w 95838"/>
                  <a:gd name="connsiteY2" fmla="*/ 4957 h 69399"/>
                </a:gdLst>
                <a:ahLst/>
                <a:cxnLst>
                  <a:cxn ang="0">
                    <a:pos x="connsiteX0" y="connsiteY0"/>
                  </a:cxn>
                  <a:cxn ang="0">
                    <a:pos x="connsiteX1" y="connsiteY1"/>
                  </a:cxn>
                  <a:cxn ang="0">
                    <a:pos x="connsiteX2" y="connsiteY2"/>
                  </a:cxn>
                </a:cxnLst>
                <a:rect l="l" t="t" r="r" b="b"/>
                <a:pathLst>
                  <a:path w="95838" h="69399">
                    <a:moveTo>
                      <a:pt x="4957" y="41640"/>
                    </a:moveTo>
                    <a:lnTo>
                      <a:pt x="30073" y="66756"/>
                    </a:lnTo>
                    <a:lnTo>
                      <a:pt x="91872" y="4957"/>
                    </a:lnTo>
                  </a:path>
                </a:pathLst>
              </a:custGeom>
              <a:noFill/>
              <a:ln w="19050" cap="rnd" cmpd="sng" algn="ctr">
                <a:solidFill>
                  <a:schemeClr val="accent1"/>
                </a:solidFill>
                <a:prstDash val="solid"/>
                <a:headEnd type="none" w="med" len="sm"/>
                <a:tailEnd w="lg" len="sm"/>
              </a:ln>
              <a:effectLst/>
            </p:spPr>
            <p:txBody>
              <a:bodyPr rtlCol="0" anchor="ctr"/>
              <a:lstStyle/>
              <a:p>
                <a:endParaRPr lang="en-US" sz="1800" dirty="0"/>
              </a:p>
            </p:txBody>
          </p:sp>
        </p:grpSp>
        <p:sp>
          <p:nvSpPr>
            <p:cNvPr id="33" name="TextBox 32">
              <a:extLst>
                <a:ext uri="{FF2B5EF4-FFF2-40B4-BE49-F238E27FC236}">
                  <a16:creationId xmlns:a16="http://schemas.microsoft.com/office/drawing/2014/main" id="{CC0DAD3C-16D8-4890-92BF-AC6EF1DD8D07}"/>
                </a:ext>
              </a:extLst>
            </p:cNvPr>
            <p:cNvSpPr txBox="1"/>
            <p:nvPr/>
          </p:nvSpPr>
          <p:spPr>
            <a:xfrm>
              <a:off x="1024982" y="4226870"/>
              <a:ext cx="6126480" cy="1143000"/>
            </a:xfrm>
            <a:prstGeom prst="rect">
              <a:avLst/>
            </a:prstGeom>
            <a:noFill/>
          </p:spPr>
          <p:txBody>
            <a:bodyPr wrap="square" lIns="182880" tIns="146304" rIns="182880" bIns="146304" rtlCol="0" anchor="ctr" anchorCtr="0">
              <a:noAutofit/>
            </a:bodyPr>
            <a:lstStyle>
              <a:defPPr>
                <a:defRPr lang="en-US"/>
              </a:defPPr>
              <a:lvl1pPr defTabSz="457200" eaLnBrk="1" hangingPunct="1">
                <a:lnSpc>
                  <a:spcPct val="90000"/>
                </a:lnSpc>
                <a:spcBef>
                  <a:spcPts val="0"/>
                </a:spcBef>
                <a:defRPr sz="2400">
                  <a:solidFill>
                    <a:srgbClr val="FFFFFF"/>
                  </a:solidFill>
                  <a:latin typeface="+mn-lt"/>
                  <a:cs typeface="Amazon Ember" panose="020B0603020204020204" pitchFamily="34" charset="0"/>
                </a:defRPr>
              </a:lvl1pPr>
            </a:lstStyle>
            <a:p>
              <a:r>
                <a:rPr lang="en-US" sz="2000" dirty="0"/>
                <a:t>Create an organizational vision for innovation with data to drive business outcomes</a:t>
              </a:r>
            </a:p>
          </p:txBody>
        </p:sp>
        <p:sp>
          <p:nvSpPr>
            <p:cNvPr id="37" name="TextBox 36">
              <a:extLst>
                <a:ext uri="{FF2B5EF4-FFF2-40B4-BE49-F238E27FC236}">
                  <a16:creationId xmlns:a16="http://schemas.microsoft.com/office/drawing/2014/main" id="{848FEA4C-27A6-4700-94AC-F049630438FE}"/>
                </a:ext>
              </a:extLst>
            </p:cNvPr>
            <p:cNvSpPr txBox="1"/>
            <p:nvPr/>
          </p:nvSpPr>
          <p:spPr>
            <a:xfrm>
              <a:off x="304800" y="448211"/>
              <a:ext cx="6830568" cy="1181862"/>
            </a:xfrm>
            <a:prstGeom prst="rect">
              <a:avLst/>
            </a:prstGeom>
          </p:spPr>
          <p:txBody>
            <a:bodyPr vert="horz" wrap="square" lIns="182880" tIns="146304" rIns="182880" bIns="146304" rtlCol="0" anchor="t">
              <a:spAutoFit/>
            </a:bodyPr>
            <a:lstStyle>
              <a:lvl1pPr eaLnBrk="1" hangingPunct="1">
                <a:lnSpc>
                  <a:spcPct val="90000"/>
                </a:lnSpc>
                <a:defRPr lang="en-US" sz="4800" b="0" i="0" spc="-120" baseline="0">
                  <a:ln w="3175">
                    <a:noFill/>
                  </a:ln>
                  <a:latin typeface="Amazon Ember Heavy" panose="020B0603020204020204" pitchFamily="34" charset="0"/>
                  <a:ea typeface="Amazon Ember Heavy" panose="020B0603020204020204" pitchFamily="34" charset="0"/>
                  <a:cs typeface="Amazon Ember Heavy" panose="020B0603020204020204" pitchFamily="34" charset="0"/>
                </a:defRPr>
              </a:lvl1pPr>
              <a:lvl2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2pPr>
              <a:lvl3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3pPr>
              <a:lvl4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4pPr>
              <a:lvl5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5pPr>
              <a:lvl6pPr marL="4572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algn="ctr"/>
              <a:r>
                <a:rPr lang="en-US" sz="3200" dirty="0">
                  <a:latin typeface="+mj-lt"/>
                </a:rPr>
                <a:t>Want to build a data </a:t>
              </a:r>
              <a:br>
                <a:rPr lang="en-US" sz="3200" dirty="0">
                  <a:latin typeface="+mj-lt"/>
                </a:rPr>
              </a:br>
              <a:r>
                <a:rPr lang="en-US" sz="3200" dirty="0">
                  <a:latin typeface="+mj-lt"/>
                </a:rPr>
                <a:t>vision and strategy?</a:t>
              </a:r>
            </a:p>
          </p:txBody>
        </p:sp>
        <p:sp>
          <p:nvSpPr>
            <p:cNvPr id="36" name="TextBox 35">
              <a:extLst>
                <a:ext uri="{FF2B5EF4-FFF2-40B4-BE49-F238E27FC236}">
                  <a16:creationId xmlns:a16="http://schemas.microsoft.com/office/drawing/2014/main" id="{848FEA4C-27A6-4700-94AC-F049630438FE}"/>
                </a:ext>
              </a:extLst>
            </p:cNvPr>
            <p:cNvSpPr txBox="1"/>
            <p:nvPr/>
          </p:nvSpPr>
          <p:spPr>
            <a:xfrm>
              <a:off x="304800" y="6647911"/>
              <a:ext cx="6830568" cy="641714"/>
            </a:xfrm>
            <a:prstGeom prst="rect">
              <a:avLst/>
            </a:prstGeom>
          </p:spPr>
          <p:txBody>
            <a:bodyPr vert="horz" wrap="square" lIns="182880" tIns="146304" rIns="182880" bIns="146304" rtlCol="0" anchor="t">
              <a:spAutoFit/>
            </a:bodyPr>
            <a:lstStyle>
              <a:lvl1pPr eaLnBrk="1" hangingPunct="1">
                <a:lnSpc>
                  <a:spcPct val="90000"/>
                </a:lnSpc>
                <a:defRPr lang="en-US" sz="4800" b="0" i="0" spc="-120" baseline="0">
                  <a:ln w="3175">
                    <a:noFill/>
                  </a:ln>
                  <a:latin typeface="Amazon Ember Heavy" panose="020B0603020204020204" pitchFamily="34" charset="0"/>
                  <a:ea typeface="Amazon Ember Heavy" panose="020B0603020204020204" pitchFamily="34" charset="0"/>
                  <a:cs typeface="Amazon Ember Heavy" panose="020B0603020204020204" pitchFamily="34" charset="0"/>
                </a:defRPr>
              </a:lvl1pPr>
              <a:lvl2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2pPr>
              <a:lvl3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3pPr>
              <a:lvl4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4pPr>
              <a:lvl5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5pPr>
              <a:lvl6pPr marL="4572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algn="ctr"/>
              <a:r>
                <a:rPr lang="en-US" sz="2500" spc="0" dirty="0">
                  <a:solidFill>
                    <a:schemeClr val="accent1"/>
                  </a:solidFill>
                </a:rPr>
                <a:t>Jumpstart the data flywheel</a:t>
              </a:r>
            </a:p>
          </p:txBody>
        </p:sp>
        <p:sp>
          <p:nvSpPr>
            <p:cNvPr id="2" name="TextBox 1">
              <a:extLst>
                <a:ext uri="{FF2B5EF4-FFF2-40B4-BE49-F238E27FC236}">
                  <a16:creationId xmlns:a16="http://schemas.microsoft.com/office/drawing/2014/main" id="{3EDF47D1-84A7-46CA-8C5F-F0E87C4016E1}"/>
                </a:ext>
              </a:extLst>
            </p:cNvPr>
            <p:cNvSpPr txBox="1"/>
            <p:nvPr/>
          </p:nvSpPr>
          <p:spPr>
            <a:xfrm>
              <a:off x="2678093" y="2019741"/>
              <a:ext cx="4445769" cy="627864"/>
            </a:xfrm>
            <a:prstGeom prst="rect">
              <a:avLst/>
            </a:prstGeom>
            <a:noFill/>
          </p:spPr>
          <p:txBody>
            <a:bodyPr wrap="squar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t>data-driven everything</a:t>
              </a:r>
            </a:p>
          </p:txBody>
        </p:sp>
      </p:grpSp>
      <p:grpSp>
        <p:nvGrpSpPr>
          <p:cNvPr id="53" name="Group 52">
            <a:extLst>
              <a:ext uri="{FF2B5EF4-FFF2-40B4-BE49-F238E27FC236}">
                <a16:creationId xmlns:a16="http://schemas.microsoft.com/office/drawing/2014/main" id="{C6D49807-D2DA-426D-9C91-7985B2638A89}"/>
              </a:ext>
            </a:extLst>
          </p:cNvPr>
          <p:cNvGrpSpPr/>
          <p:nvPr/>
        </p:nvGrpSpPr>
        <p:grpSpPr>
          <a:xfrm>
            <a:off x="7492684" y="201468"/>
            <a:ext cx="6871012" cy="6828709"/>
            <a:chOff x="7492683" y="448211"/>
            <a:chExt cx="6871012" cy="6828708"/>
          </a:xfrm>
        </p:grpSpPr>
        <p:pic>
          <p:nvPicPr>
            <p:cNvPr id="4" name="Picture 3">
              <a:extLst>
                <a:ext uri="{FF2B5EF4-FFF2-40B4-BE49-F238E27FC236}">
                  <a16:creationId xmlns:a16="http://schemas.microsoft.com/office/drawing/2014/main" id="{CCD9DE9C-42DC-4638-A48F-8CDC26E56415}"/>
                </a:ext>
              </a:extLst>
            </p:cNvPr>
            <p:cNvPicPr>
              <a:picLocks noChangeAspect="1"/>
            </p:cNvPicPr>
            <p:nvPr/>
          </p:nvPicPr>
          <p:blipFill>
            <a:blip r:embed="rId4"/>
            <a:srcRect/>
            <a:stretch/>
          </p:blipFill>
          <p:spPr>
            <a:xfrm>
              <a:off x="9738771" y="2085774"/>
              <a:ext cx="2340739" cy="628640"/>
            </a:xfrm>
            <a:prstGeom prst="rect">
              <a:avLst/>
            </a:prstGeom>
          </p:spPr>
        </p:pic>
        <p:sp>
          <p:nvSpPr>
            <p:cNvPr id="3" name="TextBox 2">
              <a:extLst>
                <a:ext uri="{FF2B5EF4-FFF2-40B4-BE49-F238E27FC236}">
                  <a16:creationId xmlns:a16="http://schemas.microsoft.com/office/drawing/2014/main" id="{DC11A142-9539-4D41-8BE5-B29CEB929F7F}"/>
                </a:ext>
              </a:extLst>
            </p:cNvPr>
            <p:cNvSpPr txBox="1"/>
            <p:nvPr/>
          </p:nvSpPr>
          <p:spPr>
            <a:xfrm>
              <a:off x="7492683" y="448211"/>
              <a:ext cx="6832917" cy="1181862"/>
            </a:xfrm>
            <a:prstGeom prst="rect">
              <a:avLst/>
            </a:prstGeom>
          </p:spPr>
          <p:txBody>
            <a:bodyPr vert="horz" wrap="square" lIns="182880" tIns="146304" rIns="182880" bIns="146304" rtlCol="0" anchor="t">
              <a:spAutoFit/>
            </a:bodyPr>
            <a:lstStyle>
              <a:lvl1pPr eaLnBrk="1" hangingPunct="1">
                <a:lnSpc>
                  <a:spcPct val="90000"/>
                </a:lnSpc>
                <a:defRPr lang="en-US" sz="4800" b="0" i="0" spc="-120" baseline="0">
                  <a:ln w="3175">
                    <a:noFill/>
                  </a:ln>
                  <a:latin typeface="Amazon Ember Heavy" panose="020B0603020204020204" pitchFamily="34" charset="0"/>
                  <a:ea typeface="Amazon Ember Heavy" panose="020B0603020204020204" pitchFamily="34" charset="0"/>
                  <a:cs typeface="Amazon Ember Heavy" panose="020B0603020204020204" pitchFamily="34" charset="0"/>
                </a:defRPr>
              </a:lvl1pPr>
              <a:lvl2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2pPr>
              <a:lvl3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3pPr>
              <a:lvl4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4pPr>
              <a:lvl5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5pPr>
              <a:lvl6pPr marL="4572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algn="ctr"/>
              <a:r>
                <a:rPr lang="en-US" sz="3200" dirty="0">
                  <a:latin typeface="+mj-lt"/>
                </a:rPr>
                <a:t>Have a strategy and </a:t>
              </a:r>
              <a:br>
                <a:rPr lang="en-US" sz="3200" dirty="0">
                  <a:latin typeface="+mj-lt"/>
                </a:rPr>
              </a:br>
              <a:r>
                <a:rPr lang="en-US" sz="3200" dirty="0">
                  <a:latin typeface="+mj-lt"/>
                </a:rPr>
                <a:t>need help executing it?</a:t>
              </a:r>
            </a:p>
          </p:txBody>
        </p:sp>
        <p:sp>
          <p:nvSpPr>
            <p:cNvPr id="34" name="TextBox 33">
              <a:extLst>
                <a:ext uri="{FF2B5EF4-FFF2-40B4-BE49-F238E27FC236}">
                  <a16:creationId xmlns:a16="http://schemas.microsoft.com/office/drawing/2014/main" id="{848FEA4C-27A6-4700-94AC-F049630438FE}"/>
                </a:ext>
              </a:extLst>
            </p:cNvPr>
            <p:cNvSpPr txBox="1"/>
            <p:nvPr/>
          </p:nvSpPr>
          <p:spPr>
            <a:xfrm>
              <a:off x="7492683" y="6635205"/>
              <a:ext cx="6871012" cy="641714"/>
            </a:xfrm>
            <a:prstGeom prst="rect">
              <a:avLst/>
            </a:prstGeom>
          </p:spPr>
          <p:txBody>
            <a:bodyPr vert="horz" wrap="square" lIns="182880" tIns="146304" rIns="182880" bIns="146304" rtlCol="0" anchor="t">
              <a:spAutoFit/>
            </a:bodyPr>
            <a:lstStyle>
              <a:lvl1pPr eaLnBrk="1" hangingPunct="1">
                <a:lnSpc>
                  <a:spcPct val="90000"/>
                </a:lnSpc>
                <a:defRPr lang="en-US" sz="4800" b="0" i="0" spc="-120" baseline="0">
                  <a:ln w="3175">
                    <a:noFill/>
                  </a:ln>
                  <a:latin typeface="Amazon Ember Heavy" panose="020B0603020204020204" pitchFamily="34" charset="0"/>
                  <a:ea typeface="Amazon Ember Heavy" panose="020B0603020204020204" pitchFamily="34" charset="0"/>
                  <a:cs typeface="Amazon Ember Heavy" panose="020B0603020204020204" pitchFamily="34" charset="0"/>
                </a:defRPr>
              </a:lvl1pPr>
              <a:lvl2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2pPr>
              <a:lvl3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3pPr>
              <a:lvl4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4pPr>
              <a:lvl5pPr eaLnBrk="1" hangingPunct="1">
                <a:lnSpc>
                  <a:spcPct val="90000"/>
                </a:lnSpc>
                <a:defRPr sz="4800">
                  <a:solidFill>
                    <a:schemeClr val="tx2"/>
                  </a:solidFill>
                  <a:latin typeface="Amazon Ember Light" panose="020B0403020204020204" pitchFamily="34" charset="0"/>
                  <a:cs typeface="Amazon Ember Light" panose="020B0403020204020204" pitchFamily="34" charset="0"/>
                </a:defRPr>
              </a:lvl5pPr>
              <a:lvl6pPr marL="4572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defTabSz="1096963" fontAlgn="base">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algn="ctr"/>
              <a:r>
                <a:rPr lang="en-US" sz="2500" spc="0" dirty="0">
                  <a:solidFill>
                    <a:schemeClr val="accent1"/>
                  </a:solidFill>
                </a:rPr>
                <a:t>Come with an idea, leave with a solution</a:t>
              </a:r>
            </a:p>
          </p:txBody>
        </p:sp>
        <p:sp>
          <p:nvSpPr>
            <p:cNvPr id="39" name="TextBox 38">
              <a:extLst>
                <a:ext uri="{FF2B5EF4-FFF2-40B4-BE49-F238E27FC236}">
                  <a16:creationId xmlns:a16="http://schemas.microsoft.com/office/drawing/2014/main" id="{489284AF-E5CA-45A5-8CA8-C561C0249E45}"/>
                </a:ext>
              </a:extLst>
            </p:cNvPr>
            <p:cNvSpPr txBox="1"/>
            <p:nvPr/>
          </p:nvSpPr>
          <p:spPr>
            <a:xfrm>
              <a:off x="8199120" y="5457118"/>
              <a:ext cx="6126480" cy="1143000"/>
            </a:xfrm>
            <a:prstGeom prst="rect">
              <a:avLst/>
            </a:prstGeom>
            <a:noFill/>
          </p:spPr>
          <p:txBody>
            <a:bodyPr wrap="square" lIns="182880" tIns="146304" rIns="182880" bIns="146304" rtlCol="0" anchor="ctr" anchorCtr="0">
              <a:noAutofit/>
            </a:bodyPr>
            <a:lstStyle>
              <a:defPPr>
                <a:defRPr lang="en-US"/>
              </a:defPPr>
              <a:lvl1pPr defTabSz="457200" eaLnBrk="1" hangingPunct="1">
                <a:lnSpc>
                  <a:spcPct val="90000"/>
                </a:lnSpc>
                <a:spcBef>
                  <a:spcPts val="0"/>
                </a:spcBef>
                <a:defRPr sz="2400">
                  <a:solidFill>
                    <a:srgbClr val="FFFFFF"/>
                  </a:solidFill>
                  <a:latin typeface="+mn-lt"/>
                  <a:cs typeface="Amazon Ember" panose="020B0603020204020204" pitchFamily="34" charset="0"/>
                </a:defRPr>
              </a:lvl1pPr>
            </a:lstStyle>
            <a:p>
              <a:pPr lvl="0"/>
              <a:r>
                <a:rPr lang="en-US" sz="2000" dirty="0"/>
                <a:t>Leave with an architecture, working prototype, path to production, and deeper knowledge of AWS services</a:t>
              </a:r>
            </a:p>
          </p:txBody>
        </p:sp>
        <p:grpSp>
          <p:nvGrpSpPr>
            <p:cNvPr id="40" name="Group 39">
              <a:extLst>
                <a:ext uri="{FF2B5EF4-FFF2-40B4-BE49-F238E27FC236}">
                  <a16:creationId xmlns:a16="http://schemas.microsoft.com/office/drawing/2014/main" id="{331FC934-B025-4CCA-84AB-ECC9C5D5C497}"/>
                </a:ext>
              </a:extLst>
            </p:cNvPr>
            <p:cNvGrpSpPr/>
            <p:nvPr/>
          </p:nvGrpSpPr>
          <p:grpSpPr>
            <a:xfrm>
              <a:off x="7741920" y="3339522"/>
              <a:ext cx="457200" cy="457200"/>
              <a:chOff x="2708636" y="3876953"/>
              <a:chExt cx="165238" cy="165238"/>
            </a:xfrm>
          </p:grpSpPr>
          <p:sp>
            <p:nvSpPr>
              <p:cNvPr id="49" name="Freeform: Shape 8">
                <a:extLst>
                  <a:ext uri="{FF2B5EF4-FFF2-40B4-BE49-F238E27FC236}">
                    <a16:creationId xmlns:a16="http://schemas.microsoft.com/office/drawing/2014/main" id="{7372977B-2394-4A0B-B658-D66431DD5436}"/>
                  </a:ext>
                </a:extLst>
              </p:cNvPr>
              <p:cNvSpPr/>
              <p:nvPr/>
            </p:nvSpPr>
            <p:spPr>
              <a:xfrm>
                <a:off x="2708636" y="3876953"/>
                <a:ext cx="165238" cy="165238"/>
              </a:xfrm>
              <a:custGeom>
                <a:avLst/>
                <a:gdLst>
                  <a:gd name="connsiteX0" fmla="*/ 160942 w 165238"/>
                  <a:gd name="connsiteY0" fmla="*/ 82949 h 165238"/>
                  <a:gd name="connsiteX1" fmla="*/ 82949 w 165238"/>
                  <a:gd name="connsiteY1" fmla="*/ 160942 h 165238"/>
                  <a:gd name="connsiteX2" fmla="*/ 4957 w 165238"/>
                  <a:gd name="connsiteY2" fmla="*/ 82949 h 165238"/>
                  <a:gd name="connsiteX3" fmla="*/ 82949 w 165238"/>
                  <a:gd name="connsiteY3" fmla="*/ 4957 h 165238"/>
                  <a:gd name="connsiteX4" fmla="*/ 160942 w 165238"/>
                  <a:gd name="connsiteY4" fmla="*/ 82949 h 1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8" h="165238">
                    <a:moveTo>
                      <a:pt x="160942" y="82949"/>
                    </a:moveTo>
                    <a:cubicBezTo>
                      <a:pt x="160942" y="126023"/>
                      <a:pt x="126023" y="160942"/>
                      <a:pt x="82949" y="160942"/>
                    </a:cubicBezTo>
                    <a:cubicBezTo>
                      <a:pt x="39876" y="160942"/>
                      <a:pt x="4957" y="126023"/>
                      <a:pt x="4957" y="82949"/>
                    </a:cubicBezTo>
                    <a:cubicBezTo>
                      <a:pt x="4957" y="39875"/>
                      <a:pt x="39876" y="4957"/>
                      <a:pt x="82949" y="4957"/>
                    </a:cubicBezTo>
                    <a:cubicBezTo>
                      <a:pt x="126023" y="4957"/>
                      <a:pt x="160942" y="39875"/>
                      <a:pt x="160942" y="82949"/>
                    </a:cubicBezTo>
                    <a:close/>
                  </a:path>
                </a:pathLst>
              </a:custGeom>
              <a:noFill/>
              <a:ln w="19050" cap="rnd" cmpd="sng" algn="ctr">
                <a:solidFill>
                  <a:schemeClr val="tx1"/>
                </a:solidFill>
                <a:prstDash val="solid"/>
                <a:headEnd type="none" w="med" len="sm"/>
                <a:tailEnd w="lg" len="sm"/>
              </a:ln>
              <a:effectLst/>
            </p:spPr>
            <p:txBody>
              <a:bodyPr rtlCol="0" anchor="ctr"/>
              <a:lstStyle/>
              <a:p>
                <a:endParaRPr lang="en-US" sz="1800" dirty="0"/>
              </a:p>
            </p:txBody>
          </p:sp>
          <p:sp>
            <p:nvSpPr>
              <p:cNvPr id="50" name="Freeform: Shape 9">
                <a:extLst>
                  <a:ext uri="{FF2B5EF4-FFF2-40B4-BE49-F238E27FC236}">
                    <a16:creationId xmlns:a16="http://schemas.microsoft.com/office/drawing/2014/main" id="{55843960-6EBD-4333-A493-03772D6EBF5E}"/>
                  </a:ext>
                </a:extLst>
              </p:cNvPr>
              <p:cNvSpPr/>
              <p:nvPr/>
            </p:nvSpPr>
            <p:spPr>
              <a:xfrm>
                <a:off x="2743666" y="3923551"/>
                <a:ext cx="95838" cy="69400"/>
              </a:xfrm>
              <a:custGeom>
                <a:avLst/>
                <a:gdLst>
                  <a:gd name="connsiteX0" fmla="*/ 4957 w 95838"/>
                  <a:gd name="connsiteY0" fmla="*/ 41640 h 69399"/>
                  <a:gd name="connsiteX1" fmla="*/ 30073 w 95838"/>
                  <a:gd name="connsiteY1" fmla="*/ 66756 h 69399"/>
                  <a:gd name="connsiteX2" fmla="*/ 91872 w 95838"/>
                  <a:gd name="connsiteY2" fmla="*/ 4957 h 69399"/>
                </a:gdLst>
                <a:ahLst/>
                <a:cxnLst>
                  <a:cxn ang="0">
                    <a:pos x="connsiteX0" y="connsiteY0"/>
                  </a:cxn>
                  <a:cxn ang="0">
                    <a:pos x="connsiteX1" y="connsiteY1"/>
                  </a:cxn>
                  <a:cxn ang="0">
                    <a:pos x="connsiteX2" y="connsiteY2"/>
                  </a:cxn>
                </a:cxnLst>
                <a:rect l="l" t="t" r="r" b="b"/>
                <a:pathLst>
                  <a:path w="95838" h="69399">
                    <a:moveTo>
                      <a:pt x="4957" y="41640"/>
                    </a:moveTo>
                    <a:lnTo>
                      <a:pt x="30073" y="66756"/>
                    </a:lnTo>
                    <a:lnTo>
                      <a:pt x="91872" y="4957"/>
                    </a:lnTo>
                  </a:path>
                </a:pathLst>
              </a:custGeom>
              <a:noFill/>
              <a:ln w="19050" cap="rnd" cmpd="sng" algn="ctr">
                <a:solidFill>
                  <a:schemeClr val="accent1"/>
                </a:solidFill>
                <a:prstDash val="solid"/>
                <a:headEnd type="none" w="med" len="sm"/>
                <a:tailEnd w="lg" len="sm"/>
              </a:ln>
              <a:effectLst/>
            </p:spPr>
            <p:txBody>
              <a:bodyPr rtlCol="0" anchor="ctr"/>
              <a:lstStyle/>
              <a:p>
                <a:endParaRPr lang="en-US" sz="1800" dirty="0"/>
              </a:p>
            </p:txBody>
          </p:sp>
        </p:grpSp>
        <p:sp>
          <p:nvSpPr>
            <p:cNvPr id="41" name="TextBox 40">
              <a:extLst>
                <a:ext uri="{FF2B5EF4-FFF2-40B4-BE49-F238E27FC236}">
                  <a16:creationId xmlns:a16="http://schemas.microsoft.com/office/drawing/2014/main" id="{AF9D10FD-811A-4ADE-A604-000FE67E5B37}"/>
                </a:ext>
              </a:extLst>
            </p:cNvPr>
            <p:cNvSpPr txBox="1"/>
            <p:nvPr/>
          </p:nvSpPr>
          <p:spPr>
            <a:xfrm>
              <a:off x="8199120" y="2996621"/>
              <a:ext cx="6126480" cy="1143000"/>
            </a:xfrm>
            <a:prstGeom prst="rect">
              <a:avLst/>
            </a:prstGeom>
            <a:noFill/>
          </p:spPr>
          <p:txBody>
            <a:bodyPr wrap="square" lIns="182880" tIns="146304" rIns="182880" bIns="146304" rtlCol="0" anchor="ctr" anchorCtr="0">
              <a:noAutofit/>
            </a:bodyPr>
            <a:lstStyle>
              <a:defPPr>
                <a:defRPr lang="en-US"/>
              </a:defPPr>
              <a:lvl1pPr defTabSz="457200" eaLnBrk="1" hangingPunct="1">
                <a:lnSpc>
                  <a:spcPct val="90000"/>
                </a:lnSpc>
                <a:spcBef>
                  <a:spcPts val="0"/>
                </a:spcBef>
                <a:defRPr sz="2400">
                  <a:solidFill>
                    <a:srgbClr val="FFFFFF"/>
                  </a:solidFill>
                  <a:latin typeface="+mn-lt"/>
                  <a:cs typeface="Amazon Ember" panose="020B0603020204020204" pitchFamily="34" charset="0"/>
                </a:defRPr>
              </a:lvl1pPr>
            </a:lstStyle>
            <a:p>
              <a:pPr>
                <a:defRPr/>
              </a:pPr>
              <a:r>
                <a:rPr lang="en-US" sz="2000" dirty="0"/>
                <a:t>Joint engineering engagements between customers and AWS technical resources</a:t>
              </a:r>
            </a:p>
          </p:txBody>
        </p:sp>
        <p:grpSp>
          <p:nvGrpSpPr>
            <p:cNvPr id="42" name="Group 41">
              <a:extLst>
                <a:ext uri="{FF2B5EF4-FFF2-40B4-BE49-F238E27FC236}">
                  <a16:creationId xmlns:a16="http://schemas.microsoft.com/office/drawing/2014/main" id="{E34258B7-4627-4207-A5EF-253D7854F45D}"/>
                </a:ext>
              </a:extLst>
            </p:cNvPr>
            <p:cNvGrpSpPr/>
            <p:nvPr/>
          </p:nvGrpSpPr>
          <p:grpSpPr>
            <a:xfrm>
              <a:off x="7727927" y="4569763"/>
              <a:ext cx="457200" cy="457200"/>
              <a:chOff x="2708636" y="3831051"/>
              <a:chExt cx="165238" cy="165238"/>
            </a:xfrm>
          </p:grpSpPr>
          <p:sp>
            <p:nvSpPr>
              <p:cNvPr id="47" name="Freeform: Shape 29">
                <a:extLst>
                  <a:ext uri="{FF2B5EF4-FFF2-40B4-BE49-F238E27FC236}">
                    <a16:creationId xmlns:a16="http://schemas.microsoft.com/office/drawing/2014/main" id="{46F374BB-7331-4CDA-A33A-F59F1BF89C67}"/>
                  </a:ext>
                </a:extLst>
              </p:cNvPr>
              <p:cNvSpPr/>
              <p:nvPr/>
            </p:nvSpPr>
            <p:spPr>
              <a:xfrm>
                <a:off x="2708636" y="3831051"/>
                <a:ext cx="165238" cy="165238"/>
              </a:xfrm>
              <a:custGeom>
                <a:avLst/>
                <a:gdLst>
                  <a:gd name="connsiteX0" fmla="*/ 160942 w 165238"/>
                  <a:gd name="connsiteY0" fmla="*/ 82949 h 165238"/>
                  <a:gd name="connsiteX1" fmla="*/ 82949 w 165238"/>
                  <a:gd name="connsiteY1" fmla="*/ 160942 h 165238"/>
                  <a:gd name="connsiteX2" fmla="*/ 4957 w 165238"/>
                  <a:gd name="connsiteY2" fmla="*/ 82949 h 165238"/>
                  <a:gd name="connsiteX3" fmla="*/ 82949 w 165238"/>
                  <a:gd name="connsiteY3" fmla="*/ 4957 h 165238"/>
                  <a:gd name="connsiteX4" fmla="*/ 160942 w 165238"/>
                  <a:gd name="connsiteY4" fmla="*/ 82949 h 1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8" h="165238">
                    <a:moveTo>
                      <a:pt x="160942" y="82949"/>
                    </a:moveTo>
                    <a:cubicBezTo>
                      <a:pt x="160942" y="126023"/>
                      <a:pt x="126023" y="160942"/>
                      <a:pt x="82949" y="160942"/>
                    </a:cubicBezTo>
                    <a:cubicBezTo>
                      <a:pt x="39876" y="160942"/>
                      <a:pt x="4957" y="126023"/>
                      <a:pt x="4957" y="82949"/>
                    </a:cubicBezTo>
                    <a:cubicBezTo>
                      <a:pt x="4957" y="39875"/>
                      <a:pt x="39876" y="4957"/>
                      <a:pt x="82949" y="4957"/>
                    </a:cubicBezTo>
                    <a:cubicBezTo>
                      <a:pt x="126023" y="4957"/>
                      <a:pt x="160942" y="39875"/>
                      <a:pt x="160942" y="82949"/>
                    </a:cubicBezTo>
                    <a:close/>
                  </a:path>
                </a:pathLst>
              </a:custGeom>
              <a:noFill/>
              <a:ln w="19050" cap="rnd" cmpd="sng" algn="ctr">
                <a:solidFill>
                  <a:schemeClr val="tx1"/>
                </a:solidFill>
                <a:prstDash val="solid"/>
                <a:headEnd type="none" w="med" len="sm"/>
                <a:tailEnd w="lg" len="sm"/>
              </a:ln>
              <a:effectLst/>
            </p:spPr>
            <p:txBody>
              <a:bodyPr rtlCol="0" anchor="ctr"/>
              <a:lstStyle/>
              <a:p>
                <a:endParaRPr lang="en-US" sz="1800" dirty="0"/>
              </a:p>
            </p:txBody>
          </p:sp>
          <p:sp>
            <p:nvSpPr>
              <p:cNvPr id="48" name="Freeform: Shape 30">
                <a:extLst>
                  <a:ext uri="{FF2B5EF4-FFF2-40B4-BE49-F238E27FC236}">
                    <a16:creationId xmlns:a16="http://schemas.microsoft.com/office/drawing/2014/main" id="{45066EFE-0F20-4932-BA76-1032897A0AE9}"/>
                  </a:ext>
                </a:extLst>
              </p:cNvPr>
              <p:cNvSpPr/>
              <p:nvPr/>
            </p:nvSpPr>
            <p:spPr>
              <a:xfrm>
                <a:off x="2743666" y="3877650"/>
                <a:ext cx="95838" cy="69400"/>
              </a:xfrm>
              <a:custGeom>
                <a:avLst/>
                <a:gdLst>
                  <a:gd name="connsiteX0" fmla="*/ 4957 w 95838"/>
                  <a:gd name="connsiteY0" fmla="*/ 41640 h 69399"/>
                  <a:gd name="connsiteX1" fmla="*/ 30073 w 95838"/>
                  <a:gd name="connsiteY1" fmla="*/ 66756 h 69399"/>
                  <a:gd name="connsiteX2" fmla="*/ 91872 w 95838"/>
                  <a:gd name="connsiteY2" fmla="*/ 4957 h 69399"/>
                </a:gdLst>
                <a:ahLst/>
                <a:cxnLst>
                  <a:cxn ang="0">
                    <a:pos x="connsiteX0" y="connsiteY0"/>
                  </a:cxn>
                  <a:cxn ang="0">
                    <a:pos x="connsiteX1" y="connsiteY1"/>
                  </a:cxn>
                  <a:cxn ang="0">
                    <a:pos x="connsiteX2" y="connsiteY2"/>
                  </a:cxn>
                </a:cxnLst>
                <a:rect l="l" t="t" r="r" b="b"/>
                <a:pathLst>
                  <a:path w="95838" h="69399">
                    <a:moveTo>
                      <a:pt x="4957" y="41640"/>
                    </a:moveTo>
                    <a:lnTo>
                      <a:pt x="30073" y="66756"/>
                    </a:lnTo>
                    <a:lnTo>
                      <a:pt x="91872" y="4957"/>
                    </a:lnTo>
                  </a:path>
                </a:pathLst>
              </a:custGeom>
              <a:noFill/>
              <a:ln w="19050" cap="rnd" cmpd="sng" algn="ctr">
                <a:solidFill>
                  <a:schemeClr val="accent1"/>
                </a:solidFill>
                <a:prstDash val="solid"/>
                <a:headEnd type="none" w="med" len="sm"/>
                <a:tailEnd w="lg" len="sm"/>
              </a:ln>
              <a:effectLst/>
            </p:spPr>
            <p:txBody>
              <a:bodyPr rtlCol="0" anchor="ctr"/>
              <a:lstStyle/>
              <a:p>
                <a:endParaRPr lang="en-US" sz="1800" dirty="0"/>
              </a:p>
            </p:txBody>
          </p:sp>
        </p:grpSp>
        <p:grpSp>
          <p:nvGrpSpPr>
            <p:cNvPr id="43" name="Group 42">
              <a:extLst>
                <a:ext uri="{FF2B5EF4-FFF2-40B4-BE49-F238E27FC236}">
                  <a16:creationId xmlns:a16="http://schemas.microsoft.com/office/drawing/2014/main" id="{4DF4C6C4-1568-47EA-B1FA-A7451F249CA7}"/>
                </a:ext>
              </a:extLst>
            </p:cNvPr>
            <p:cNvGrpSpPr/>
            <p:nvPr/>
          </p:nvGrpSpPr>
          <p:grpSpPr>
            <a:xfrm>
              <a:off x="7718922" y="5800021"/>
              <a:ext cx="457200" cy="457200"/>
              <a:chOff x="2708636" y="3785155"/>
              <a:chExt cx="165238" cy="165238"/>
            </a:xfrm>
          </p:grpSpPr>
          <p:sp>
            <p:nvSpPr>
              <p:cNvPr id="45" name="Freeform: Shape 33">
                <a:extLst>
                  <a:ext uri="{FF2B5EF4-FFF2-40B4-BE49-F238E27FC236}">
                    <a16:creationId xmlns:a16="http://schemas.microsoft.com/office/drawing/2014/main" id="{8DD155CC-CFAE-42C6-A951-B914157A66C6}"/>
                  </a:ext>
                </a:extLst>
              </p:cNvPr>
              <p:cNvSpPr/>
              <p:nvPr/>
            </p:nvSpPr>
            <p:spPr>
              <a:xfrm>
                <a:off x="2708636" y="3785155"/>
                <a:ext cx="165238" cy="165238"/>
              </a:xfrm>
              <a:custGeom>
                <a:avLst/>
                <a:gdLst>
                  <a:gd name="connsiteX0" fmla="*/ 160942 w 165238"/>
                  <a:gd name="connsiteY0" fmla="*/ 82949 h 165238"/>
                  <a:gd name="connsiteX1" fmla="*/ 82949 w 165238"/>
                  <a:gd name="connsiteY1" fmla="*/ 160942 h 165238"/>
                  <a:gd name="connsiteX2" fmla="*/ 4957 w 165238"/>
                  <a:gd name="connsiteY2" fmla="*/ 82949 h 165238"/>
                  <a:gd name="connsiteX3" fmla="*/ 82949 w 165238"/>
                  <a:gd name="connsiteY3" fmla="*/ 4957 h 165238"/>
                  <a:gd name="connsiteX4" fmla="*/ 160942 w 165238"/>
                  <a:gd name="connsiteY4" fmla="*/ 82949 h 1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8" h="165238">
                    <a:moveTo>
                      <a:pt x="160942" y="82949"/>
                    </a:moveTo>
                    <a:cubicBezTo>
                      <a:pt x="160942" y="126023"/>
                      <a:pt x="126023" y="160942"/>
                      <a:pt x="82949" y="160942"/>
                    </a:cubicBezTo>
                    <a:cubicBezTo>
                      <a:pt x="39876" y="160942"/>
                      <a:pt x="4957" y="126023"/>
                      <a:pt x="4957" y="82949"/>
                    </a:cubicBezTo>
                    <a:cubicBezTo>
                      <a:pt x="4957" y="39875"/>
                      <a:pt x="39876" y="4957"/>
                      <a:pt x="82949" y="4957"/>
                    </a:cubicBezTo>
                    <a:cubicBezTo>
                      <a:pt x="126023" y="4957"/>
                      <a:pt x="160942" y="39875"/>
                      <a:pt x="160942" y="82949"/>
                    </a:cubicBezTo>
                    <a:close/>
                  </a:path>
                </a:pathLst>
              </a:custGeom>
              <a:noFill/>
              <a:ln w="19050" cap="rnd" cmpd="sng" algn="ctr">
                <a:solidFill>
                  <a:schemeClr val="tx1"/>
                </a:solidFill>
                <a:prstDash val="solid"/>
                <a:headEnd type="none" w="med" len="sm"/>
                <a:tailEnd w="lg" len="sm"/>
              </a:ln>
              <a:effectLst/>
            </p:spPr>
            <p:txBody>
              <a:bodyPr rtlCol="0" anchor="ctr"/>
              <a:lstStyle/>
              <a:p>
                <a:endParaRPr lang="en-US" sz="1800" dirty="0"/>
              </a:p>
            </p:txBody>
          </p:sp>
          <p:sp>
            <p:nvSpPr>
              <p:cNvPr id="46" name="Freeform: Shape 34">
                <a:extLst>
                  <a:ext uri="{FF2B5EF4-FFF2-40B4-BE49-F238E27FC236}">
                    <a16:creationId xmlns:a16="http://schemas.microsoft.com/office/drawing/2014/main" id="{2240C582-5EB7-47B5-92B4-0C71E6FF22E9}"/>
                  </a:ext>
                </a:extLst>
              </p:cNvPr>
              <p:cNvSpPr/>
              <p:nvPr/>
            </p:nvSpPr>
            <p:spPr>
              <a:xfrm>
                <a:off x="2743666" y="3831751"/>
                <a:ext cx="95838" cy="69400"/>
              </a:xfrm>
              <a:custGeom>
                <a:avLst/>
                <a:gdLst>
                  <a:gd name="connsiteX0" fmla="*/ 4957 w 95838"/>
                  <a:gd name="connsiteY0" fmla="*/ 41640 h 69399"/>
                  <a:gd name="connsiteX1" fmla="*/ 30073 w 95838"/>
                  <a:gd name="connsiteY1" fmla="*/ 66756 h 69399"/>
                  <a:gd name="connsiteX2" fmla="*/ 91872 w 95838"/>
                  <a:gd name="connsiteY2" fmla="*/ 4957 h 69399"/>
                </a:gdLst>
                <a:ahLst/>
                <a:cxnLst>
                  <a:cxn ang="0">
                    <a:pos x="connsiteX0" y="connsiteY0"/>
                  </a:cxn>
                  <a:cxn ang="0">
                    <a:pos x="connsiteX1" y="connsiteY1"/>
                  </a:cxn>
                  <a:cxn ang="0">
                    <a:pos x="connsiteX2" y="connsiteY2"/>
                  </a:cxn>
                </a:cxnLst>
                <a:rect l="l" t="t" r="r" b="b"/>
                <a:pathLst>
                  <a:path w="95838" h="69399">
                    <a:moveTo>
                      <a:pt x="4957" y="41640"/>
                    </a:moveTo>
                    <a:lnTo>
                      <a:pt x="30073" y="66756"/>
                    </a:lnTo>
                    <a:lnTo>
                      <a:pt x="91872" y="4957"/>
                    </a:lnTo>
                  </a:path>
                </a:pathLst>
              </a:custGeom>
              <a:noFill/>
              <a:ln w="19050" cap="rnd" cmpd="sng" algn="ctr">
                <a:solidFill>
                  <a:schemeClr val="accent1"/>
                </a:solidFill>
                <a:prstDash val="solid"/>
                <a:headEnd type="none" w="med" len="sm"/>
                <a:tailEnd w="lg" len="sm"/>
              </a:ln>
              <a:effectLst/>
            </p:spPr>
            <p:txBody>
              <a:bodyPr rtlCol="0" anchor="ctr"/>
              <a:lstStyle/>
              <a:p>
                <a:endParaRPr lang="en-US" sz="1800" dirty="0"/>
              </a:p>
            </p:txBody>
          </p:sp>
        </p:grpSp>
        <p:sp>
          <p:nvSpPr>
            <p:cNvPr id="44" name="TextBox 43">
              <a:extLst>
                <a:ext uri="{FF2B5EF4-FFF2-40B4-BE49-F238E27FC236}">
                  <a16:creationId xmlns:a16="http://schemas.microsoft.com/office/drawing/2014/main" id="{733100D7-2A7E-4E9B-9B7A-EE1A76DFDF9B}"/>
                </a:ext>
              </a:extLst>
            </p:cNvPr>
            <p:cNvSpPr txBox="1"/>
            <p:nvPr/>
          </p:nvSpPr>
          <p:spPr>
            <a:xfrm>
              <a:off x="8199120" y="4226870"/>
              <a:ext cx="6126480" cy="1143000"/>
            </a:xfrm>
            <a:prstGeom prst="rect">
              <a:avLst/>
            </a:prstGeom>
            <a:noFill/>
          </p:spPr>
          <p:txBody>
            <a:bodyPr wrap="square" lIns="182880" tIns="146304" rIns="182880" bIns="146304" rtlCol="0" anchor="ctr" anchorCtr="0">
              <a:noAutofit/>
            </a:bodyPr>
            <a:lstStyle>
              <a:defPPr>
                <a:defRPr lang="en-US"/>
              </a:defPPr>
              <a:lvl1pPr defTabSz="457200" eaLnBrk="1" hangingPunct="1">
                <a:lnSpc>
                  <a:spcPct val="90000"/>
                </a:lnSpc>
                <a:spcBef>
                  <a:spcPts val="0"/>
                </a:spcBef>
                <a:defRPr sz="2400">
                  <a:solidFill>
                    <a:srgbClr val="FFFFFF"/>
                  </a:solidFill>
                  <a:latin typeface="+mn-lt"/>
                  <a:cs typeface="Amazon Ember" panose="020B0603020204020204" pitchFamily="34" charset="0"/>
                </a:defRPr>
              </a:lvl1pPr>
            </a:lstStyle>
            <a:p>
              <a:pPr lvl="0"/>
              <a:r>
                <a:rPr lang="en-US" sz="2000" dirty="0"/>
                <a:t>Create tangible deliverables to accelerate strategic databases, analytics, and ML initiatives</a:t>
              </a:r>
            </a:p>
          </p:txBody>
        </p:sp>
      </p:grpSp>
    </p:spTree>
    <p:extLst>
      <p:ext uri="{BB962C8B-B14F-4D97-AF65-F5344CB8AC3E}">
        <p14:creationId xmlns:p14="http://schemas.microsoft.com/office/powerpoint/2010/main" val="212698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70" fill="hold"/>
                                        <p:tgtEl>
                                          <p:spTgt spid="7"/>
                                        </p:tgtEl>
                                        <p:attrNameLst>
                                          <p:attrName>ppt_x</p:attrName>
                                        </p:attrNameLst>
                                      </p:cBhvr>
                                      <p:tavLst>
                                        <p:tav tm="0">
                                          <p:val>
                                            <p:strVal val="0-#ppt_w/2"/>
                                          </p:val>
                                        </p:tav>
                                        <p:tav tm="100000">
                                          <p:val>
                                            <p:strVal val="#ppt_x"/>
                                          </p:val>
                                        </p:tav>
                                      </p:tavLst>
                                    </p:anim>
                                    <p:anim calcmode="lin" valueType="num">
                                      <p:cBhvr additive="base">
                                        <p:cTn id="8" dur="770" fill="hold"/>
                                        <p:tgtEl>
                                          <p:spTgt spid="7"/>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Horizontal)">
                                      <p:cBhvr>
                                        <p:cTn id="11" dur="770"/>
                                        <p:tgtEl>
                                          <p:spTgt spid="5"/>
                                        </p:tgtEl>
                                      </p:cBhvr>
                                    </p:animEffect>
                                  </p:childTnLst>
                                </p:cTn>
                              </p:par>
                              <p:par>
                                <p:cTn id="12" presetID="2" presetClass="entr" presetSubtype="2" decel="10000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additive="base">
                                        <p:cTn id="14" dur="770" fill="hold"/>
                                        <p:tgtEl>
                                          <p:spTgt spid="53"/>
                                        </p:tgtEl>
                                        <p:attrNameLst>
                                          <p:attrName>ppt_x</p:attrName>
                                        </p:attrNameLst>
                                      </p:cBhvr>
                                      <p:tavLst>
                                        <p:tav tm="0">
                                          <p:val>
                                            <p:strVal val="1+#ppt_w/2"/>
                                          </p:val>
                                        </p:tav>
                                        <p:tav tm="100000">
                                          <p:val>
                                            <p:strVal val="#ppt_x"/>
                                          </p:val>
                                        </p:tav>
                                      </p:tavLst>
                                    </p:anim>
                                    <p:anim calcmode="lin" valueType="num">
                                      <p:cBhvr additive="base">
                                        <p:cTn id="15" dur="77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31518" y="3040029"/>
            <a:ext cx="10092426" cy="2485680"/>
          </a:xfrm>
        </p:spPr>
        <p:txBody>
          <a:bodyPr/>
          <a:lstStyle/>
          <a:p>
            <a:r>
              <a:rPr lang="en-US" dirty="0"/>
              <a:t>Discover, prepare, and integrate all your data </a:t>
            </a:r>
            <a:br>
              <a:rPr lang="en-US" dirty="0"/>
            </a:br>
            <a:r>
              <a:rPr lang="en-US" dirty="0"/>
              <a:t>with AWS Glue</a:t>
            </a:r>
          </a:p>
        </p:txBody>
      </p:sp>
      <p:sp>
        <p:nvSpPr>
          <p:cNvPr id="7" name="Text Placeholder 6"/>
          <p:cNvSpPr>
            <a:spLocks noGrp="1"/>
          </p:cNvSpPr>
          <p:nvPr>
            <p:ph type="body" sz="quarter" idx="11"/>
          </p:nvPr>
        </p:nvSpPr>
        <p:spPr/>
        <p:txBody>
          <a:bodyPr/>
          <a:lstStyle/>
          <a:p>
            <a:r>
              <a:rPr lang="en-US" dirty="0"/>
              <a:t>Contact Info</a:t>
            </a:r>
          </a:p>
        </p:txBody>
      </p:sp>
      <p:sp>
        <p:nvSpPr>
          <p:cNvPr id="12" name="Text Placeholder 11">
            <a:extLst>
              <a:ext uri="{FF2B5EF4-FFF2-40B4-BE49-F238E27FC236}">
                <a16:creationId xmlns:a16="http://schemas.microsoft.com/office/drawing/2014/main" id="{7EF9A2FA-727E-1400-1DA6-F4237DA56EB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503652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280" dirty="0"/>
              <a:t>Questions?</a:t>
            </a:r>
          </a:p>
        </p:txBody>
      </p:sp>
    </p:spTree>
    <p:extLst>
      <p:ext uri="{BB962C8B-B14F-4D97-AF65-F5344CB8AC3E}">
        <p14:creationId xmlns:p14="http://schemas.microsoft.com/office/powerpoint/2010/main" val="13816843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4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AC1D-DF93-4BF4-9828-B4859E36EF1D}"/>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76469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F5DF71-D5B5-1180-0915-AE607AEDCF34}"/>
              </a:ext>
            </a:extLst>
          </p:cNvPr>
          <p:cNvSpPr txBox="1">
            <a:spLocks/>
          </p:cNvSpPr>
          <p:nvPr/>
        </p:nvSpPr>
        <p:spPr>
          <a:xfrm>
            <a:off x="8099071" y="1991718"/>
            <a:ext cx="5708818" cy="4247638"/>
          </a:xfrm>
          <a:prstGeom prst="rect">
            <a:avLst/>
          </a:prstGeom>
          <a:ln>
            <a:noFill/>
          </a:ln>
        </p:spPr>
        <p:txBody>
          <a:bodyPr vert="horz" wrap="square" lIns="0" tIns="0" rIns="0" bIns="0" rtlCol="0" anchor="t">
            <a:spAutoFit/>
          </a:bodyPr>
          <a:lstStyle>
            <a:lvl1pPr algn="ctr" defTabSz="2167677" rtl="0" eaLnBrk="1" latinLnBrk="0" hangingPunct="1">
              <a:lnSpc>
                <a:spcPct val="90000"/>
              </a:lnSpc>
              <a:spcBef>
                <a:spcPct val="0"/>
              </a:spcBef>
              <a:buNone/>
              <a:defRPr sz="10431" b="0" i="0" kern="1200" spc="300">
                <a:solidFill>
                  <a:schemeClr val="tx1"/>
                </a:solidFill>
                <a:latin typeface="Amazon Ember Light" charset="0"/>
                <a:ea typeface="Amazon Ember Light" charset="0"/>
                <a:cs typeface="Amazon Ember Light" charset="0"/>
              </a:defRPr>
            </a:lvl1pPr>
          </a:lstStyle>
          <a:p>
            <a:pPr lvl="0" algn="l">
              <a:lnSpc>
                <a:spcPct val="114000"/>
              </a:lnSpc>
            </a:pPr>
            <a:r>
              <a:rPr lang="en-US" sz="2434" b="1" spc="0" dirty="0">
                <a:solidFill>
                  <a:srgbClr val="FFFFFF"/>
                </a:solidFill>
              </a:rPr>
              <a:t>Automatic data quality rule recommendations based on your data</a:t>
            </a:r>
          </a:p>
          <a:p>
            <a:pPr lvl="0" algn="l">
              <a:lnSpc>
                <a:spcPct val="114000"/>
              </a:lnSpc>
            </a:pPr>
            <a:endParaRPr lang="en-US" sz="2434" b="1" spc="0" dirty="0">
              <a:solidFill>
                <a:srgbClr val="FFFFFF"/>
              </a:solidFill>
            </a:endParaRPr>
          </a:p>
          <a:p>
            <a:pPr lvl="0" algn="l">
              <a:lnSpc>
                <a:spcPct val="114000"/>
              </a:lnSpc>
            </a:pPr>
            <a:r>
              <a:rPr lang="en-US" sz="2434" b="1" spc="0" dirty="0">
                <a:solidFill>
                  <a:srgbClr val="FFFFFF"/>
                </a:solidFill>
              </a:rPr>
              <a:t>Data quality for datasets in your data lake and data pipelines</a:t>
            </a:r>
          </a:p>
          <a:p>
            <a:pPr lvl="0" algn="l">
              <a:lnSpc>
                <a:spcPct val="114000"/>
              </a:lnSpc>
            </a:pPr>
            <a:endParaRPr lang="en-US" sz="2434" b="1" spc="0" dirty="0">
              <a:solidFill>
                <a:srgbClr val="FFFFFF"/>
              </a:solidFill>
            </a:endParaRPr>
          </a:p>
          <a:p>
            <a:pPr lvl="0" algn="l">
              <a:lnSpc>
                <a:spcPct val="114000"/>
              </a:lnSpc>
            </a:pPr>
            <a:r>
              <a:rPr lang="en-US" sz="2434" b="1" spc="0" dirty="0">
                <a:solidFill>
                  <a:srgbClr val="FFFFFF"/>
                </a:solidFill>
              </a:rPr>
              <a:t>Cost-effective to scale with pay-as-you-go billing,  with no lock-in</a:t>
            </a:r>
          </a:p>
          <a:p>
            <a:pPr lvl="0" algn="l">
              <a:lnSpc>
                <a:spcPct val="114000"/>
              </a:lnSpc>
            </a:pPr>
            <a:endParaRPr lang="en-US" sz="2434" spc="0" dirty="0">
              <a:solidFill>
                <a:srgbClr val="FFFFFF"/>
              </a:solidFill>
            </a:endParaRPr>
          </a:p>
          <a:p>
            <a:pPr lvl="0" algn="l">
              <a:lnSpc>
                <a:spcPct val="114000"/>
              </a:lnSpc>
            </a:pPr>
            <a:endParaRPr lang="en-US" sz="2434" spc="0" dirty="0">
              <a:solidFill>
                <a:srgbClr val="FFFFFF"/>
              </a:solidFill>
            </a:endParaRPr>
          </a:p>
        </p:txBody>
      </p:sp>
      <p:cxnSp>
        <p:nvCxnSpPr>
          <p:cNvPr id="15" name="Straight Connector 14">
            <a:extLst>
              <a:ext uri="{FF2B5EF4-FFF2-40B4-BE49-F238E27FC236}">
                <a16:creationId xmlns:a16="http://schemas.microsoft.com/office/drawing/2014/main" id="{B77D400A-2198-9640-0D53-1C3D8338701A}"/>
              </a:ext>
            </a:extLst>
          </p:cNvPr>
          <p:cNvCxnSpPr>
            <a:cxnSpLocks/>
          </p:cNvCxnSpPr>
          <p:nvPr/>
        </p:nvCxnSpPr>
        <p:spPr>
          <a:xfrm flipV="1">
            <a:off x="7610545" y="1326698"/>
            <a:ext cx="0" cy="5218798"/>
          </a:xfrm>
          <a:prstGeom prst="line">
            <a:avLst/>
          </a:prstGeom>
          <a:solidFill>
            <a:schemeClr val="tx1">
              <a:alpha val="20449"/>
            </a:schemeClr>
          </a:solidFill>
          <a:ln w="50800">
            <a:gradFill>
              <a:gsLst>
                <a:gs pos="52000">
                  <a:srgbClr val="BC53C2"/>
                </a:gs>
                <a:gs pos="11000">
                  <a:srgbClr val="FDA3A6"/>
                </a:gs>
                <a:gs pos="0">
                  <a:srgbClr val="FDA3A6">
                    <a:alpha val="0"/>
                  </a:srgbClr>
                </a:gs>
                <a:gs pos="88000">
                  <a:srgbClr val="A514FB"/>
                </a:gs>
                <a:gs pos="99000">
                  <a:srgbClr val="A514FB">
                    <a:alpha val="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cxnSp>
      <p:sp>
        <p:nvSpPr>
          <p:cNvPr id="10" name="Title 1">
            <a:extLst>
              <a:ext uri="{FF2B5EF4-FFF2-40B4-BE49-F238E27FC236}">
                <a16:creationId xmlns:a16="http://schemas.microsoft.com/office/drawing/2014/main" id="{B58751B6-F215-8B4F-8C4F-AE994A6C27C1}"/>
              </a:ext>
            </a:extLst>
          </p:cNvPr>
          <p:cNvSpPr txBox="1">
            <a:spLocks/>
          </p:cNvSpPr>
          <p:nvPr/>
        </p:nvSpPr>
        <p:spPr>
          <a:xfrm>
            <a:off x="3141198" y="2589061"/>
            <a:ext cx="5635966" cy="1225662"/>
          </a:xfrm>
          <a:prstGeom prst="rect">
            <a:avLst/>
          </a:prstGeom>
        </p:spPr>
        <p:txBody>
          <a:bodyPr vert="horz" lIns="0" tIns="172805" rIns="108004" bIns="17280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defTabSz="463583">
              <a:defRPr/>
            </a:pPr>
            <a:r>
              <a:rPr lang="en-US" sz="4562" b="1" spc="-5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AWS Glue </a:t>
            </a:r>
          </a:p>
          <a:p>
            <a:pPr defTabSz="463583">
              <a:defRPr/>
            </a:pPr>
            <a:r>
              <a:rPr lang="en-US" sz="4562" spc="-5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Data Quality</a:t>
            </a:r>
            <a:br>
              <a:rPr lang="en-US" sz="4562" spc="-5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endParaRPr lang="en-US" sz="4562" b="1" spc="-5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 name="TextBox 11">
            <a:extLst>
              <a:ext uri="{FF2B5EF4-FFF2-40B4-BE49-F238E27FC236}">
                <a16:creationId xmlns:a16="http://schemas.microsoft.com/office/drawing/2014/main" id="{0E1D5D09-B2B1-6A41-B706-A45D986CA265}"/>
              </a:ext>
            </a:extLst>
          </p:cNvPr>
          <p:cNvSpPr txBox="1"/>
          <p:nvPr/>
        </p:nvSpPr>
        <p:spPr>
          <a:xfrm>
            <a:off x="3141198" y="4369787"/>
            <a:ext cx="4173998" cy="692562"/>
          </a:xfrm>
          <a:prstGeom prst="rect">
            <a:avLst/>
          </a:prstGeom>
          <a:noFill/>
        </p:spPr>
        <p:txBody>
          <a:bodyPr wrap="square" lIns="0" tIns="0" rIns="0" bIns="0" rtlCol="0">
            <a:spAutoFit/>
          </a:bodyPr>
          <a:lstStyle/>
          <a:p>
            <a:pPr defTabSz="1517351">
              <a:lnSpc>
                <a:spcPct val="114000"/>
              </a:lnSpc>
              <a:spcBef>
                <a:spcPts val="1610"/>
              </a:spcBef>
              <a:defRPr/>
            </a:pPr>
            <a:r>
              <a:rPr lang="en-US" sz="2028"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Deliver high quality data across your data lakes and data pipelines</a:t>
            </a:r>
            <a:endParaRPr lang="en-US" sz="2028" dirty="0">
              <a:solidFill>
                <a:srgbClr val="FFFFFF"/>
              </a:solidFill>
              <a:effectLst>
                <a:glow rad="63500">
                  <a:srgbClr val="000000">
                    <a:alpha val="40000"/>
                  </a:srgbClr>
                </a:glow>
              </a:effectLst>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itle 1">
            <a:extLst>
              <a:ext uri="{FF2B5EF4-FFF2-40B4-BE49-F238E27FC236}">
                <a16:creationId xmlns:a16="http://schemas.microsoft.com/office/drawing/2014/main" id="{D41BA439-02F7-FF49-ACA3-FEE8561D0203}"/>
              </a:ext>
            </a:extLst>
          </p:cNvPr>
          <p:cNvSpPr txBox="1">
            <a:spLocks/>
          </p:cNvSpPr>
          <p:nvPr/>
        </p:nvSpPr>
        <p:spPr>
          <a:xfrm>
            <a:off x="3189928" y="2049032"/>
            <a:ext cx="4428761" cy="789430"/>
          </a:xfrm>
          <a:prstGeom prst="rect">
            <a:avLst/>
          </a:prstGeom>
        </p:spPr>
        <p:txBody>
          <a:bodyPr vert="horz" lIns="0" tIns="172805" rIns="108004" bIns="17280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defTabSz="463583">
              <a:defRPr/>
            </a:pPr>
            <a:r>
              <a:rPr lang="en-US" sz="2028" b="1" spc="152"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PREVIEW</a:t>
            </a:r>
          </a:p>
        </p:txBody>
      </p:sp>
      <p:sp>
        <p:nvSpPr>
          <p:cNvPr id="14" name="Graphic 2">
            <a:extLst>
              <a:ext uri="{FF2B5EF4-FFF2-40B4-BE49-F238E27FC236}">
                <a16:creationId xmlns:a16="http://schemas.microsoft.com/office/drawing/2014/main" id="{DA808FBA-4E28-4C40-9A65-FAA8034BD118}"/>
              </a:ext>
            </a:extLst>
          </p:cNvPr>
          <p:cNvSpPr/>
          <p:nvPr/>
        </p:nvSpPr>
        <p:spPr>
          <a:xfrm>
            <a:off x="1415499" y="2186655"/>
            <a:ext cx="1436670" cy="1303615"/>
          </a:xfrm>
          <a:custGeom>
            <a:avLst/>
            <a:gdLst>
              <a:gd name="connsiteX0" fmla="*/ 257627 w 2833901"/>
              <a:gd name="connsiteY0" fmla="*/ 450848 h 2571443"/>
              <a:gd name="connsiteX1" fmla="*/ 1867799 w 2833901"/>
              <a:gd name="connsiteY1" fmla="*/ 450848 h 2571443"/>
              <a:gd name="connsiteX2" fmla="*/ 1867799 w 2833901"/>
              <a:gd name="connsiteY2" fmla="*/ 322034 h 2571443"/>
              <a:gd name="connsiteX3" fmla="*/ 257627 w 2833901"/>
              <a:gd name="connsiteY3" fmla="*/ 322034 h 2571443"/>
              <a:gd name="connsiteX4" fmla="*/ 257627 w 2833901"/>
              <a:gd name="connsiteY4" fmla="*/ 450848 h 2571443"/>
              <a:gd name="connsiteX5" fmla="*/ 1996613 w 2833901"/>
              <a:gd name="connsiteY5" fmla="*/ 450848 h 2571443"/>
              <a:gd name="connsiteX6" fmla="*/ 2511867 w 2833901"/>
              <a:gd name="connsiteY6" fmla="*/ 450848 h 2571443"/>
              <a:gd name="connsiteX7" fmla="*/ 2511867 w 2833901"/>
              <a:gd name="connsiteY7" fmla="*/ 322034 h 2571443"/>
              <a:gd name="connsiteX8" fmla="*/ 1996613 w 2833901"/>
              <a:gd name="connsiteY8" fmla="*/ 322034 h 2571443"/>
              <a:gd name="connsiteX9" fmla="*/ 1996613 w 2833901"/>
              <a:gd name="connsiteY9" fmla="*/ 450848 h 2571443"/>
              <a:gd name="connsiteX10" fmla="*/ 786601 w 2833901"/>
              <a:gd name="connsiteY10" fmla="*/ 1536812 h 2571443"/>
              <a:gd name="connsiteX11" fmla="*/ 1002493 w 2833901"/>
              <a:gd name="connsiteY11" fmla="*/ 1609527 h 2571443"/>
              <a:gd name="connsiteX12" fmla="*/ 1182832 w 2833901"/>
              <a:gd name="connsiteY12" fmla="*/ 1859297 h 2571443"/>
              <a:gd name="connsiteX13" fmla="*/ 1272744 w 2833901"/>
              <a:gd name="connsiteY13" fmla="*/ 1873853 h 2571443"/>
              <a:gd name="connsiteX14" fmla="*/ 1287235 w 2833901"/>
              <a:gd name="connsiteY14" fmla="*/ 1783877 h 2571443"/>
              <a:gd name="connsiteX15" fmla="*/ 1107412 w 2833901"/>
              <a:gd name="connsiteY15" fmla="*/ 1534751 h 2571443"/>
              <a:gd name="connsiteX16" fmla="*/ 1106896 w 2833901"/>
              <a:gd name="connsiteY16" fmla="*/ 1533978 h 2571443"/>
              <a:gd name="connsiteX17" fmla="*/ 589452 w 2833901"/>
              <a:gd name="connsiteY17" fmla="*/ 817194 h 2571443"/>
              <a:gd name="connsiteX18" fmla="*/ 604458 w 2833901"/>
              <a:gd name="connsiteY18" fmla="*/ 724642 h 2571443"/>
              <a:gd name="connsiteX19" fmla="*/ 697011 w 2833901"/>
              <a:gd name="connsiteY19" fmla="*/ 739648 h 2571443"/>
              <a:gd name="connsiteX20" fmla="*/ 953608 w 2833901"/>
              <a:gd name="connsiteY20" fmla="*/ 1095110 h 2571443"/>
              <a:gd name="connsiteX21" fmla="*/ 955025 w 2833901"/>
              <a:gd name="connsiteY21" fmla="*/ 1097171 h 2571443"/>
              <a:gd name="connsiteX22" fmla="*/ 1232618 w 2833901"/>
              <a:gd name="connsiteY22" fmla="*/ 1481744 h 2571443"/>
              <a:gd name="connsiteX23" fmla="*/ 1322466 w 2833901"/>
              <a:gd name="connsiteY23" fmla="*/ 1496236 h 2571443"/>
              <a:gd name="connsiteX24" fmla="*/ 1337022 w 2833901"/>
              <a:gd name="connsiteY24" fmla="*/ 1406324 h 2571443"/>
              <a:gd name="connsiteX25" fmla="*/ 1058656 w 2833901"/>
              <a:gd name="connsiteY25" fmla="*/ 1020527 h 2571443"/>
              <a:gd name="connsiteX26" fmla="*/ 1074435 w 2833901"/>
              <a:gd name="connsiteY26" fmla="*/ 929198 h 2571443"/>
              <a:gd name="connsiteX27" fmla="*/ 1166988 w 2833901"/>
              <a:gd name="connsiteY27" fmla="*/ 944140 h 2571443"/>
              <a:gd name="connsiteX28" fmla="*/ 1228818 w 2833901"/>
              <a:gd name="connsiteY28" fmla="*/ 1029866 h 2571443"/>
              <a:gd name="connsiteX29" fmla="*/ 1230622 w 2833901"/>
              <a:gd name="connsiteY29" fmla="*/ 1032442 h 2571443"/>
              <a:gd name="connsiteX30" fmla="*/ 1444517 w 2833901"/>
              <a:gd name="connsiteY30" fmla="*/ 1328778 h 2571443"/>
              <a:gd name="connsiteX31" fmla="*/ 1534365 w 2833901"/>
              <a:gd name="connsiteY31" fmla="*/ 1343269 h 2571443"/>
              <a:gd name="connsiteX32" fmla="*/ 1548920 w 2833901"/>
              <a:gd name="connsiteY32" fmla="*/ 1253357 h 2571443"/>
              <a:gd name="connsiteX33" fmla="*/ 1334059 w 2833901"/>
              <a:gd name="connsiteY33" fmla="*/ 955605 h 2571443"/>
              <a:gd name="connsiteX34" fmla="*/ 1323368 w 2833901"/>
              <a:gd name="connsiteY34" fmla="*/ 907686 h 2571443"/>
              <a:gd name="connsiteX35" fmla="*/ 1350032 w 2833901"/>
              <a:gd name="connsiteY35" fmla="*/ 864469 h 2571443"/>
              <a:gd name="connsiteX36" fmla="*/ 1399432 w 2833901"/>
              <a:gd name="connsiteY36" fmla="*/ 852811 h 2571443"/>
              <a:gd name="connsiteX37" fmla="*/ 1442520 w 2833901"/>
              <a:gd name="connsiteY37" fmla="*/ 879476 h 2571443"/>
              <a:gd name="connsiteX38" fmla="*/ 1526958 w 2833901"/>
              <a:gd name="connsiteY38" fmla="*/ 996439 h 2571443"/>
              <a:gd name="connsiteX39" fmla="*/ 1527602 w 2833901"/>
              <a:gd name="connsiteY39" fmla="*/ 997276 h 2571443"/>
              <a:gd name="connsiteX40" fmla="*/ 1696155 w 2833901"/>
              <a:gd name="connsiteY40" fmla="*/ 1230815 h 2571443"/>
              <a:gd name="connsiteX41" fmla="*/ 1786002 w 2833901"/>
              <a:gd name="connsiteY41" fmla="*/ 1245307 h 2571443"/>
              <a:gd name="connsiteX42" fmla="*/ 1800558 w 2833901"/>
              <a:gd name="connsiteY42" fmla="*/ 1155395 h 2571443"/>
              <a:gd name="connsiteX43" fmla="*/ 1631683 w 2833901"/>
              <a:gd name="connsiteY43" fmla="*/ 921340 h 2571443"/>
              <a:gd name="connsiteX44" fmla="*/ 1646948 w 2833901"/>
              <a:gd name="connsiteY44" fmla="*/ 829303 h 2571443"/>
              <a:gd name="connsiteX45" fmla="*/ 1696348 w 2833901"/>
              <a:gd name="connsiteY45" fmla="*/ 817645 h 2571443"/>
              <a:gd name="connsiteX46" fmla="*/ 1739500 w 2833901"/>
              <a:gd name="connsiteY46" fmla="*/ 844309 h 2571443"/>
              <a:gd name="connsiteX47" fmla="*/ 1991138 w 2833901"/>
              <a:gd name="connsiteY47" fmla="*/ 1192815 h 2571443"/>
              <a:gd name="connsiteX48" fmla="*/ 2142237 w 2833901"/>
              <a:gd name="connsiteY48" fmla="*/ 1505897 h 2571443"/>
              <a:gd name="connsiteX49" fmla="*/ 2412616 w 2833901"/>
              <a:gd name="connsiteY49" fmla="*/ 1996484 h 2571443"/>
              <a:gd name="connsiteX50" fmla="*/ 1830636 w 2833901"/>
              <a:gd name="connsiteY50" fmla="*/ 2416610 h 2571443"/>
              <a:gd name="connsiteX51" fmla="*/ 1494175 w 2833901"/>
              <a:gd name="connsiteY51" fmla="*/ 2223131 h 2571443"/>
              <a:gd name="connsiteX52" fmla="*/ 1160547 w 2833901"/>
              <a:gd name="connsiteY52" fmla="*/ 2054965 h 2571443"/>
              <a:gd name="connsiteX53" fmla="*/ 786601 w 2833901"/>
              <a:gd name="connsiteY53" fmla="*/ 1536812 h 2571443"/>
              <a:gd name="connsiteX54" fmla="*/ 1853050 w 2833901"/>
              <a:gd name="connsiteY54" fmla="*/ 2559271 h 2571443"/>
              <a:gd name="connsiteX55" fmla="*/ 2538467 w 2833901"/>
              <a:gd name="connsiteY55" fmla="*/ 2064497 h 2571443"/>
              <a:gd name="connsiteX56" fmla="*/ 2553989 w 2833901"/>
              <a:gd name="connsiteY56" fmla="*/ 1975938 h 2571443"/>
              <a:gd name="connsiteX57" fmla="*/ 2267379 w 2833901"/>
              <a:gd name="connsiteY57" fmla="*/ 1475368 h 2571443"/>
              <a:gd name="connsiteX58" fmla="*/ 2097474 w 2833901"/>
              <a:gd name="connsiteY58" fmla="*/ 1120228 h 2571443"/>
              <a:gd name="connsiteX59" fmla="*/ 1843968 w 2833901"/>
              <a:gd name="connsiteY59" fmla="*/ 768953 h 2571443"/>
              <a:gd name="connsiteX60" fmla="*/ 1716894 w 2833901"/>
              <a:gd name="connsiteY60" fmla="*/ 690506 h 2571443"/>
              <a:gd name="connsiteX61" fmla="*/ 1571592 w 2833901"/>
              <a:gd name="connsiteY61" fmla="*/ 724899 h 2571443"/>
              <a:gd name="connsiteX62" fmla="*/ 1522578 w 2833901"/>
              <a:gd name="connsiteY62" fmla="*/ 776167 h 2571443"/>
              <a:gd name="connsiteX63" fmla="*/ 1419978 w 2833901"/>
              <a:gd name="connsiteY63" fmla="*/ 725672 h 2571443"/>
              <a:gd name="connsiteX64" fmla="*/ 1274676 w 2833901"/>
              <a:gd name="connsiteY64" fmla="*/ 760001 h 2571443"/>
              <a:gd name="connsiteX65" fmla="*/ 1220188 w 2833901"/>
              <a:gd name="connsiteY65" fmla="*/ 819835 h 2571443"/>
              <a:gd name="connsiteX66" fmla="*/ 999079 w 2833901"/>
              <a:gd name="connsiteY66" fmla="*/ 824794 h 2571443"/>
              <a:gd name="connsiteX67" fmla="*/ 952062 w 2833901"/>
              <a:gd name="connsiteY67" fmla="*/ 872971 h 2571443"/>
              <a:gd name="connsiteX68" fmla="*/ 801415 w 2833901"/>
              <a:gd name="connsiteY68" fmla="*/ 664228 h 2571443"/>
              <a:gd name="connsiteX69" fmla="*/ 529102 w 2833901"/>
              <a:gd name="connsiteY69" fmla="*/ 620238 h 2571443"/>
              <a:gd name="connsiteX70" fmla="*/ 485048 w 2833901"/>
              <a:gd name="connsiteY70" fmla="*/ 892615 h 2571443"/>
              <a:gd name="connsiteX71" fmla="*/ 851265 w 2833901"/>
              <a:gd name="connsiteY71" fmla="*/ 1399947 h 2571443"/>
              <a:gd name="connsiteX72" fmla="*/ 652699 w 2833901"/>
              <a:gd name="connsiteY72" fmla="*/ 1461263 h 2571443"/>
              <a:gd name="connsiteX73" fmla="*/ 626743 w 2833901"/>
              <a:gd name="connsiteY73" fmla="*/ 1503256 h 2571443"/>
              <a:gd name="connsiteX74" fmla="*/ 638143 w 2833901"/>
              <a:gd name="connsiteY74" fmla="*/ 1551175 h 2571443"/>
              <a:gd name="connsiteX75" fmla="*/ 1058720 w 2833901"/>
              <a:gd name="connsiteY75" fmla="*/ 2133992 h 2571443"/>
              <a:gd name="connsiteX76" fmla="*/ 1063550 w 2833901"/>
              <a:gd name="connsiteY76" fmla="*/ 2139918 h 2571443"/>
              <a:gd name="connsiteX77" fmla="*/ 1476463 w 2833901"/>
              <a:gd name="connsiteY77" fmla="*/ 2350786 h 2571443"/>
              <a:gd name="connsiteX78" fmla="*/ 1758694 w 2833901"/>
              <a:gd name="connsiteY78" fmla="*/ 2537695 h 2571443"/>
              <a:gd name="connsiteX79" fmla="*/ 1800945 w 2833901"/>
              <a:gd name="connsiteY79" fmla="*/ 2569834 h 2571443"/>
              <a:gd name="connsiteX80" fmla="*/ 1815372 w 2833901"/>
              <a:gd name="connsiteY80" fmla="*/ 2571444 h 2571443"/>
              <a:gd name="connsiteX81" fmla="*/ 1853050 w 2833901"/>
              <a:gd name="connsiteY81" fmla="*/ 2559271 h 2571443"/>
              <a:gd name="connsiteX82" fmla="*/ 1853050 w 2833901"/>
              <a:gd name="connsiteY82" fmla="*/ 2559271 h 2571443"/>
              <a:gd name="connsiteX83" fmla="*/ 2769495 w 2833901"/>
              <a:gd name="connsiteY83" fmla="*/ 901696 h 2571443"/>
              <a:gd name="connsiteX84" fmla="*/ 2125426 w 2833901"/>
              <a:gd name="connsiteY84" fmla="*/ 901696 h 2571443"/>
              <a:gd name="connsiteX85" fmla="*/ 2125426 w 2833901"/>
              <a:gd name="connsiteY85" fmla="*/ 772882 h 2571443"/>
              <a:gd name="connsiteX86" fmla="*/ 2705088 w 2833901"/>
              <a:gd name="connsiteY86" fmla="*/ 772882 h 2571443"/>
              <a:gd name="connsiteX87" fmla="*/ 2705088 w 2833901"/>
              <a:gd name="connsiteY87" fmla="*/ 128814 h 2571443"/>
              <a:gd name="connsiteX88" fmla="*/ 128814 w 2833901"/>
              <a:gd name="connsiteY88" fmla="*/ 123983 h 2571443"/>
              <a:gd name="connsiteX89" fmla="*/ 128814 w 2833901"/>
              <a:gd name="connsiteY89" fmla="*/ 772882 h 2571443"/>
              <a:gd name="connsiteX90" fmla="*/ 322034 w 2833901"/>
              <a:gd name="connsiteY90" fmla="*/ 772882 h 2571443"/>
              <a:gd name="connsiteX91" fmla="*/ 322034 w 2833901"/>
              <a:gd name="connsiteY91" fmla="*/ 901696 h 2571443"/>
              <a:gd name="connsiteX92" fmla="*/ 64407 w 2833901"/>
              <a:gd name="connsiteY92" fmla="*/ 901696 h 2571443"/>
              <a:gd name="connsiteX93" fmla="*/ 0 w 2833901"/>
              <a:gd name="connsiteY93" fmla="*/ 837289 h 2571443"/>
              <a:gd name="connsiteX94" fmla="*/ 0 w 2833901"/>
              <a:gd name="connsiteY94" fmla="*/ 64407 h 2571443"/>
              <a:gd name="connsiteX95" fmla="*/ 64407 w 2833901"/>
              <a:gd name="connsiteY95" fmla="*/ 0 h 2571443"/>
              <a:gd name="connsiteX96" fmla="*/ 2769495 w 2833901"/>
              <a:gd name="connsiteY96" fmla="*/ 0 h 2571443"/>
              <a:gd name="connsiteX97" fmla="*/ 2833902 w 2833901"/>
              <a:gd name="connsiteY97" fmla="*/ 64407 h 2571443"/>
              <a:gd name="connsiteX98" fmla="*/ 2833902 w 2833901"/>
              <a:gd name="connsiteY98" fmla="*/ 837289 h 2571443"/>
              <a:gd name="connsiteX99" fmla="*/ 2769495 w 2833901"/>
              <a:gd name="connsiteY99" fmla="*/ 901696 h 2571443"/>
              <a:gd name="connsiteX100" fmla="*/ 2769495 w 2833901"/>
              <a:gd name="connsiteY100" fmla="*/ 901696 h 25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3901" h="2571443">
                <a:moveTo>
                  <a:pt x="257627" y="450848"/>
                </a:moveTo>
                <a:lnTo>
                  <a:pt x="1867799" y="450848"/>
                </a:lnTo>
                <a:lnTo>
                  <a:pt x="1867799" y="322034"/>
                </a:lnTo>
                <a:lnTo>
                  <a:pt x="257627" y="322034"/>
                </a:lnTo>
                <a:lnTo>
                  <a:pt x="257627" y="450848"/>
                </a:lnTo>
                <a:close/>
                <a:moveTo>
                  <a:pt x="1996613" y="450848"/>
                </a:moveTo>
                <a:lnTo>
                  <a:pt x="2511867" y="450848"/>
                </a:lnTo>
                <a:lnTo>
                  <a:pt x="2511867" y="322034"/>
                </a:lnTo>
                <a:lnTo>
                  <a:pt x="1996613" y="322034"/>
                </a:lnTo>
                <a:lnTo>
                  <a:pt x="1996613" y="450848"/>
                </a:lnTo>
                <a:close/>
                <a:moveTo>
                  <a:pt x="786601" y="1536812"/>
                </a:moveTo>
                <a:cubicBezTo>
                  <a:pt x="864662" y="1513497"/>
                  <a:pt x="952191" y="1540290"/>
                  <a:pt x="1002493" y="1609527"/>
                </a:cubicBezTo>
                <a:lnTo>
                  <a:pt x="1182832" y="1859297"/>
                </a:lnTo>
                <a:cubicBezTo>
                  <a:pt x="1203571" y="1888152"/>
                  <a:pt x="1243825" y="1894721"/>
                  <a:pt x="1272744" y="1873853"/>
                </a:cubicBezTo>
                <a:cubicBezTo>
                  <a:pt x="1301598" y="1853050"/>
                  <a:pt x="1308103" y="1812795"/>
                  <a:pt x="1287235" y="1783877"/>
                </a:cubicBezTo>
                <a:lnTo>
                  <a:pt x="1107412" y="1534751"/>
                </a:lnTo>
                <a:cubicBezTo>
                  <a:pt x="1107218" y="1534493"/>
                  <a:pt x="1107025" y="1534236"/>
                  <a:pt x="1106896" y="1533978"/>
                </a:cubicBezTo>
                <a:lnTo>
                  <a:pt x="589452" y="817194"/>
                </a:lnTo>
                <a:cubicBezTo>
                  <a:pt x="568133" y="787567"/>
                  <a:pt x="574831" y="746089"/>
                  <a:pt x="604458" y="724642"/>
                </a:cubicBezTo>
                <a:cubicBezTo>
                  <a:pt x="634150" y="703194"/>
                  <a:pt x="675628" y="710021"/>
                  <a:pt x="697011" y="739648"/>
                </a:cubicBezTo>
                <a:lnTo>
                  <a:pt x="953608" y="1095110"/>
                </a:lnTo>
                <a:cubicBezTo>
                  <a:pt x="953994" y="1095754"/>
                  <a:pt x="954510" y="1096462"/>
                  <a:pt x="955025" y="1097171"/>
                </a:cubicBezTo>
                <a:lnTo>
                  <a:pt x="1232618" y="1481744"/>
                </a:lnTo>
                <a:cubicBezTo>
                  <a:pt x="1253357" y="1510470"/>
                  <a:pt x="1293676" y="1517104"/>
                  <a:pt x="1322466" y="1496236"/>
                </a:cubicBezTo>
                <a:cubicBezTo>
                  <a:pt x="1351320" y="1475432"/>
                  <a:pt x="1357825" y="1435178"/>
                  <a:pt x="1337022" y="1406324"/>
                </a:cubicBezTo>
                <a:lnTo>
                  <a:pt x="1058656" y="1020527"/>
                </a:lnTo>
                <a:cubicBezTo>
                  <a:pt x="1038303" y="991028"/>
                  <a:pt x="1045259" y="950323"/>
                  <a:pt x="1074435" y="929198"/>
                </a:cubicBezTo>
                <a:cubicBezTo>
                  <a:pt x="1103998" y="907943"/>
                  <a:pt x="1145605" y="914513"/>
                  <a:pt x="1166988" y="944140"/>
                </a:cubicBezTo>
                <a:lnTo>
                  <a:pt x="1228818" y="1029866"/>
                </a:lnTo>
                <a:cubicBezTo>
                  <a:pt x="1229463" y="1030767"/>
                  <a:pt x="1230042" y="1031605"/>
                  <a:pt x="1230622" y="1032442"/>
                </a:cubicBezTo>
                <a:lnTo>
                  <a:pt x="1444517" y="1328778"/>
                </a:lnTo>
                <a:cubicBezTo>
                  <a:pt x="1465320" y="1357503"/>
                  <a:pt x="1505575" y="1364137"/>
                  <a:pt x="1534365" y="1343269"/>
                </a:cubicBezTo>
                <a:cubicBezTo>
                  <a:pt x="1563219" y="1322466"/>
                  <a:pt x="1569724" y="1282212"/>
                  <a:pt x="1548920" y="1253357"/>
                </a:cubicBezTo>
                <a:lnTo>
                  <a:pt x="1334059" y="955605"/>
                </a:lnTo>
                <a:cubicBezTo>
                  <a:pt x="1324398" y="941499"/>
                  <a:pt x="1320663" y="924560"/>
                  <a:pt x="1323368" y="907686"/>
                </a:cubicBezTo>
                <a:cubicBezTo>
                  <a:pt x="1326202" y="890167"/>
                  <a:pt x="1335669" y="874838"/>
                  <a:pt x="1350032" y="864469"/>
                </a:cubicBezTo>
                <a:cubicBezTo>
                  <a:pt x="1364524" y="854164"/>
                  <a:pt x="1382042" y="850106"/>
                  <a:pt x="1399432" y="852811"/>
                </a:cubicBezTo>
                <a:cubicBezTo>
                  <a:pt x="1416822" y="855645"/>
                  <a:pt x="1432151" y="865113"/>
                  <a:pt x="1442520" y="879476"/>
                </a:cubicBezTo>
                <a:lnTo>
                  <a:pt x="1526958" y="996439"/>
                </a:lnTo>
                <a:cubicBezTo>
                  <a:pt x="1527215" y="996760"/>
                  <a:pt x="1527409" y="997018"/>
                  <a:pt x="1527602" y="997276"/>
                </a:cubicBezTo>
                <a:lnTo>
                  <a:pt x="1696155" y="1230815"/>
                </a:lnTo>
                <a:cubicBezTo>
                  <a:pt x="1716894" y="1259605"/>
                  <a:pt x="1757212" y="1266174"/>
                  <a:pt x="1786002" y="1245307"/>
                </a:cubicBezTo>
                <a:cubicBezTo>
                  <a:pt x="1814921" y="1224503"/>
                  <a:pt x="1821361" y="1184184"/>
                  <a:pt x="1800558" y="1155395"/>
                </a:cubicBezTo>
                <a:lnTo>
                  <a:pt x="1631683" y="921340"/>
                </a:lnTo>
                <a:cubicBezTo>
                  <a:pt x="1610751" y="891713"/>
                  <a:pt x="1617514" y="850557"/>
                  <a:pt x="1646948" y="829303"/>
                </a:cubicBezTo>
                <a:cubicBezTo>
                  <a:pt x="1661439" y="818998"/>
                  <a:pt x="1678958" y="814940"/>
                  <a:pt x="1696348" y="817645"/>
                </a:cubicBezTo>
                <a:cubicBezTo>
                  <a:pt x="1713738" y="820479"/>
                  <a:pt x="1729131" y="829947"/>
                  <a:pt x="1739500" y="844309"/>
                </a:cubicBezTo>
                <a:lnTo>
                  <a:pt x="1991138" y="1192815"/>
                </a:lnTo>
                <a:cubicBezTo>
                  <a:pt x="1992362" y="1194683"/>
                  <a:pt x="2111837" y="1381141"/>
                  <a:pt x="2142237" y="1505897"/>
                </a:cubicBezTo>
                <a:cubicBezTo>
                  <a:pt x="2170833" y="1623310"/>
                  <a:pt x="2336938" y="1882419"/>
                  <a:pt x="2412616" y="1996484"/>
                </a:cubicBezTo>
                <a:lnTo>
                  <a:pt x="1830636" y="2416610"/>
                </a:lnTo>
                <a:cubicBezTo>
                  <a:pt x="1776405" y="2349498"/>
                  <a:pt x="1667429" y="2247220"/>
                  <a:pt x="1494175" y="2223131"/>
                </a:cubicBezTo>
                <a:cubicBezTo>
                  <a:pt x="1307008" y="2197175"/>
                  <a:pt x="1178581" y="2073192"/>
                  <a:pt x="1160547" y="2054965"/>
                </a:cubicBezTo>
                <a:lnTo>
                  <a:pt x="786601" y="1536812"/>
                </a:lnTo>
                <a:close/>
                <a:moveTo>
                  <a:pt x="1853050" y="2559271"/>
                </a:moveTo>
                <a:lnTo>
                  <a:pt x="2538467" y="2064497"/>
                </a:lnTo>
                <a:cubicBezTo>
                  <a:pt x="2566807" y="2044080"/>
                  <a:pt x="2573698" y="2004792"/>
                  <a:pt x="2553989" y="1975938"/>
                </a:cubicBezTo>
                <a:cubicBezTo>
                  <a:pt x="2482820" y="1871663"/>
                  <a:pt x="2292498" y="1578419"/>
                  <a:pt x="2267379" y="1475368"/>
                </a:cubicBezTo>
                <a:cubicBezTo>
                  <a:pt x="2231826" y="1329486"/>
                  <a:pt x="2104816" y="1131371"/>
                  <a:pt x="2097474" y="1120228"/>
                </a:cubicBezTo>
                <a:lnTo>
                  <a:pt x="1843968" y="768953"/>
                </a:lnTo>
                <a:cubicBezTo>
                  <a:pt x="1813439" y="726638"/>
                  <a:pt x="1768355" y="698814"/>
                  <a:pt x="1716894" y="690506"/>
                </a:cubicBezTo>
                <a:cubicBezTo>
                  <a:pt x="1665239" y="682197"/>
                  <a:pt x="1613843" y="694370"/>
                  <a:pt x="1571592" y="724899"/>
                </a:cubicBezTo>
                <a:cubicBezTo>
                  <a:pt x="1551690" y="739262"/>
                  <a:pt x="1535266" y="756716"/>
                  <a:pt x="1522578" y="776167"/>
                </a:cubicBezTo>
                <a:cubicBezTo>
                  <a:pt x="1494432" y="749567"/>
                  <a:pt x="1459009" y="731984"/>
                  <a:pt x="1419978" y="725672"/>
                </a:cubicBezTo>
                <a:cubicBezTo>
                  <a:pt x="1368324" y="717299"/>
                  <a:pt x="1316863" y="729536"/>
                  <a:pt x="1274676" y="760001"/>
                </a:cubicBezTo>
                <a:cubicBezTo>
                  <a:pt x="1252198" y="776231"/>
                  <a:pt x="1233778" y="796584"/>
                  <a:pt x="1220188" y="819835"/>
                </a:cubicBezTo>
                <a:cubicBezTo>
                  <a:pt x="1154557" y="776876"/>
                  <a:pt x="1066256" y="776231"/>
                  <a:pt x="999079" y="824794"/>
                </a:cubicBezTo>
                <a:cubicBezTo>
                  <a:pt x="980208" y="838384"/>
                  <a:pt x="964493" y="854808"/>
                  <a:pt x="952062" y="872971"/>
                </a:cubicBezTo>
                <a:lnTo>
                  <a:pt x="801415" y="664228"/>
                </a:lnTo>
                <a:cubicBezTo>
                  <a:pt x="738425" y="576957"/>
                  <a:pt x="616052" y="557248"/>
                  <a:pt x="529102" y="620238"/>
                </a:cubicBezTo>
                <a:cubicBezTo>
                  <a:pt x="441831" y="683228"/>
                  <a:pt x="422123" y="805343"/>
                  <a:pt x="485048" y="892615"/>
                </a:cubicBezTo>
                <a:lnTo>
                  <a:pt x="851265" y="1399947"/>
                </a:lnTo>
                <a:cubicBezTo>
                  <a:pt x="780933" y="1396920"/>
                  <a:pt x="712533" y="1418046"/>
                  <a:pt x="652699" y="1461263"/>
                </a:cubicBezTo>
                <a:cubicBezTo>
                  <a:pt x="638852" y="1471246"/>
                  <a:pt x="629448" y="1486381"/>
                  <a:pt x="626743" y="1503256"/>
                </a:cubicBezTo>
                <a:cubicBezTo>
                  <a:pt x="624038" y="1520066"/>
                  <a:pt x="628160" y="1537327"/>
                  <a:pt x="638143" y="1551175"/>
                </a:cubicBezTo>
                <a:lnTo>
                  <a:pt x="1058720" y="2133992"/>
                </a:lnTo>
                <a:cubicBezTo>
                  <a:pt x="1060201" y="2136054"/>
                  <a:pt x="1061811" y="2138050"/>
                  <a:pt x="1063550" y="2139918"/>
                </a:cubicBezTo>
                <a:cubicBezTo>
                  <a:pt x="1070120" y="2147067"/>
                  <a:pt x="1228110" y="2316328"/>
                  <a:pt x="1476463" y="2350786"/>
                </a:cubicBezTo>
                <a:cubicBezTo>
                  <a:pt x="1667880" y="2377321"/>
                  <a:pt x="1755216" y="2531383"/>
                  <a:pt x="1758694" y="2537695"/>
                </a:cubicBezTo>
                <a:cubicBezTo>
                  <a:pt x="1767453" y="2553989"/>
                  <a:pt x="1782911" y="2565711"/>
                  <a:pt x="1800945" y="2569834"/>
                </a:cubicBezTo>
                <a:cubicBezTo>
                  <a:pt x="1805711" y="2570929"/>
                  <a:pt x="1810541" y="2571444"/>
                  <a:pt x="1815372" y="2571444"/>
                </a:cubicBezTo>
                <a:cubicBezTo>
                  <a:pt x="1828768" y="2571444"/>
                  <a:pt x="1841972" y="2567257"/>
                  <a:pt x="1853050" y="2559271"/>
                </a:cubicBezTo>
                <a:lnTo>
                  <a:pt x="1853050" y="2559271"/>
                </a:lnTo>
                <a:close/>
                <a:moveTo>
                  <a:pt x="2769495" y="901696"/>
                </a:moveTo>
                <a:lnTo>
                  <a:pt x="2125426" y="901696"/>
                </a:lnTo>
                <a:lnTo>
                  <a:pt x="2125426" y="772882"/>
                </a:lnTo>
                <a:lnTo>
                  <a:pt x="2705088" y="772882"/>
                </a:lnTo>
                <a:lnTo>
                  <a:pt x="2705088" y="128814"/>
                </a:lnTo>
                <a:lnTo>
                  <a:pt x="128814" y="123983"/>
                </a:lnTo>
                <a:lnTo>
                  <a:pt x="128814" y="772882"/>
                </a:lnTo>
                <a:lnTo>
                  <a:pt x="322034" y="772882"/>
                </a:lnTo>
                <a:lnTo>
                  <a:pt x="322034" y="901696"/>
                </a:lnTo>
                <a:lnTo>
                  <a:pt x="64407" y="901696"/>
                </a:lnTo>
                <a:cubicBezTo>
                  <a:pt x="28790" y="901696"/>
                  <a:pt x="0" y="872842"/>
                  <a:pt x="0" y="837289"/>
                </a:cubicBezTo>
                <a:lnTo>
                  <a:pt x="0" y="64407"/>
                </a:lnTo>
                <a:cubicBezTo>
                  <a:pt x="0" y="28790"/>
                  <a:pt x="28790" y="0"/>
                  <a:pt x="64407" y="0"/>
                </a:cubicBezTo>
                <a:lnTo>
                  <a:pt x="2769495" y="0"/>
                </a:lnTo>
                <a:cubicBezTo>
                  <a:pt x="2805112" y="0"/>
                  <a:pt x="2833902" y="28790"/>
                  <a:pt x="2833902" y="64407"/>
                </a:cubicBezTo>
                <a:lnTo>
                  <a:pt x="2833902" y="837289"/>
                </a:lnTo>
                <a:cubicBezTo>
                  <a:pt x="2833902" y="872842"/>
                  <a:pt x="2805112" y="901696"/>
                  <a:pt x="2769495" y="901696"/>
                </a:cubicBezTo>
                <a:lnTo>
                  <a:pt x="2769495" y="901696"/>
                </a:lnTo>
                <a:close/>
              </a:path>
            </a:pathLst>
          </a:custGeom>
          <a:gradFill flip="none" rotWithShape="1">
            <a:gsLst>
              <a:gs pos="0">
                <a:schemeClr val="accent3"/>
              </a:gs>
              <a:gs pos="100000">
                <a:schemeClr val="accent4"/>
              </a:gs>
            </a:gsLst>
            <a:lin ang="2700000" scaled="1"/>
            <a:tileRect/>
          </a:gradFill>
          <a:ln w="9525" cap="flat">
            <a:noFill/>
            <a:prstDash val="solid"/>
            <a:miter/>
          </a:ln>
        </p:spPr>
        <p:txBody>
          <a:bodyPr rtlCol="0" anchor="ctr"/>
          <a:lstStyle/>
          <a:p>
            <a:pPr defTabSz="1086131"/>
            <a:endParaRPr lang="en-US" sz="3629">
              <a:solidFill>
                <a:srgbClr val="FFFFFF"/>
              </a:solidFill>
              <a:latin typeface="Amazon Ember"/>
              <a:ea typeface="맑은 고딕"/>
            </a:endParaRPr>
          </a:p>
        </p:txBody>
      </p:sp>
    </p:spTree>
    <p:extLst>
      <p:ext uri="{BB962C8B-B14F-4D97-AF65-F5344CB8AC3E}">
        <p14:creationId xmlns:p14="http://schemas.microsoft.com/office/powerpoint/2010/main" val="111535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A27BD44B-F3B1-1035-66EF-FDF777F693E7}"/>
              </a:ext>
            </a:extLst>
          </p:cNvPr>
          <p:cNvSpPr/>
          <p:nvPr/>
        </p:nvSpPr>
        <p:spPr>
          <a:xfrm>
            <a:off x="7853684" y="7246909"/>
            <a:ext cx="6776718" cy="8229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a:solidFill>
                <a:schemeClr val="tx1"/>
              </a:solidFill>
            </a:endParaRPr>
          </a:p>
        </p:txBody>
      </p:sp>
      <p:sp>
        <p:nvSpPr>
          <p:cNvPr id="62" name="Rectangle 61">
            <a:extLst>
              <a:ext uri="{FF2B5EF4-FFF2-40B4-BE49-F238E27FC236}">
                <a16:creationId xmlns:a16="http://schemas.microsoft.com/office/drawing/2014/main" id="{C4A14FE1-5A19-DBB9-C466-066B54359D83}"/>
              </a:ext>
            </a:extLst>
          </p:cNvPr>
          <p:cNvSpPr/>
          <p:nvPr/>
        </p:nvSpPr>
        <p:spPr>
          <a:xfrm rot="16200000">
            <a:off x="1571005" y="3341480"/>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a:solidFill>
                <a:schemeClr val="tx1"/>
              </a:solidFill>
            </a:endParaRPr>
          </a:p>
        </p:txBody>
      </p:sp>
      <p:sp>
        <p:nvSpPr>
          <p:cNvPr id="111" name="Title 1">
            <a:extLst>
              <a:ext uri="{FF2B5EF4-FFF2-40B4-BE49-F238E27FC236}">
                <a16:creationId xmlns:a16="http://schemas.microsoft.com/office/drawing/2014/main" id="{C4664800-1E2D-8E2F-0E52-2E992F36E360}"/>
              </a:ext>
            </a:extLst>
          </p:cNvPr>
          <p:cNvSpPr txBox="1">
            <a:spLocks/>
          </p:cNvSpPr>
          <p:nvPr/>
        </p:nvSpPr>
        <p:spPr>
          <a:xfrm>
            <a:off x="474198" y="3393524"/>
            <a:ext cx="4632142" cy="1456237"/>
          </a:xfrm>
          <a:prstGeom prst="rect">
            <a:avLst/>
          </a:prstGeom>
        </p:spPr>
        <p:txBody>
          <a:bodyPr vert="horz" lIns="0" tIns="54864" rIns="109728" bIns="54864" rtlCol="0" anchor="t">
            <a:noAutofit/>
          </a:bodyPr>
          <a:lstStyle>
            <a:lvl1pPr>
              <a:lnSpc>
                <a:spcPct val="90000"/>
              </a:lnSpc>
              <a:spcBef>
                <a:spcPct val="0"/>
              </a:spcBef>
              <a:buNone/>
              <a:defRPr sz="3733">
                <a:latin typeface="Amazon Ember" panose="020B0603020204020204" pitchFamily="34" charset="0"/>
                <a:ea typeface="Amazon Ember" panose="020B0603020204020204" pitchFamily="34" charset="0"/>
                <a:cs typeface="Amazon Ember" panose="020B0603020204020204" pitchFamily="34" charset="0"/>
              </a:defRPr>
            </a:lvl1pPr>
          </a:lstStyle>
          <a:p>
            <a:r>
              <a:rPr lang="en-US" sz="3840" dirty="0">
                <a:solidFill>
                  <a:srgbClr val="FFC000"/>
                </a:solidFill>
              </a:rPr>
              <a:t>AWS Glue Data Quality </a:t>
            </a:r>
            <a:r>
              <a:rPr lang="en-US" sz="3840" dirty="0"/>
              <a:t>Features and Benefits</a:t>
            </a:r>
          </a:p>
        </p:txBody>
      </p:sp>
      <p:grpSp>
        <p:nvGrpSpPr>
          <p:cNvPr id="119" name="Group 118">
            <a:extLst>
              <a:ext uri="{FF2B5EF4-FFF2-40B4-BE49-F238E27FC236}">
                <a16:creationId xmlns:a16="http://schemas.microsoft.com/office/drawing/2014/main" id="{2D0B11E8-DDCA-1A10-37CC-EB70DAD83739}"/>
              </a:ext>
            </a:extLst>
          </p:cNvPr>
          <p:cNvGrpSpPr/>
          <p:nvPr/>
        </p:nvGrpSpPr>
        <p:grpSpPr>
          <a:xfrm>
            <a:off x="5146897" y="226694"/>
            <a:ext cx="1049518" cy="1049518"/>
            <a:chOff x="3129512" y="-108287"/>
            <a:chExt cx="878633" cy="878633"/>
          </a:xfrm>
        </p:grpSpPr>
        <p:grpSp>
          <p:nvGrpSpPr>
            <p:cNvPr id="120" name="Group 119">
              <a:extLst>
                <a:ext uri="{FF2B5EF4-FFF2-40B4-BE49-F238E27FC236}">
                  <a16:creationId xmlns:a16="http://schemas.microsoft.com/office/drawing/2014/main" id="{D53ADB2D-AD21-1C4E-3257-02BF58650E21}"/>
                </a:ext>
              </a:extLst>
            </p:cNvPr>
            <p:cNvGrpSpPr/>
            <p:nvPr/>
          </p:nvGrpSpPr>
          <p:grpSpPr>
            <a:xfrm>
              <a:off x="3260401" y="73925"/>
              <a:ext cx="616857" cy="616857"/>
              <a:chOff x="3941388" y="667665"/>
              <a:chExt cx="616857" cy="616857"/>
            </a:xfrm>
          </p:grpSpPr>
          <p:sp>
            <p:nvSpPr>
              <p:cNvPr id="122" name="Oval 121">
                <a:extLst>
                  <a:ext uri="{FF2B5EF4-FFF2-40B4-BE49-F238E27FC236}">
                    <a16:creationId xmlns:a16="http://schemas.microsoft.com/office/drawing/2014/main" id="{80A9BB74-F909-15FF-84D7-2FEAA07A5AEE}"/>
                  </a:ext>
                </a:extLst>
              </p:cNvPr>
              <p:cNvSpPr/>
              <p:nvPr/>
            </p:nvSpPr>
            <p:spPr>
              <a:xfrm>
                <a:off x="3941388"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a:solidFill>
                    <a:schemeClr val="tx1"/>
                  </a:solidFill>
                </a:endParaRPr>
              </a:p>
            </p:txBody>
          </p:sp>
          <p:grpSp>
            <p:nvGrpSpPr>
              <p:cNvPr id="123" name="Group 122">
                <a:extLst>
                  <a:ext uri="{FF2B5EF4-FFF2-40B4-BE49-F238E27FC236}">
                    <a16:creationId xmlns:a16="http://schemas.microsoft.com/office/drawing/2014/main" id="{2BFEC475-6E27-AF2B-D6A1-D341859F06BB}"/>
                  </a:ext>
                </a:extLst>
              </p:cNvPr>
              <p:cNvGrpSpPr/>
              <p:nvPr/>
            </p:nvGrpSpPr>
            <p:grpSpPr>
              <a:xfrm>
                <a:off x="4128627" y="771525"/>
                <a:ext cx="221486" cy="113770"/>
                <a:chOff x="3632324" y="855356"/>
                <a:chExt cx="234205" cy="120303"/>
              </a:xfrm>
            </p:grpSpPr>
            <p:sp>
              <p:nvSpPr>
                <p:cNvPr id="124" name="Freeform: Shape 202">
                  <a:extLst>
                    <a:ext uri="{FF2B5EF4-FFF2-40B4-BE49-F238E27FC236}">
                      <a16:creationId xmlns:a16="http://schemas.microsoft.com/office/drawing/2014/main" id="{1B679F13-E7D2-3BE9-2277-C0FF527C61CA}"/>
                    </a:ext>
                  </a:extLst>
                </p:cNvPr>
                <p:cNvSpPr/>
                <p:nvPr/>
              </p:nvSpPr>
              <p:spPr>
                <a:xfrm>
                  <a:off x="3798073" y="972459"/>
                  <a:ext cx="68456" cy="3200"/>
                </a:xfrm>
                <a:custGeom>
                  <a:avLst/>
                  <a:gdLst>
                    <a:gd name="connsiteX0" fmla="*/ 0 w 203739"/>
                    <a:gd name="connsiteY0" fmla="*/ 0 h 9525"/>
                    <a:gd name="connsiteX1" fmla="*/ 203740 w 203739"/>
                    <a:gd name="connsiteY1" fmla="*/ 0 h 9525"/>
                  </a:gdLst>
                  <a:ahLst/>
                  <a:cxnLst>
                    <a:cxn ang="0">
                      <a:pos x="connsiteX0" y="connsiteY0"/>
                    </a:cxn>
                    <a:cxn ang="0">
                      <a:pos x="connsiteX1" y="connsiteY1"/>
                    </a:cxn>
                  </a:cxnLst>
                  <a:rect l="l" t="t" r="r" b="b"/>
                  <a:pathLst>
                    <a:path w="203739" h="9525">
                      <a:moveTo>
                        <a:pt x="0" y="0"/>
                      </a:moveTo>
                      <a:lnTo>
                        <a:pt x="203740" y="0"/>
                      </a:lnTo>
                    </a:path>
                  </a:pathLst>
                </a:custGeom>
                <a:ln w="9525" cap="flat">
                  <a:solidFill>
                    <a:schemeClr val="accent1"/>
                  </a:solidFill>
                  <a:prstDash val="solid"/>
                  <a:round/>
                </a:ln>
              </p:spPr>
              <p:txBody>
                <a:bodyPr rtlCol="0" anchor="ctr"/>
                <a:lstStyle/>
                <a:p>
                  <a:endParaRPr lang="en-US" sz="2880" dirty="0"/>
                </a:p>
              </p:txBody>
            </p:sp>
            <p:sp>
              <p:nvSpPr>
                <p:cNvPr id="125" name="Freeform: Shape 203">
                  <a:extLst>
                    <a:ext uri="{FF2B5EF4-FFF2-40B4-BE49-F238E27FC236}">
                      <a16:creationId xmlns:a16="http://schemas.microsoft.com/office/drawing/2014/main" id="{C1DA5416-4E47-ED2C-3200-38ADAC16FDD7}"/>
                    </a:ext>
                  </a:extLst>
                </p:cNvPr>
                <p:cNvSpPr/>
                <p:nvPr/>
              </p:nvSpPr>
              <p:spPr>
                <a:xfrm>
                  <a:off x="3632324" y="972459"/>
                  <a:ext cx="68456" cy="3200"/>
                </a:xfrm>
                <a:custGeom>
                  <a:avLst/>
                  <a:gdLst>
                    <a:gd name="connsiteX0" fmla="*/ 0 w 203739"/>
                    <a:gd name="connsiteY0" fmla="*/ 0 h 9525"/>
                    <a:gd name="connsiteX1" fmla="*/ 203740 w 203739"/>
                    <a:gd name="connsiteY1" fmla="*/ 0 h 9525"/>
                  </a:gdLst>
                  <a:ahLst/>
                  <a:cxnLst>
                    <a:cxn ang="0">
                      <a:pos x="connsiteX0" y="connsiteY0"/>
                    </a:cxn>
                    <a:cxn ang="0">
                      <a:pos x="connsiteX1" y="connsiteY1"/>
                    </a:cxn>
                  </a:cxnLst>
                  <a:rect l="l" t="t" r="r" b="b"/>
                  <a:pathLst>
                    <a:path w="203739" h="9525">
                      <a:moveTo>
                        <a:pt x="0" y="0"/>
                      </a:moveTo>
                      <a:lnTo>
                        <a:pt x="203740" y="0"/>
                      </a:lnTo>
                    </a:path>
                  </a:pathLst>
                </a:custGeom>
                <a:ln w="9525" cap="flat">
                  <a:solidFill>
                    <a:schemeClr val="accent1"/>
                  </a:solidFill>
                  <a:prstDash val="solid"/>
                  <a:round/>
                </a:ln>
              </p:spPr>
              <p:txBody>
                <a:bodyPr rtlCol="0" anchor="ctr"/>
                <a:lstStyle/>
                <a:p>
                  <a:endParaRPr lang="en-US" sz="2880" dirty="0"/>
                </a:p>
              </p:txBody>
            </p:sp>
            <p:sp>
              <p:nvSpPr>
                <p:cNvPr id="126" name="Freeform: Shape 206">
                  <a:extLst>
                    <a:ext uri="{FF2B5EF4-FFF2-40B4-BE49-F238E27FC236}">
                      <a16:creationId xmlns:a16="http://schemas.microsoft.com/office/drawing/2014/main" id="{4302CEA4-9CF4-FC0C-0184-B0A38AB4C5FC}"/>
                    </a:ext>
                  </a:extLst>
                </p:cNvPr>
                <p:cNvSpPr/>
                <p:nvPr/>
              </p:nvSpPr>
              <p:spPr>
                <a:xfrm>
                  <a:off x="3749427" y="855356"/>
                  <a:ext cx="3200" cy="68456"/>
                </a:xfrm>
                <a:custGeom>
                  <a:avLst/>
                  <a:gdLst>
                    <a:gd name="connsiteX0" fmla="*/ 0 w 9525"/>
                    <a:gd name="connsiteY0" fmla="*/ 0 h 203739"/>
                    <a:gd name="connsiteX1" fmla="*/ 0 w 9525"/>
                    <a:gd name="connsiteY1" fmla="*/ 203740 h 203739"/>
                  </a:gdLst>
                  <a:ahLst/>
                  <a:cxnLst>
                    <a:cxn ang="0">
                      <a:pos x="connsiteX0" y="connsiteY0"/>
                    </a:cxn>
                    <a:cxn ang="0">
                      <a:pos x="connsiteX1" y="connsiteY1"/>
                    </a:cxn>
                  </a:cxnLst>
                  <a:rect l="l" t="t" r="r" b="b"/>
                  <a:pathLst>
                    <a:path w="9525" h="203739">
                      <a:moveTo>
                        <a:pt x="0" y="0"/>
                      </a:moveTo>
                      <a:lnTo>
                        <a:pt x="0" y="203740"/>
                      </a:lnTo>
                    </a:path>
                  </a:pathLst>
                </a:custGeom>
                <a:ln w="9525" cap="flat">
                  <a:solidFill>
                    <a:schemeClr val="accent1"/>
                  </a:solidFill>
                  <a:prstDash val="solid"/>
                  <a:round/>
                </a:ln>
              </p:spPr>
              <p:txBody>
                <a:bodyPr rtlCol="0" anchor="ctr"/>
                <a:lstStyle/>
                <a:p>
                  <a:endParaRPr lang="en-US" sz="2880" dirty="0"/>
                </a:p>
              </p:txBody>
            </p:sp>
          </p:grpSp>
        </p:grpSp>
        <p:pic>
          <p:nvPicPr>
            <p:cNvPr id="121" name="Picture 120">
              <a:extLst>
                <a:ext uri="{FF2B5EF4-FFF2-40B4-BE49-F238E27FC236}">
                  <a16:creationId xmlns:a16="http://schemas.microsoft.com/office/drawing/2014/main" id="{FEFFF630-2F14-371B-0393-E4B5D5C2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512" y="-108287"/>
              <a:ext cx="878633" cy="878633"/>
            </a:xfrm>
            <a:prstGeom prst="rect">
              <a:avLst/>
            </a:prstGeom>
          </p:spPr>
        </p:pic>
      </p:grpSp>
      <p:grpSp>
        <p:nvGrpSpPr>
          <p:cNvPr id="130" name="Group 129">
            <a:extLst>
              <a:ext uri="{FF2B5EF4-FFF2-40B4-BE49-F238E27FC236}">
                <a16:creationId xmlns:a16="http://schemas.microsoft.com/office/drawing/2014/main" id="{B63BEAD3-A3ED-C06B-0E1B-FA9C67E2E488}"/>
              </a:ext>
            </a:extLst>
          </p:cNvPr>
          <p:cNvGrpSpPr/>
          <p:nvPr/>
        </p:nvGrpSpPr>
        <p:grpSpPr>
          <a:xfrm>
            <a:off x="5367959" y="4483023"/>
            <a:ext cx="733474" cy="733474"/>
            <a:chOff x="3241680" y="3988858"/>
            <a:chExt cx="616857" cy="616857"/>
          </a:xfrm>
        </p:grpSpPr>
        <p:sp>
          <p:nvSpPr>
            <p:cNvPr id="131" name="Oval 130">
              <a:extLst>
                <a:ext uri="{FF2B5EF4-FFF2-40B4-BE49-F238E27FC236}">
                  <a16:creationId xmlns:a16="http://schemas.microsoft.com/office/drawing/2014/main" id="{CACDE950-F0CB-B611-69DB-CF60C11857C8}"/>
                </a:ext>
              </a:extLst>
            </p:cNvPr>
            <p:cNvSpPr/>
            <p:nvPr/>
          </p:nvSpPr>
          <p:spPr>
            <a:xfrm>
              <a:off x="3241680" y="3988858"/>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a:solidFill>
                  <a:schemeClr val="tx1"/>
                </a:solidFill>
              </a:endParaRPr>
            </a:p>
          </p:txBody>
        </p:sp>
        <p:pic>
          <p:nvPicPr>
            <p:cNvPr id="132" name="Picture 131">
              <a:extLst>
                <a:ext uri="{FF2B5EF4-FFF2-40B4-BE49-F238E27FC236}">
                  <a16:creationId xmlns:a16="http://schemas.microsoft.com/office/drawing/2014/main" id="{3ED1DD58-566B-420D-F44C-34A9EDE4D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270" y="4016256"/>
              <a:ext cx="469121" cy="469121"/>
            </a:xfrm>
            <a:prstGeom prst="rect">
              <a:avLst/>
            </a:prstGeom>
          </p:spPr>
        </p:pic>
      </p:grpSp>
      <p:grpSp>
        <p:nvGrpSpPr>
          <p:cNvPr id="135" name="Group 134">
            <a:extLst>
              <a:ext uri="{FF2B5EF4-FFF2-40B4-BE49-F238E27FC236}">
                <a16:creationId xmlns:a16="http://schemas.microsoft.com/office/drawing/2014/main" id="{51400855-E0F6-D09B-07F9-D4A3B8535BBF}"/>
              </a:ext>
            </a:extLst>
          </p:cNvPr>
          <p:cNvGrpSpPr/>
          <p:nvPr/>
        </p:nvGrpSpPr>
        <p:grpSpPr>
          <a:xfrm>
            <a:off x="5361347" y="1841613"/>
            <a:ext cx="746699" cy="747138"/>
            <a:chOff x="2762796" y="450584"/>
            <a:chExt cx="822476" cy="822476"/>
          </a:xfrm>
        </p:grpSpPr>
        <p:sp>
          <p:nvSpPr>
            <p:cNvPr id="66" name="Oval 65">
              <a:extLst>
                <a:ext uri="{FF2B5EF4-FFF2-40B4-BE49-F238E27FC236}">
                  <a16:creationId xmlns:a16="http://schemas.microsoft.com/office/drawing/2014/main" id="{F28DB288-A4B8-E75E-8609-AA72BFFED9F4}"/>
                </a:ext>
              </a:extLst>
            </p:cNvPr>
            <p:cNvSpPr/>
            <p:nvPr/>
          </p:nvSpPr>
          <p:spPr>
            <a:xfrm>
              <a:off x="2762796" y="450584"/>
              <a:ext cx="822476" cy="822476"/>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a:solidFill>
                  <a:schemeClr val="tx1"/>
                </a:solidFill>
              </a:endParaRPr>
            </a:p>
          </p:txBody>
        </p:sp>
        <p:pic>
          <p:nvPicPr>
            <p:cNvPr id="134" name="Picture 133">
              <a:extLst>
                <a:ext uri="{FF2B5EF4-FFF2-40B4-BE49-F238E27FC236}">
                  <a16:creationId xmlns:a16="http://schemas.microsoft.com/office/drawing/2014/main" id="{963C63C9-28A2-BCAE-27BD-853D6C7BC432}"/>
                </a:ext>
              </a:extLst>
            </p:cNvPr>
            <p:cNvPicPr>
              <a:picLocks noChangeAspect="1"/>
            </p:cNvPicPr>
            <p:nvPr/>
          </p:nvPicPr>
          <p:blipFill>
            <a:blip r:embed="rId5">
              <a:lum bright="70000" contrast="-70000"/>
            </a:blip>
            <a:srcRect/>
            <a:stretch/>
          </p:blipFill>
          <p:spPr>
            <a:xfrm>
              <a:off x="2914091" y="593374"/>
              <a:ext cx="531906" cy="531906"/>
            </a:xfrm>
            <a:prstGeom prst="rect">
              <a:avLst/>
            </a:prstGeom>
            <a:ln>
              <a:noFill/>
            </a:ln>
          </p:spPr>
        </p:pic>
      </p:grpSp>
      <p:grpSp>
        <p:nvGrpSpPr>
          <p:cNvPr id="137" name="Group 136">
            <a:extLst>
              <a:ext uri="{FF2B5EF4-FFF2-40B4-BE49-F238E27FC236}">
                <a16:creationId xmlns:a16="http://schemas.microsoft.com/office/drawing/2014/main" id="{8823278F-FE16-DC1A-E9D5-2A412D857965}"/>
              </a:ext>
            </a:extLst>
          </p:cNvPr>
          <p:cNvGrpSpPr/>
          <p:nvPr/>
        </p:nvGrpSpPr>
        <p:grpSpPr>
          <a:xfrm>
            <a:off x="5347905" y="3154152"/>
            <a:ext cx="763472" cy="763472"/>
            <a:chOff x="2436852" y="631514"/>
            <a:chExt cx="822476" cy="822476"/>
          </a:xfrm>
        </p:grpSpPr>
        <p:sp>
          <p:nvSpPr>
            <p:cNvPr id="98" name="Oval 97">
              <a:extLst>
                <a:ext uri="{FF2B5EF4-FFF2-40B4-BE49-F238E27FC236}">
                  <a16:creationId xmlns:a16="http://schemas.microsoft.com/office/drawing/2014/main" id="{199240BF-234F-76B4-309B-36D6E05F19F9}"/>
                </a:ext>
              </a:extLst>
            </p:cNvPr>
            <p:cNvSpPr/>
            <p:nvPr/>
          </p:nvSpPr>
          <p:spPr>
            <a:xfrm>
              <a:off x="2436852" y="631514"/>
              <a:ext cx="822476" cy="822476"/>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a:solidFill>
                  <a:schemeClr val="tx1"/>
                </a:solidFill>
              </a:endParaRPr>
            </a:p>
          </p:txBody>
        </p:sp>
        <p:pic>
          <p:nvPicPr>
            <p:cNvPr id="136" name="Picture 135">
              <a:extLst>
                <a:ext uri="{FF2B5EF4-FFF2-40B4-BE49-F238E27FC236}">
                  <a16:creationId xmlns:a16="http://schemas.microsoft.com/office/drawing/2014/main" id="{30B2BE83-24DD-7591-F981-E5CC00D9E596}"/>
                </a:ext>
              </a:extLst>
            </p:cNvPr>
            <p:cNvPicPr>
              <a:picLocks noChangeAspect="1"/>
            </p:cNvPicPr>
            <p:nvPr/>
          </p:nvPicPr>
          <p:blipFill>
            <a:blip r:embed="rId6">
              <a:lum bright="70000" contrast="-70000"/>
            </a:blip>
            <a:srcRect/>
            <a:stretch/>
          </p:blipFill>
          <p:spPr>
            <a:xfrm>
              <a:off x="2612368" y="720841"/>
              <a:ext cx="386726" cy="628429"/>
            </a:xfrm>
            <a:prstGeom prst="rect">
              <a:avLst/>
            </a:prstGeom>
          </p:spPr>
        </p:pic>
      </p:grpSp>
      <p:grpSp>
        <p:nvGrpSpPr>
          <p:cNvPr id="141" name="Group 140">
            <a:extLst>
              <a:ext uri="{FF2B5EF4-FFF2-40B4-BE49-F238E27FC236}">
                <a16:creationId xmlns:a16="http://schemas.microsoft.com/office/drawing/2014/main" id="{F5B69ED3-D300-8F69-2885-49DB8BA06822}"/>
              </a:ext>
            </a:extLst>
          </p:cNvPr>
          <p:cNvGrpSpPr/>
          <p:nvPr/>
        </p:nvGrpSpPr>
        <p:grpSpPr>
          <a:xfrm>
            <a:off x="5342614" y="5781898"/>
            <a:ext cx="717359" cy="719243"/>
            <a:chOff x="2381977" y="1468496"/>
            <a:chExt cx="829021" cy="831198"/>
          </a:xfrm>
        </p:grpSpPr>
        <p:sp>
          <p:nvSpPr>
            <p:cNvPr id="139" name="Oval 138">
              <a:extLst>
                <a:ext uri="{FF2B5EF4-FFF2-40B4-BE49-F238E27FC236}">
                  <a16:creationId xmlns:a16="http://schemas.microsoft.com/office/drawing/2014/main" id="{5A553321-56A4-6832-546B-389FA43A7CEC}"/>
                </a:ext>
              </a:extLst>
            </p:cNvPr>
            <p:cNvSpPr/>
            <p:nvPr/>
          </p:nvSpPr>
          <p:spPr>
            <a:xfrm>
              <a:off x="2388522" y="1477218"/>
              <a:ext cx="822476" cy="822476"/>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a:solidFill>
                  <a:schemeClr val="tx1"/>
                </a:solidFill>
              </a:endParaRPr>
            </a:p>
          </p:txBody>
        </p:sp>
        <p:pic>
          <p:nvPicPr>
            <p:cNvPr id="140" name="Picture 139">
              <a:extLst>
                <a:ext uri="{FF2B5EF4-FFF2-40B4-BE49-F238E27FC236}">
                  <a16:creationId xmlns:a16="http://schemas.microsoft.com/office/drawing/2014/main" id="{76B7200B-017C-604E-953D-F880EC5A9A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1977" y="1468496"/>
              <a:ext cx="826867" cy="826867"/>
            </a:xfrm>
            <a:prstGeom prst="rect">
              <a:avLst/>
            </a:prstGeom>
          </p:spPr>
        </p:pic>
      </p:grpSp>
      <p:grpSp>
        <p:nvGrpSpPr>
          <p:cNvPr id="149" name="Group 148">
            <a:extLst>
              <a:ext uri="{FF2B5EF4-FFF2-40B4-BE49-F238E27FC236}">
                <a16:creationId xmlns:a16="http://schemas.microsoft.com/office/drawing/2014/main" id="{87A7D625-125F-0920-EF3E-5819D691BE71}"/>
              </a:ext>
            </a:extLst>
          </p:cNvPr>
          <p:cNvGrpSpPr/>
          <p:nvPr/>
        </p:nvGrpSpPr>
        <p:grpSpPr>
          <a:xfrm>
            <a:off x="5333198" y="7066542"/>
            <a:ext cx="679049" cy="679049"/>
            <a:chOff x="1647937" y="504903"/>
            <a:chExt cx="822476" cy="822476"/>
          </a:xfrm>
        </p:grpSpPr>
        <p:sp>
          <p:nvSpPr>
            <p:cNvPr id="128" name="Oval 127">
              <a:extLst>
                <a:ext uri="{FF2B5EF4-FFF2-40B4-BE49-F238E27FC236}">
                  <a16:creationId xmlns:a16="http://schemas.microsoft.com/office/drawing/2014/main" id="{1DD5ADD2-AC17-F4EB-98F9-69CA10806D4D}"/>
                </a:ext>
              </a:extLst>
            </p:cNvPr>
            <p:cNvSpPr/>
            <p:nvPr/>
          </p:nvSpPr>
          <p:spPr>
            <a:xfrm>
              <a:off x="1647937" y="504903"/>
              <a:ext cx="822476" cy="822476"/>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a:solidFill>
                  <a:schemeClr val="tx1"/>
                </a:solidFill>
              </a:endParaRPr>
            </a:p>
          </p:txBody>
        </p:sp>
        <p:sp>
          <p:nvSpPr>
            <p:cNvPr id="133" name="TextBox 132">
              <a:extLst>
                <a:ext uri="{FF2B5EF4-FFF2-40B4-BE49-F238E27FC236}">
                  <a16:creationId xmlns:a16="http://schemas.microsoft.com/office/drawing/2014/main" id="{A277FFC2-7E7F-3CB9-9788-929B5CAF0C66}"/>
                </a:ext>
              </a:extLst>
            </p:cNvPr>
            <p:cNvSpPr txBox="1"/>
            <p:nvPr/>
          </p:nvSpPr>
          <p:spPr>
            <a:xfrm>
              <a:off x="1709057" y="598714"/>
              <a:ext cx="79" cy="469708"/>
            </a:xfrm>
            <a:prstGeom prst="rect">
              <a:avLst/>
            </a:prstGeom>
            <a:noFill/>
          </p:spPr>
          <p:txBody>
            <a:bodyPr wrap="none" lIns="0" tIns="0" rIns="0" bIns="0" rtlCol="0">
              <a:spAutoFit/>
            </a:bodyPr>
            <a:lstStyle/>
            <a:p>
              <a:pPr algn="l"/>
              <a:endParaRPr lang="en-US" sz="2520" dirty="0" err="1"/>
            </a:p>
          </p:txBody>
        </p:sp>
        <p:grpSp>
          <p:nvGrpSpPr>
            <p:cNvPr id="142" name="Group 141">
              <a:extLst>
                <a:ext uri="{FF2B5EF4-FFF2-40B4-BE49-F238E27FC236}">
                  <a16:creationId xmlns:a16="http://schemas.microsoft.com/office/drawing/2014/main" id="{ACDACCD4-99E0-D566-4286-C2B0B153A8A7}"/>
                </a:ext>
              </a:extLst>
            </p:cNvPr>
            <p:cNvGrpSpPr>
              <a:grpSpLocks noChangeAspect="1"/>
            </p:cNvGrpSpPr>
            <p:nvPr/>
          </p:nvGrpSpPr>
          <p:grpSpPr>
            <a:xfrm>
              <a:off x="1839410" y="671181"/>
              <a:ext cx="434055" cy="444493"/>
              <a:chOff x="4477795" y="4246992"/>
              <a:chExt cx="1605395" cy="1644002"/>
            </a:xfrm>
          </p:grpSpPr>
          <p:sp>
            <p:nvSpPr>
              <p:cNvPr id="143" name="Freeform: Shape 179">
                <a:extLst>
                  <a:ext uri="{FF2B5EF4-FFF2-40B4-BE49-F238E27FC236}">
                    <a16:creationId xmlns:a16="http://schemas.microsoft.com/office/drawing/2014/main" id="{241516A2-7165-E969-D26A-559D58218189}"/>
                  </a:ext>
                </a:extLst>
              </p:cNvPr>
              <p:cNvSpPr/>
              <p:nvPr/>
            </p:nvSpPr>
            <p:spPr>
              <a:xfrm>
                <a:off x="4890338" y="5471997"/>
                <a:ext cx="802422" cy="418997"/>
              </a:xfrm>
              <a:custGeom>
                <a:avLst/>
                <a:gdLst>
                  <a:gd name="connsiteX0" fmla="*/ 401211 w 802422"/>
                  <a:gd name="connsiteY0" fmla="*/ 0 h 418997"/>
                  <a:gd name="connsiteX1" fmla="*/ 802422 w 802422"/>
                  <a:gd name="connsiteY1" fmla="*/ 412838 h 418997"/>
                  <a:gd name="connsiteX2" fmla="*/ 801819 w 802422"/>
                  <a:gd name="connsiteY2" fmla="*/ 418997 h 418997"/>
                  <a:gd name="connsiteX3" fmla="*/ 604 w 802422"/>
                  <a:gd name="connsiteY3" fmla="*/ 418997 h 418997"/>
                  <a:gd name="connsiteX4" fmla="*/ 0 w 802422"/>
                  <a:gd name="connsiteY4" fmla="*/ 412838 h 418997"/>
                  <a:gd name="connsiteX5" fmla="*/ 401211 w 802422"/>
                  <a:gd name="connsiteY5" fmla="*/ 0 h 4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422" h="418997">
                    <a:moveTo>
                      <a:pt x="401211" y="0"/>
                    </a:moveTo>
                    <a:cubicBezTo>
                      <a:pt x="622794" y="0"/>
                      <a:pt x="802422" y="184834"/>
                      <a:pt x="802422" y="412838"/>
                    </a:cubicBezTo>
                    <a:lnTo>
                      <a:pt x="801819" y="418997"/>
                    </a:lnTo>
                    <a:lnTo>
                      <a:pt x="604" y="418997"/>
                    </a:lnTo>
                    <a:lnTo>
                      <a:pt x="0" y="412838"/>
                    </a:lnTo>
                    <a:cubicBezTo>
                      <a:pt x="0" y="184834"/>
                      <a:pt x="179628" y="0"/>
                      <a:pt x="401211"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4" name="Freeform: Shape 180">
                <a:extLst>
                  <a:ext uri="{FF2B5EF4-FFF2-40B4-BE49-F238E27FC236}">
                    <a16:creationId xmlns:a16="http://schemas.microsoft.com/office/drawing/2014/main" id="{608339EE-CAF4-79DB-08C0-FE9915E800CB}"/>
                  </a:ext>
                </a:extLst>
              </p:cNvPr>
              <p:cNvSpPr/>
              <p:nvPr/>
            </p:nvSpPr>
            <p:spPr>
              <a:xfrm>
                <a:off x="5041680" y="4987597"/>
                <a:ext cx="488312" cy="488312"/>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3150" y="130991"/>
                      <a:pt x="4828" y="102668"/>
                      <a:pt x="4828" y="67909"/>
                    </a:cubicBezTo>
                  </a:path>
                </a:pathLst>
              </a:custGeom>
              <a:noFill/>
              <a:ln w="19050" cap="flat">
                <a:solidFill>
                  <a:schemeClr val="tx1"/>
                </a:solidFill>
                <a:prstDash val="solid"/>
                <a:round/>
              </a:ln>
            </p:spPr>
            <p:txBody>
              <a:bodyPr rtlCol="0" anchor="ctr"/>
              <a:lstStyle/>
              <a:p>
                <a:endParaRPr lang="en-US" sz="1350" dirty="0"/>
              </a:p>
            </p:txBody>
          </p:sp>
          <p:sp>
            <p:nvSpPr>
              <p:cNvPr id="145" name="Freeform: Shape 181">
                <a:extLst>
                  <a:ext uri="{FF2B5EF4-FFF2-40B4-BE49-F238E27FC236}">
                    <a16:creationId xmlns:a16="http://schemas.microsoft.com/office/drawing/2014/main" id="{D33B0EE0-D9E8-F4EE-7F36-CFB18FFD44D8}"/>
                  </a:ext>
                </a:extLst>
              </p:cNvPr>
              <p:cNvSpPr/>
              <p:nvPr/>
            </p:nvSpPr>
            <p:spPr>
              <a:xfrm>
                <a:off x="4651030" y="4246992"/>
                <a:ext cx="488312" cy="488312"/>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2828" y="131313"/>
                      <a:pt x="4828" y="102990"/>
                      <a:pt x="4828" y="67909"/>
                    </a:cubicBezTo>
                  </a:path>
                </a:pathLst>
              </a:custGeom>
              <a:noFill/>
              <a:ln w="19050" cap="flat">
                <a:solidFill>
                  <a:schemeClr val="tx1"/>
                </a:solidFill>
                <a:prstDash val="solid"/>
                <a:round/>
              </a:ln>
            </p:spPr>
            <p:txBody>
              <a:bodyPr rtlCol="0" anchor="ctr"/>
              <a:lstStyle/>
              <a:p>
                <a:endParaRPr lang="en-US" sz="1350" dirty="0"/>
              </a:p>
            </p:txBody>
          </p:sp>
          <p:sp>
            <p:nvSpPr>
              <p:cNvPr id="146" name="Freeform: Shape 182">
                <a:extLst>
                  <a:ext uri="{FF2B5EF4-FFF2-40B4-BE49-F238E27FC236}">
                    <a16:creationId xmlns:a16="http://schemas.microsoft.com/office/drawing/2014/main" id="{4368382F-1D0C-EA3B-F1F9-A4D825D81C87}"/>
                  </a:ext>
                </a:extLst>
              </p:cNvPr>
              <p:cNvSpPr/>
              <p:nvPr/>
            </p:nvSpPr>
            <p:spPr>
              <a:xfrm>
                <a:off x="4477795" y="4720106"/>
                <a:ext cx="709214" cy="441806"/>
              </a:xfrm>
              <a:custGeom>
                <a:avLst/>
                <a:gdLst>
                  <a:gd name="connsiteX0" fmla="*/ 115864 w 196325"/>
                  <a:gd name="connsiteY0" fmla="*/ 120071 h 122300"/>
                  <a:gd name="connsiteX1" fmla="*/ 4828 w 196325"/>
                  <a:gd name="connsiteY1" fmla="*/ 120071 h 122300"/>
                  <a:gd name="connsiteX2" fmla="*/ 117473 w 196325"/>
                  <a:gd name="connsiteY2" fmla="*/ 4850 h 122300"/>
                  <a:gd name="connsiteX3" fmla="*/ 193429 w 196325"/>
                  <a:gd name="connsiteY3" fmla="*/ 34782 h 122300"/>
                </a:gdLst>
                <a:ahLst/>
                <a:cxnLst>
                  <a:cxn ang="0">
                    <a:pos x="connsiteX0" y="connsiteY0"/>
                  </a:cxn>
                  <a:cxn ang="0">
                    <a:pos x="connsiteX1" y="connsiteY1"/>
                  </a:cxn>
                  <a:cxn ang="0">
                    <a:pos x="connsiteX2" y="connsiteY2"/>
                  </a:cxn>
                  <a:cxn ang="0">
                    <a:pos x="connsiteX3" y="connsiteY3"/>
                  </a:cxn>
                </a:cxnLst>
                <a:rect l="l" t="t" r="r" b="b"/>
                <a:pathLst>
                  <a:path w="196325" h="122300">
                    <a:moveTo>
                      <a:pt x="115864" y="120071"/>
                    </a:moveTo>
                    <a:lnTo>
                      <a:pt x="4828" y="120071"/>
                    </a:lnTo>
                    <a:cubicBezTo>
                      <a:pt x="4828" y="120071"/>
                      <a:pt x="5793" y="8069"/>
                      <a:pt x="117473" y="4850"/>
                    </a:cubicBezTo>
                    <a:cubicBezTo>
                      <a:pt x="117473" y="4850"/>
                      <a:pt x="159313" y="2919"/>
                      <a:pt x="193429" y="34782"/>
                    </a:cubicBezTo>
                  </a:path>
                </a:pathLst>
              </a:custGeom>
              <a:noFill/>
              <a:ln w="19050" cap="flat">
                <a:solidFill>
                  <a:schemeClr val="tx1"/>
                </a:solidFill>
                <a:prstDash val="solid"/>
                <a:round/>
              </a:ln>
            </p:spPr>
            <p:txBody>
              <a:bodyPr rtlCol="0" anchor="ctr"/>
              <a:lstStyle/>
              <a:p>
                <a:endParaRPr lang="en-US" sz="1350" dirty="0"/>
              </a:p>
            </p:txBody>
          </p:sp>
          <p:sp>
            <p:nvSpPr>
              <p:cNvPr id="147" name="Freeform: Shape 183">
                <a:extLst>
                  <a:ext uri="{FF2B5EF4-FFF2-40B4-BE49-F238E27FC236}">
                    <a16:creationId xmlns:a16="http://schemas.microsoft.com/office/drawing/2014/main" id="{0BF5E46A-48FB-EEDB-8020-66BA8DBB1485}"/>
                  </a:ext>
                </a:extLst>
              </p:cNvPr>
              <p:cNvSpPr/>
              <p:nvPr/>
            </p:nvSpPr>
            <p:spPr>
              <a:xfrm>
                <a:off x="5414889" y="4246992"/>
                <a:ext cx="488312" cy="488312"/>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3150" y="131313"/>
                      <a:pt x="4828" y="102990"/>
                      <a:pt x="4828" y="67909"/>
                    </a:cubicBezTo>
                  </a:path>
                </a:pathLst>
              </a:custGeom>
              <a:noFill/>
              <a:ln w="19050" cap="flat">
                <a:solidFill>
                  <a:schemeClr val="tx1"/>
                </a:solidFill>
                <a:prstDash val="solid"/>
                <a:round/>
              </a:ln>
            </p:spPr>
            <p:txBody>
              <a:bodyPr rtlCol="0" anchor="ctr"/>
              <a:lstStyle/>
              <a:p>
                <a:endParaRPr lang="en-US" sz="1350" dirty="0"/>
              </a:p>
            </p:txBody>
          </p:sp>
          <p:sp>
            <p:nvSpPr>
              <p:cNvPr id="148" name="Freeform: Shape 184">
                <a:extLst>
                  <a:ext uri="{FF2B5EF4-FFF2-40B4-BE49-F238E27FC236}">
                    <a16:creationId xmlns:a16="http://schemas.microsoft.com/office/drawing/2014/main" id="{5C2F587E-4DA6-392A-D650-179738BAA7F7}"/>
                  </a:ext>
                </a:extLst>
              </p:cNvPr>
              <p:cNvSpPr/>
              <p:nvPr/>
            </p:nvSpPr>
            <p:spPr>
              <a:xfrm flipH="1">
                <a:off x="5373976" y="4720106"/>
                <a:ext cx="709214" cy="441806"/>
              </a:xfrm>
              <a:custGeom>
                <a:avLst/>
                <a:gdLst>
                  <a:gd name="connsiteX0" fmla="*/ 115864 w 196325"/>
                  <a:gd name="connsiteY0" fmla="*/ 120071 h 122300"/>
                  <a:gd name="connsiteX1" fmla="*/ 4828 w 196325"/>
                  <a:gd name="connsiteY1" fmla="*/ 120071 h 122300"/>
                  <a:gd name="connsiteX2" fmla="*/ 117473 w 196325"/>
                  <a:gd name="connsiteY2" fmla="*/ 4850 h 122300"/>
                  <a:gd name="connsiteX3" fmla="*/ 193429 w 196325"/>
                  <a:gd name="connsiteY3" fmla="*/ 34782 h 122300"/>
                </a:gdLst>
                <a:ahLst/>
                <a:cxnLst>
                  <a:cxn ang="0">
                    <a:pos x="connsiteX0" y="connsiteY0"/>
                  </a:cxn>
                  <a:cxn ang="0">
                    <a:pos x="connsiteX1" y="connsiteY1"/>
                  </a:cxn>
                  <a:cxn ang="0">
                    <a:pos x="connsiteX2" y="connsiteY2"/>
                  </a:cxn>
                  <a:cxn ang="0">
                    <a:pos x="connsiteX3" y="connsiteY3"/>
                  </a:cxn>
                </a:cxnLst>
                <a:rect l="l" t="t" r="r" b="b"/>
                <a:pathLst>
                  <a:path w="196325" h="122300">
                    <a:moveTo>
                      <a:pt x="115864" y="120071"/>
                    </a:moveTo>
                    <a:lnTo>
                      <a:pt x="4828" y="120071"/>
                    </a:lnTo>
                    <a:cubicBezTo>
                      <a:pt x="4828" y="120071"/>
                      <a:pt x="5793" y="8069"/>
                      <a:pt x="117473" y="4850"/>
                    </a:cubicBezTo>
                    <a:cubicBezTo>
                      <a:pt x="117473" y="4850"/>
                      <a:pt x="159313" y="2919"/>
                      <a:pt x="193429" y="34782"/>
                    </a:cubicBezTo>
                  </a:path>
                </a:pathLst>
              </a:custGeom>
              <a:noFill/>
              <a:ln w="19050" cap="flat">
                <a:solidFill>
                  <a:schemeClr val="tx1"/>
                </a:solidFill>
                <a:prstDash val="solid"/>
                <a:round/>
              </a:ln>
            </p:spPr>
            <p:txBody>
              <a:bodyPr rtlCol="0" anchor="ctr"/>
              <a:lstStyle/>
              <a:p>
                <a:endParaRPr lang="en-US" sz="1350" dirty="0"/>
              </a:p>
            </p:txBody>
          </p:sp>
        </p:grpSp>
      </p:grpSp>
      <p:grpSp>
        <p:nvGrpSpPr>
          <p:cNvPr id="151" name="Group 150">
            <a:extLst>
              <a:ext uri="{FF2B5EF4-FFF2-40B4-BE49-F238E27FC236}">
                <a16:creationId xmlns:a16="http://schemas.microsoft.com/office/drawing/2014/main" id="{48121D9C-9418-FF0D-698F-9181BA90B78C}"/>
              </a:ext>
            </a:extLst>
          </p:cNvPr>
          <p:cNvGrpSpPr/>
          <p:nvPr/>
        </p:nvGrpSpPr>
        <p:grpSpPr>
          <a:xfrm>
            <a:off x="6306320" y="378692"/>
            <a:ext cx="8306960" cy="7660392"/>
            <a:chOff x="5255266" y="315577"/>
            <a:chExt cx="6922467" cy="6383660"/>
          </a:xfrm>
        </p:grpSpPr>
        <p:sp>
          <p:nvSpPr>
            <p:cNvPr id="115" name="TextBox 114">
              <a:extLst>
                <a:ext uri="{FF2B5EF4-FFF2-40B4-BE49-F238E27FC236}">
                  <a16:creationId xmlns:a16="http://schemas.microsoft.com/office/drawing/2014/main" id="{BCAA017E-F45A-72DD-E76E-88D206765309}"/>
                </a:ext>
              </a:extLst>
            </p:cNvPr>
            <p:cNvSpPr txBox="1"/>
            <p:nvPr/>
          </p:nvSpPr>
          <p:spPr>
            <a:xfrm>
              <a:off x="5255266" y="315577"/>
              <a:ext cx="6889123" cy="822476"/>
            </a:xfrm>
            <a:prstGeom prst="rect">
              <a:avLst/>
            </a:prstGeom>
          </p:spPr>
          <p:txBody>
            <a:bodyPr vert="horz" lIns="292608"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960"/>
                </a:spcBef>
              </a:pPr>
              <a:r>
                <a:rPr lang="en-US" sz="2520" b="1" dirty="0">
                  <a:solidFill>
                    <a:srgbClr val="FFC000"/>
                  </a:solidFill>
                </a:rPr>
                <a:t>Serverless, scalable and performant </a:t>
              </a:r>
            </a:p>
          </p:txBody>
        </p:sp>
        <p:sp>
          <p:nvSpPr>
            <p:cNvPr id="116" name="TextBox 115">
              <a:extLst>
                <a:ext uri="{FF2B5EF4-FFF2-40B4-BE49-F238E27FC236}">
                  <a16:creationId xmlns:a16="http://schemas.microsoft.com/office/drawing/2014/main" id="{C71ACCD7-272A-43CC-3DD8-A384370B91EF}"/>
                </a:ext>
              </a:extLst>
            </p:cNvPr>
            <p:cNvSpPr txBox="1"/>
            <p:nvPr/>
          </p:nvSpPr>
          <p:spPr>
            <a:xfrm>
              <a:off x="5255266" y="2540051"/>
              <a:ext cx="6889122" cy="822476"/>
            </a:xfrm>
            <a:prstGeom prst="rect">
              <a:avLst/>
            </a:prstGeom>
          </p:spPr>
          <p:txBody>
            <a:bodyPr vert="horz" lIns="292608"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960"/>
                </a:spcBef>
              </a:pPr>
              <a:r>
                <a:rPr lang="en-US" sz="2520" b="1" dirty="0">
                  <a:solidFill>
                    <a:srgbClr val="FFC000"/>
                  </a:solidFill>
                </a:rPr>
                <a:t>Out-of-the-box data quality rules and actions</a:t>
              </a:r>
            </a:p>
          </p:txBody>
        </p:sp>
        <p:sp>
          <p:nvSpPr>
            <p:cNvPr id="117" name="TextBox 116">
              <a:extLst>
                <a:ext uri="{FF2B5EF4-FFF2-40B4-BE49-F238E27FC236}">
                  <a16:creationId xmlns:a16="http://schemas.microsoft.com/office/drawing/2014/main" id="{8931E46A-3DCB-8B27-1964-600462641338}"/>
                </a:ext>
              </a:extLst>
            </p:cNvPr>
            <p:cNvSpPr txBox="1"/>
            <p:nvPr/>
          </p:nvSpPr>
          <p:spPr>
            <a:xfrm>
              <a:off x="5255266" y="3652288"/>
              <a:ext cx="6889122" cy="822476"/>
            </a:xfrm>
            <a:prstGeom prst="rect">
              <a:avLst/>
            </a:prstGeom>
          </p:spPr>
          <p:txBody>
            <a:bodyPr vert="horz" lIns="292608"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960"/>
                </a:spcBef>
              </a:pPr>
              <a:r>
                <a:rPr lang="en-US" sz="2520" b="1" dirty="0">
                  <a:solidFill>
                    <a:srgbClr val="FFC000"/>
                  </a:solidFill>
                </a:rPr>
                <a:t>Data Quality Definition Language</a:t>
              </a:r>
            </a:p>
          </p:txBody>
        </p:sp>
        <p:sp>
          <p:nvSpPr>
            <p:cNvPr id="118" name="TextBox 117">
              <a:extLst>
                <a:ext uri="{FF2B5EF4-FFF2-40B4-BE49-F238E27FC236}">
                  <a16:creationId xmlns:a16="http://schemas.microsoft.com/office/drawing/2014/main" id="{EC5FD05E-6E34-9DBB-983D-E632E654FCA9}"/>
                </a:ext>
              </a:extLst>
            </p:cNvPr>
            <p:cNvSpPr txBox="1"/>
            <p:nvPr/>
          </p:nvSpPr>
          <p:spPr>
            <a:xfrm>
              <a:off x="5255266" y="4764525"/>
              <a:ext cx="6560224" cy="822476"/>
            </a:xfrm>
            <a:prstGeom prst="rect">
              <a:avLst/>
            </a:prstGeom>
          </p:spPr>
          <p:txBody>
            <a:bodyPr vert="horz" lIns="292608"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960"/>
                </a:spcBef>
              </a:pPr>
              <a:r>
                <a:rPr lang="en-US" sz="2520" b="1" dirty="0">
                  <a:solidFill>
                    <a:srgbClr val="FFC000"/>
                  </a:solidFill>
                </a:rPr>
                <a:t>Data Quality for data-at-rest and data-in-transit</a:t>
              </a:r>
            </a:p>
          </p:txBody>
        </p:sp>
        <p:sp>
          <p:nvSpPr>
            <p:cNvPr id="114" name="TextBox 113">
              <a:extLst>
                <a:ext uri="{FF2B5EF4-FFF2-40B4-BE49-F238E27FC236}">
                  <a16:creationId xmlns:a16="http://schemas.microsoft.com/office/drawing/2014/main" id="{17A4AC46-D062-B2DC-045E-AFEED71F5113}"/>
                </a:ext>
              </a:extLst>
            </p:cNvPr>
            <p:cNvSpPr txBox="1"/>
            <p:nvPr/>
          </p:nvSpPr>
          <p:spPr>
            <a:xfrm>
              <a:off x="5255266" y="1553076"/>
              <a:ext cx="6922467" cy="822476"/>
            </a:xfrm>
            <a:prstGeom prst="rect">
              <a:avLst/>
            </a:prstGeom>
          </p:spPr>
          <p:txBody>
            <a:bodyPr vert="horz" lIns="292608"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0"/>
                </a:spcBef>
              </a:pPr>
              <a:r>
                <a:rPr lang="en-US" sz="2520" b="1" dirty="0">
                  <a:solidFill>
                    <a:srgbClr val="FFC000"/>
                  </a:solidFill>
                </a:rPr>
                <a:t>Data Quality Recommendations </a:t>
              </a:r>
            </a:p>
            <a:p>
              <a:pPr>
                <a:spcBef>
                  <a:spcPts val="0"/>
                </a:spcBef>
              </a:pPr>
              <a:endParaRPr lang="en-US" sz="2520" b="1" dirty="0">
                <a:solidFill>
                  <a:schemeClr val="accent1"/>
                </a:solidFill>
              </a:endParaRPr>
            </a:p>
          </p:txBody>
        </p:sp>
        <p:sp>
          <p:nvSpPr>
            <p:cNvPr id="150" name="TextBox 149">
              <a:extLst>
                <a:ext uri="{FF2B5EF4-FFF2-40B4-BE49-F238E27FC236}">
                  <a16:creationId xmlns:a16="http://schemas.microsoft.com/office/drawing/2014/main" id="{03BED999-D63A-3A27-208D-40F8F887394E}"/>
                </a:ext>
              </a:extLst>
            </p:cNvPr>
            <p:cNvSpPr txBox="1"/>
            <p:nvPr/>
          </p:nvSpPr>
          <p:spPr>
            <a:xfrm>
              <a:off x="5255266" y="5876761"/>
              <a:ext cx="6560225" cy="822476"/>
            </a:xfrm>
            <a:prstGeom prst="rect">
              <a:avLst/>
            </a:prstGeom>
          </p:spPr>
          <p:txBody>
            <a:bodyPr vert="horz" lIns="292608"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960"/>
                </a:spcBef>
              </a:pPr>
              <a:r>
                <a:rPr lang="en-US" sz="2520" b="1" dirty="0">
                  <a:solidFill>
                    <a:srgbClr val="FFC000"/>
                  </a:solidFill>
                </a:rPr>
                <a:t>Supports multiple persona</a:t>
              </a:r>
            </a:p>
          </p:txBody>
        </p:sp>
      </p:grpSp>
      <p:sp>
        <p:nvSpPr>
          <p:cNvPr id="2" name="Rectangle 1">
            <a:extLst>
              <a:ext uri="{FF2B5EF4-FFF2-40B4-BE49-F238E27FC236}">
                <a16:creationId xmlns:a16="http://schemas.microsoft.com/office/drawing/2014/main" id="{5FB806AD-394E-C7F0-F3EA-008E112259C3}"/>
              </a:ext>
            </a:extLst>
          </p:cNvPr>
          <p:cNvSpPr/>
          <p:nvPr/>
        </p:nvSpPr>
        <p:spPr>
          <a:xfrm rot="1915652">
            <a:off x="11974759" y="188273"/>
            <a:ext cx="3173503" cy="710358"/>
          </a:xfrm>
          <a:prstGeom prst="rect">
            <a:avLst/>
          </a:prstGeom>
          <a:ln/>
        </p:spPr>
        <p:style>
          <a:lnRef idx="0">
            <a:schemeClr val="accent1"/>
          </a:lnRef>
          <a:fillRef idx="3">
            <a:schemeClr val="accent1"/>
          </a:fillRef>
          <a:effectRef idx="3">
            <a:schemeClr val="accent1"/>
          </a:effectRef>
          <a:fontRef idx="minor">
            <a:schemeClr val="lt1"/>
          </a:fontRef>
        </p:style>
        <p:txBody>
          <a:bodyPr lIns="54864" tIns="54864" rIns="54864" rtlCol="0" anchor="ctr"/>
          <a:lstStyle/>
          <a:p>
            <a:pPr algn="ctr"/>
            <a:r>
              <a:rPr lang="en-US" sz="2520" dirty="0">
                <a:solidFill>
                  <a:schemeClr val="tx1"/>
                </a:solidFill>
              </a:rPr>
              <a:t>Preview</a:t>
            </a:r>
          </a:p>
        </p:txBody>
      </p:sp>
    </p:spTree>
    <p:extLst>
      <p:ext uri="{BB962C8B-B14F-4D97-AF65-F5344CB8AC3E}">
        <p14:creationId xmlns:p14="http://schemas.microsoft.com/office/powerpoint/2010/main" val="157832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par>
                                <p:cTn id="8" presetID="42" presetClass="path" presetSubtype="0" decel="100000" fill="hold" grpId="1" nodeType="withEffect">
                                  <p:stCondLst>
                                    <p:cond delay="0"/>
                                  </p:stCondLst>
                                  <p:childTnLst>
                                    <p:animMotion origin="layout" path="M 5E-6 -4.44444E-6 L 5E-6 0.04352 " pathEditMode="relative" rAng="0" ptsTypes="AA">
                                      <p:cBhvr>
                                        <p:cTn id="9" dur="600" spd="-100000" fill="hold"/>
                                        <p:tgtEl>
                                          <p:spTgt spid="111"/>
                                        </p:tgtEl>
                                        <p:attrNameLst>
                                          <p:attrName>ppt_x</p:attrName>
                                          <p:attrName>ppt_y</p:attrName>
                                        </p:attrNameLst>
                                      </p:cBhvr>
                                      <p:rCtr x="0" y="2176"/>
                                    </p:animMotion>
                                  </p:childTnLst>
                                </p:cTn>
                              </p:par>
                              <p:par>
                                <p:cTn id="10" presetID="1" presetClass="entr" presetSubtype="0" fill="hold" grpId="0" nodeType="withEffect">
                                  <p:stCondLst>
                                    <p:cond delay="0"/>
                                  </p:stCondLst>
                                  <p:childTnLst>
                                    <p:set>
                                      <p:cBhvr>
                                        <p:cTn id="11" dur="1" fill="hold">
                                          <p:stCondLst>
                                            <p:cond delay="499"/>
                                          </p:stCondLst>
                                        </p:cTn>
                                        <p:tgtEl>
                                          <p:spTgt spid="62"/>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62"/>
                                        </p:tgtEl>
                                      </p:cBhvr>
                                      <p:by x="100000" y="0"/>
                                    </p:animScale>
                                  </p:childTnLst>
                                </p:cTn>
                              </p:par>
                              <p:par>
                                <p:cTn id="14" presetID="42" presetClass="path" presetSubtype="0" accel="100000" autoRev="1" fill="hold" grpId="2" nodeType="withEffect">
                                  <p:stCondLst>
                                    <p:cond delay="0"/>
                                  </p:stCondLst>
                                  <p:childTnLst>
                                    <p:animMotion origin="layout" path="M -1.875E-6 0 L -1.875E-6 -0.5 " pathEditMode="relative" rAng="0" ptsTypes="AA">
                                      <p:cBhvr>
                                        <p:cTn id="15" dur="500" fill="hold"/>
                                        <p:tgtEl>
                                          <p:spTgt spid="62"/>
                                        </p:tgtEl>
                                        <p:attrNameLst>
                                          <p:attrName>ppt_x</p:attrName>
                                          <p:attrName>ppt_y</p:attrName>
                                        </p:attrNameLst>
                                      </p:cBhvr>
                                      <p:rCtr x="0" y="-25000"/>
                                    </p:animMotion>
                                  </p:childTnLst>
                                </p:cTn>
                              </p:par>
                              <p:par>
                                <p:cTn id="16" presetID="1" presetClass="entr" presetSubtype="0" fill="hold" nodeType="withEffect">
                                  <p:stCondLst>
                                    <p:cond delay="250"/>
                                  </p:stCondLst>
                                  <p:childTnLst>
                                    <p:set>
                                      <p:cBhvr>
                                        <p:cTn id="17" dur="1" fill="hold">
                                          <p:stCondLst>
                                            <p:cond delay="0"/>
                                          </p:stCondLst>
                                        </p:cTn>
                                        <p:tgtEl>
                                          <p:spTgt spid="119"/>
                                        </p:tgtEl>
                                        <p:attrNameLst>
                                          <p:attrName>style.visibility</p:attrName>
                                        </p:attrNameLst>
                                      </p:cBhvr>
                                      <p:to>
                                        <p:strVal val="visible"/>
                                      </p:to>
                                    </p:set>
                                  </p:childTnLst>
                                </p:cTn>
                              </p:par>
                              <p:par>
                                <p:cTn id="18" presetID="6" presetClass="emph" presetSubtype="0" accel="100000" autoRev="1" fill="hold" nodeType="withEffect">
                                  <p:stCondLst>
                                    <p:cond delay="0"/>
                                  </p:stCondLst>
                                  <p:childTnLst>
                                    <p:animScale>
                                      <p:cBhvr>
                                        <p:cTn id="19" dur="250" fill="hold"/>
                                        <p:tgtEl>
                                          <p:spTgt spid="119"/>
                                        </p:tgtEl>
                                      </p:cBhvr>
                                      <p:by x="0" y="0"/>
                                    </p:animScale>
                                  </p:childTnLst>
                                </p:cTn>
                              </p:par>
                              <p:par>
                                <p:cTn id="20" presetID="6" presetClass="emph" presetSubtype="0" accel="100000" autoRev="1" fill="hold" nodeType="withEffect">
                                  <p:stCondLst>
                                    <p:cond delay="250"/>
                                  </p:stCondLst>
                                  <p:childTnLst>
                                    <p:animScale>
                                      <p:cBhvr>
                                        <p:cTn id="21" dur="250" fill="hold"/>
                                        <p:tgtEl>
                                          <p:spTgt spid="119"/>
                                        </p:tgtEl>
                                      </p:cBhvr>
                                      <p:by x="125000" y="125000"/>
                                    </p:animScale>
                                  </p:childTnLst>
                                </p:cTn>
                              </p:par>
                              <p:par>
                                <p:cTn id="22" presetID="10" presetClass="entr" presetSubtype="0" fill="hold" nodeType="with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fade">
                                      <p:cBhvr>
                                        <p:cTn id="24" dur="500"/>
                                        <p:tgtEl>
                                          <p:spTgt spid="151"/>
                                        </p:tgtEl>
                                      </p:cBhvr>
                                    </p:animEffect>
                                  </p:childTnLst>
                                </p:cTn>
                              </p:par>
                              <p:par>
                                <p:cTn id="25" presetID="42" presetClass="path" presetSubtype="0" decel="100000" fill="hold" nodeType="withEffect">
                                  <p:stCondLst>
                                    <p:cond delay="0"/>
                                  </p:stCondLst>
                                  <p:childTnLst>
                                    <p:animMotion origin="layout" path="M -3.75E-6 -2.59259E-6 L 0.03685 -2.59259E-6 " pathEditMode="relative" rAng="0" ptsTypes="AA">
                                      <p:cBhvr>
                                        <p:cTn id="26" dur="600" spd="-100000" fill="hold"/>
                                        <p:tgtEl>
                                          <p:spTgt spid="151"/>
                                        </p:tgtEl>
                                        <p:attrNameLst>
                                          <p:attrName>ppt_x</p:attrName>
                                          <p:attrName>ppt_y</p:attrName>
                                        </p:attrNameLst>
                                      </p:cBhvr>
                                      <p:rCtr x="1836" y="0"/>
                                    </p:animMotion>
                                  </p:childTnLst>
                                </p:cTn>
                              </p:par>
                              <p:par>
                                <p:cTn id="27" presetID="1" presetClass="entr" presetSubtype="0" fill="hold" nodeType="withEffect">
                                  <p:stCondLst>
                                    <p:cond delay="250"/>
                                  </p:stCondLst>
                                  <p:childTnLst>
                                    <p:set>
                                      <p:cBhvr>
                                        <p:cTn id="28" dur="1" fill="hold">
                                          <p:stCondLst>
                                            <p:cond delay="0"/>
                                          </p:stCondLst>
                                        </p:cTn>
                                        <p:tgtEl>
                                          <p:spTgt spid="135"/>
                                        </p:tgtEl>
                                        <p:attrNameLst>
                                          <p:attrName>style.visibility</p:attrName>
                                        </p:attrNameLst>
                                      </p:cBhvr>
                                      <p:to>
                                        <p:strVal val="visible"/>
                                      </p:to>
                                    </p:set>
                                  </p:childTnLst>
                                </p:cTn>
                              </p:par>
                              <p:par>
                                <p:cTn id="29" presetID="6" presetClass="emph" presetSubtype="0" accel="100000" autoRev="1" fill="hold" nodeType="withEffect">
                                  <p:stCondLst>
                                    <p:cond delay="0"/>
                                  </p:stCondLst>
                                  <p:childTnLst>
                                    <p:animScale>
                                      <p:cBhvr>
                                        <p:cTn id="30" dur="250" fill="hold"/>
                                        <p:tgtEl>
                                          <p:spTgt spid="135"/>
                                        </p:tgtEl>
                                      </p:cBhvr>
                                      <p:by x="0" y="0"/>
                                    </p:animScale>
                                  </p:childTnLst>
                                </p:cTn>
                              </p:par>
                              <p:par>
                                <p:cTn id="31" presetID="6" presetClass="emph" presetSubtype="0" accel="100000" autoRev="1" fill="hold" nodeType="withEffect">
                                  <p:stCondLst>
                                    <p:cond delay="250"/>
                                  </p:stCondLst>
                                  <p:childTnLst>
                                    <p:animScale>
                                      <p:cBhvr>
                                        <p:cTn id="32" dur="250" fill="hold"/>
                                        <p:tgtEl>
                                          <p:spTgt spid="135"/>
                                        </p:tgtEl>
                                      </p:cBhvr>
                                      <p:by x="125000" y="125000"/>
                                    </p:animScale>
                                  </p:childTnLst>
                                </p:cTn>
                              </p:par>
                              <p:par>
                                <p:cTn id="33" presetID="1" presetClass="entr" presetSubtype="0" fill="hold" nodeType="withEffect">
                                  <p:stCondLst>
                                    <p:cond delay="250"/>
                                  </p:stCondLst>
                                  <p:childTnLst>
                                    <p:set>
                                      <p:cBhvr>
                                        <p:cTn id="34" dur="1" fill="hold">
                                          <p:stCondLst>
                                            <p:cond delay="0"/>
                                          </p:stCondLst>
                                        </p:cTn>
                                        <p:tgtEl>
                                          <p:spTgt spid="137"/>
                                        </p:tgtEl>
                                        <p:attrNameLst>
                                          <p:attrName>style.visibility</p:attrName>
                                        </p:attrNameLst>
                                      </p:cBhvr>
                                      <p:to>
                                        <p:strVal val="visible"/>
                                      </p:to>
                                    </p:set>
                                  </p:childTnLst>
                                </p:cTn>
                              </p:par>
                              <p:par>
                                <p:cTn id="35" presetID="6" presetClass="emph" presetSubtype="0" accel="100000" autoRev="1" fill="hold" nodeType="withEffect">
                                  <p:stCondLst>
                                    <p:cond delay="0"/>
                                  </p:stCondLst>
                                  <p:childTnLst>
                                    <p:animScale>
                                      <p:cBhvr>
                                        <p:cTn id="36" dur="250" fill="hold"/>
                                        <p:tgtEl>
                                          <p:spTgt spid="137"/>
                                        </p:tgtEl>
                                      </p:cBhvr>
                                      <p:by x="0" y="0"/>
                                    </p:animScale>
                                  </p:childTnLst>
                                </p:cTn>
                              </p:par>
                              <p:par>
                                <p:cTn id="37" presetID="6" presetClass="emph" presetSubtype="0" accel="100000" autoRev="1" fill="hold" nodeType="withEffect">
                                  <p:stCondLst>
                                    <p:cond delay="250"/>
                                  </p:stCondLst>
                                  <p:childTnLst>
                                    <p:animScale>
                                      <p:cBhvr>
                                        <p:cTn id="38" dur="250" fill="hold"/>
                                        <p:tgtEl>
                                          <p:spTgt spid="137"/>
                                        </p:tgtEl>
                                      </p:cBhvr>
                                      <p:by x="125000" y="125000"/>
                                    </p:animScale>
                                  </p:childTnLst>
                                </p:cTn>
                              </p:par>
                              <p:par>
                                <p:cTn id="39" presetID="1" presetClass="entr" presetSubtype="0" fill="hold" nodeType="withEffect">
                                  <p:stCondLst>
                                    <p:cond delay="250"/>
                                  </p:stCondLst>
                                  <p:childTnLst>
                                    <p:set>
                                      <p:cBhvr>
                                        <p:cTn id="40" dur="1" fill="hold">
                                          <p:stCondLst>
                                            <p:cond delay="0"/>
                                          </p:stCondLst>
                                        </p:cTn>
                                        <p:tgtEl>
                                          <p:spTgt spid="130"/>
                                        </p:tgtEl>
                                        <p:attrNameLst>
                                          <p:attrName>style.visibility</p:attrName>
                                        </p:attrNameLst>
                                      </p:cBhvr>
                                      <p:to>
                                        <p:strVal val="visible"/>
                                      </p:to>
                                    </p:set>
                                  </p:childTnLst>
                                </p:cTn>
                              </p:par>
                              <p:par>
                                <p:cTn id="41" presetID="6" presetClass="emph" presetSubtype="0" accel="100000" autoRev="1" fill="hold" nodeType="withEffect">
                                  <p:stCondLst>
                                    <p:cond delay="0"/>
                                  </p:stCondLst>
                                  <p:childTnLst>
                                    <p:animScale>
                                      <p:cBhvr>
                                        <p:cTn id="42" dur="250" fill="hold"/>
                                        <p:tgtEl>
                                          <p:spTgt spid="130"/>
                                        </p:tgtEl>
                                      </p:cBhvr>
                                      <p:by x="0" y="0"/>
                                    </p:animScale>
                                  </p:childTnLst>
                                </p:cTn>
                              </p:par>
                              <p:par>
                                <p:cTn id="43" presetID="6" presetClass="emph" presetSubtype="0" accel="100000" autoRev="1" fill="hold" nodeType="withEffect">
                                  <p:stCondLst>
                                    <p:cond delay="250"/>
                                  </p:stCondLst>
                                  <p:childTnLst>
                                    <p:animScale>
                                      <p:cBhvr>
                                        <p:cTn id="44" dur="250" fill="hold"/>
                                        <p:tgtEl>
                                          <p:spTgt spid="130"/>
                                        </p:tgtEl>
                                      </p:cBhvr>
                                      <p:by x="125000" y="125000"/>
                                    </p:animScale>
                                  </p:childTnLst>
                                </p:cTn>
                              </p:par>
                              <p:par>
                                <p:cTn id="45" presetID="1" presetClass="entr" presetSubtype="0" fill="hold" nodeType="withEffect">
                                  <p:stCondLst>
                                    <p:cond delay="250"/>
                                  </p:stCondLst>
                                  <p:childTnLst>
                                    <p:set>
                                      <p:cBhvr>
                                        <p:cTn id="46" dur="1" fill="hold">
                                          <p:stCondLst>
                                            <p:cond delay="0"/>
                                          </p:stCondLst>
                                        </p:cTn>
                                        <p:tgtEl>
                                          <p:spTgt spid="141"/>
                                        </p:tgtEl>
                                        <p:attrNameLst>
                                          <p:attrName>style.visibility</p:attrName>
                                        </p:attrNameLst>
                                      </p:cBhvr>
                                      <p:to>
                                        <p:strVal val="visible"/>
                                      </p:to>
                                    </p:set>
                                  </p:childTnLst>
                                </p:cTn>
                              </p:par>
                              <p:par>
                                <p:cTn id="47" presetID="6" presetClass="emph" presetSubtype="0" accel="100000" autoRev="1" fill="hold" nodeType="withEffect">
                                  <p:stCondLst>
                                    <p:cond delay="0"/>
                                  </p:stCondLst>
                                  <p:childTnLst>
                                    <p:animScale>
                                      <p:cBhvr>
                                        <p:cTn id="48" dur="250" fill="hold"/>
                                        <p:tgtEl>
                                          <p:spTgt spid="141"/>
                                        </p:tgtEl>
                                      </p:cBhvr>
                                      <p:by x="0" y="0"/>
                                    </p:animScale>
                                  </p:childTnLst>
                                </p:cTn>
                              </p:par>
                              <p:par>
                                <p:cTn id="49" presetID="6" presetClass="emph" presetSubtype="0" accel="100000" autoRev="1" fill="hold" nodeType="withEffect">
                                  <p:stCondLst>
                                    <p:cond delay="250"/>
                                  </p:stCondLst>
                                  <p:childTnLst>
                                    <p:animScale>
                                      <p:cBhvr>
                                        <p:cTn id="50" dur="250" fill="hold"/>
                                        <p:tgtEl>
                                          <p:spTgt spid="141"/>
                                        </p:tgtEl>
                                      </p:cBhvr>
                                      <p:by x="125000" y="125000"/>
                                    </p:animScale>
                                  </p:childTnLst>
                                </p:cTn>
                              </p:par>
                              <p:par>
                                <p:cTn id="51" presetID="1" presetClass="entr" presetSubtype="0" fill="hold" nodeType="withEffect">
                                  <p:stCondLst>
                                    <p:cond delay="250"/>
                                  </p:stCondLst>
                                  <p:childTnLst>
                                    <p:set>
                                      <p:cBhvr>
                                        <p:cTn id="52" dur="1" fill="hold">
                                          <p:stCondLst>
                                            <p:cond delay="0"/>
                                          </p:stCondLst>
                                        </p:cTn>
                                        <p:tgtEl>
                                          <p:spTgt spid="149"/>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250" fill="hold"/>
                                        <p:tgtEl>
                                          <p:spTgt spid="149"/>
                                        </p:tgtEl>
                                      </p:cBhvr>
                                      <p:by x="0" y="0"/>
                                    </p:animScale>
                                  </p:childTnLst>
                                </p:cTn>
                              </p:par>
                              <p:par>
                                <p:cTn id="55" presetID="6" presetClass="emph" presetSubtype="0" accel="100000" autoRev="1" fill="hold" nodeType="withEffect">
                                  <p:stCondLst>
                                    <p:cond delay="250"/>
                                  </p:stCondLst>
                                  <p:childTnLst>
                                    <p:animScale>
                                      <p:cBhvr>
                                        <p:cTn id="56" dur="250" fill="hold"/>
                                        <p:tgtEl>
                                          <p:spTgt spid="149"/>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2" grpId="2" animBg="1"/>
      <p:bldP spid="111" grpId="0"/>
      <p:bldP spid="1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77F6CD-7330-45E0-A679-5238D5808651}"/>
              </a:ext>
            </a:extLst>
          </p:cNvPr>
          <p:cNvSpPr>
            <a:spLocks noGrp="1"/>
          </p:cNvSpPr>
          <p:nvPr>
            <p:ph type="title"/>
          </p:nvPr>
        </p:nvSpPr>
        <p:spPr>
          <a:xfrm>
            <a:off x="204005" y="109256"/>
            <a:ext cx="12140395" cy="1155957"/>
          </a:xfrm>
        </p:spPr>
        <p:txBody>
          <a:bodyPr/>
          <a:lstStyle/>
          <a:p>
            <a:r>
              <a:rPr lang="en-US" dirty="0"/>
              <a:t>How it works: Data Quality on AWS Glue Data Catalog</a:t>
            </a:r>
          </a:p>
        </p:txBody>
      </p:sp>
      <p:pic>
        <p:nvPicPr>
          <p:cNvPr id="2" name="Picture 1">
            <a:extLst>
              <a:ext uri="{FF2B5EF4-FFF2-40B4-BE49-F238E27FC236}">
                <a16:creationId xmlns:a16="http://schemas.microsoft.com/office/drawing/2014/main" id="{40A8E367-A5E6-FA71-DBE1-37A055C489AA}"/>
              </a:ext>
            </a:extLst>
          </p:cNvPr>
          <p:cNvPicPr>
            <a:picLocks noChangeAspect="1"/>
          </p:cNvPicPr>
          <p:nvPr/>
        </p:nvPicPr>
        <p:blipFill>
          <a:blip r:embed="rId3">
            <a:lum bright="70000" contrast="-70000"/>
          </a:blip>
          <a:srcRect/>
          <a:stretch/>
        </p:blipFill>
        <p:spPr>
          <a:xfrm>
            <a:off x="671274" y="1930422"/>
            <a:ext cx="539422" cy="796289"/>
          </a:xfrm>
          <a:prstGeom prst="rect">
            <a:avLst/>
          </a:prstGeom>
          <a:ln>
            <a:noFill/>
          </a:ln>
        </p:spPr>
      </p:pic>
      <p:cxnSp>
        <p:nvCxnSpPr>
          <p:cNvPr id="4" name="Straight Arrow Connector 3">
            <a:extLst>
              <a:ext uri="{FF2B5EF4-FFF2-40B4-BE49-F238E27FC236}">
                <a16:creationId xmlns:a16="http://schemas.microsoft.com/office/drawing/2014/main" id="{F0D2BB4D-A4DC-F344-7528-E6D1FA0EE08B}"/>
              </a:ext>
            </a:extLst>
          </p:cNvPr>
          <p:cNvCxnSpPr/>
          <p:nvPr/>
        </p:nvCxnSpPr>
        <p:spPr>
          <a:xfrm>
            <a:off x="1619795" y="2296079"/>
            <a:ext cx="927463"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CDCAA50-9FE9-E7EF-9FCE-A3AB4497A201}"/>
              </a:ext>
            </a:extLst>
          </p:cNvPr>
          <p:cNvPicPr>
            <a:picLocks noChangeAspect="1"/>
          </p:cNvPicPr>
          <p:nvPr/>
        </p:nvPicPr>
        <p:blipFill>
          <a:blip r:embed="rId4">
            <a:duotone>
              <a:schemeClr val="accent5">
                <a:shade val="45000"/>
                <a:satMod val="135000"/>
              </a:schemeClr>
              <a:prstClr val="white"/>
            </a:duotone>
          </a:blip>
          <a:srcRect/>
          <a:stretch/>
        </p:blipFill>
        <p:spPr>
          <a:xfrm>
            <a:off x="5881392" y="1935979"/>
            <a:ext cx="720197" cy="720197"/>
          </a:xfrm>
          <a:prstGeom prst="rect">
            <a:avLst/>
          </a:prstGeom>
        </p:spPr>
      </p:pic>
      <p:pic>
        <p:nvPicPr>
          <p:cNvPr id="17" name="Picture 16">
            <a:extLst>
              <a:ext uri="{FF2B5EF4-FFF2-40B4-BE49-F238E27FC236}">
                <a16:creationId xmlns:a16="http://schemas.microsoft.com/office/drawing/2014/main" id="{BF3E054D-24AD-8A05-F2B3-6D8D45BD301C}"/>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4700"/>
                    </a14:imgEffect>
                  </a14:imgLayer>
                </a14:imgProps>
              </a:ext>
            </a:extLst>
          </a:blip>
          <a:srcRect/>
          <a:stretch/>
        </p:blipFill>
        <p:spPr>
          <a:xfrm>
            <a:off x="3035584" y="1986632"/>
            <a:ext cx="1063722" cy="618892"/>
          </a:xfrm>
          <a:prstGeom prst="rect">
            <a:avLst/>
          </a:prstGeom>
        </p:spPr>
      </p:pic>
      <p:sp>
        <p:nvSpPr>
          <p:cNvPr id="18" name="TextBox 17">
            <a:extLst>
              <a:ext uri="{FF2B5EF4-FFF2-40B4-BE49-F238E27FC236}">
                <a16:creationId xmlns:a16="http://schemas.microsoft.com/office/drawing/2014/main" id="{0D4BC701-A7FD-DCA7-AFF3-1BB86BAD7CD4}"/>
              </a:ext>
            </a:extLst>
          </p:cNvPr>
          <p:cNvSpPr txBox="1"/>
          <p:nvPr/>
        </p:nvSpPr>
        <p:spPr>
          <a:xfrm>
            <a:off x="2429690" y="3141186"/>
            <a:ext cx="2225686" cy="498598"/>
          </a:xfrm>
          <a:prstGeom prst="rect">
            <a:avLst/>
          </a:prstGeom>
          <a:noFill/>
        </p:spPr>
        <p:txBody>
          <a:bodyPr wrap="square" lIns="0" rIns="0" rtlCol="0">
            <a:spAutoFit/>
          </a:bodyPr>
          <a:lstStyle/>
          <a:p>
            <a:pPr algn="ctr"/>
            <a:r>
              <a:rPr lang="en-US" sz="1320" dirty="0"/>
              <a:t>Selects a dataset in AWS Glue Data Catalog</a:t>
            </a:r>
          </a:p>
        </p:txBody>
      </p:sp>
      <p:cxnSp>
        <p:nvCxnSpPr>
          <p:cNvPr id="19" name="Straight Arrow Connector 18">
            <a:extLst>
              <a:ext uri="{FF2B5EF4-FFF2-40B4-BE49-F238E27FC236}">
                <a16:creationId xmlns:a16="http://schemas.microsoft.com/office/drawing/2014/main" id="{DF74ECDD-ACCC-5F9C-57BB-41B989D915B1}"/>
              </a:ext>
            </a:extLst>
          </p:cNvPr>
          <p:cNvCxnSpPr/>
          <p:nvPr/>
        </p:nvCxnSpPr>
        <p:spPr>
          <a:xfrm>
            <a:off x="4594093" y="2297076"/>
            <a:ext cx="927463"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1229C2-6EA2-B556-3582-F152E15588DF}"/>
              </a:ext>
            </a:extLst>
          </p:cNvPr>
          <p:cNvSpPr txBox="1"/>
          <p:nvPr/>
        </p:nvSpPr>
        <p:spPr>
          <a:xfrm>
            <a:off x="5214576" y="3152362"/>
            <a:ext cx="2225686" cy="701731"/>
          </a:xfrm>
          <a:prstGeom prst="rect">
            <a:avLst/>
          </a:prstGeom>
          <a:noFill/>
        </p:spPr>
        <p:txBody>
          <a:bodyPr wrap="square" lIns="0" rIns="0" rtlCol="0">
            <a:spAutoFit/>
          </a:bodyPr>
          <a:lstStyle/>
          <a:p>
            <a:pPr algn="ctr"/>
            <a:r>
              <a:rPr lang="en-US" sz="1320" dirty="0"/>
              <a:t>AWS Glue Data Quality analyzes data and recommends rules</a:t>
            </a:r>
          </a:p>
        </p:txBody>
      </p:sp>
      <p:pic>
        <p:nvPicPr>
          <p:cNvPr id="21" name="Picture 20">
            <a:extLst>
              <a:ext uri="{FF2B5EF4-FFF2-40B4-BE49-F238E27FC236}">
                <a16:creationId xmlns:a16="http://schemas.microsoft.com/office/drawing/2014/main" id="{362168E0-5CCA-B82C-C6A3-28BB55CDCD78}"/>
              </a:ext>
            </a:extLst>
          </p:cNvPr>
          <p:cNvPicPr>
            <a:picLocks noChangeAspect="1"/>
          </p:cNvPicPr>
          <p:nvPr/>
        </p:nvPicPr>
        <p:blipFill>
          <a:blip r:embed="rId7">
            <a:lum bright="70000" contrast="-70000"/>
          </a:blip>
          <a:srcRect/>
          <a:stretch/>
        </p:blipFill>
        <p:spPr>
          <a:xfrm>
            <a:off x="8292687" y="1902913"/>
            <a:ext cx="567846" cy="720194"/>
          </a:xfrm>
          <a:prstGeom prst="rect">
            <a:avLst/>
          </a:prstGeom>
        </p:spPr>
      </p:pic>
      <p:cxnSp>
        <p:nvCxnSpPr>
          <p:cNvPr id="22" name="Straight Arrow Connector 21">
            <a:extLst>
              <a:ext uri="{FF2B5EF4-FFF2-40B4-BE49-F238E27FC236}">
                <a16:creationId xmlns:a16="http://schemas.microsoft.com/office/drawing/2014/main" id="{40478FA7-EFAD-E6D6-2C07-08031411D56D}"/>
              </a:ext>
            </a:extLst>
          </p:cNvPr>
          <p:cNvCxnSpPr/>
          <p:nvPr/>
        </p:nvCxnSpPr>
        <p:spPr>
          <a:xfrm>
            <a:off x="7125787" y="2296078"/>
            <a:ext cx="927463"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B8C102B-8F9B-CD4D-C13B-21C79F73FE5E}"/>
              </a:ext>
            </a:extLst>
          </p:cNvPr>
          <p:cNvSpPr txBox="1"/>
          <p:nvPr/>
        </p:nvSpPr>
        <p:spPr>
          <a:xfrm>
            <a:off x="7725829" y="3135825"/>
            <a:ext cx="2041726" cy="701731"/>
          </a:xfrm>
          <a:prstGeom prst="rect">
            <a:avLst/>
          </a:prstGeom>
          <a:noFill/>
        </p:spPr>
        <p:txBody>
          <a:bodyPr wrap="square" lIns="0" rIns="0" rtlCol="0">
            <a:spAutoFit/>
          </a:bodyPr>
          <a:lstStyle/>
          <a:p>
            <a:pPr algn="ctr"/>
            <a:r>
              <a:rPr lang="en-US" sz="1320" dirty="0"/>
              <a:t>Data Steward refines the rules to create finalized rules</a:t>
            </a:r>
          </a:p>
        </p:txBody>
      </p:sp>
      <p:pic>
        <p:nvPicPr>
          <p:cNvPr id="24" name="Picture 23">
            <a:extLst>
              <a:ext uri="{FF2B5EF4-FFF2-40B4-BE49-F238E27FC236}">
                <a16:creationId xmlns:a16="http://schemas.microsoft.com/office/drawing/2014/main" id="{4D80343E-9942-CFC8-DBE8-0497FAA312A6}"/>
              </a:ext>
            </a:extLst>
          </p:cNvPr>
          <p:cNvPicPr>
            <a:picLocks noChangeAspect="1"/>
          </p:cNvPicPr>
          <p:nvPr/>
        </p:nvPicPr>
        <p:blipFill>
          <a:blip r:embed="rId8">
            <a:lum bright="70000" contrast="-70000"/>
          </a:blip>
          <a:srcRect/>
          <a:stretch/>
        </p:blipFill>
        <p:spPr>
          <a:xfrm>
            <a:off x="10514986" y="2011144"/>
            <a:ext cx="742951" cy="629894"/>
          </a:xfrm>
          <a:prstGeom prst="rect">
            <a:avLst/>
          </a:prstGeom>
        </p:spPr>
      </p:pic>
      <p:cxnSp>
        <p:nvCxnSpPr>
          <p:cNvPr id="25" name="Straight Arrow Connector 24">
            <a:extLst>
              <a:ext uri="{FF2B5EF4-FFF2-40B4-BE49-F238E27FC236}">
                <a16:creationId xmlns:a16="http://schemas.microsoft.com/office/drawing/2014/main" id="{A21747E0-E3F6-D695-01A6-8316BC369F0A}"/>
              </a:ext>
            </a:extLst>
          </p:cNvPr>
          <p:cNvCxnSpPr/>
          <p:nvPr/>
        </p:nvCxnSpPr>
        <p:spPr>
          <a:xfrm>
            <a:off x="9320230" y="2376764"/>
            <a:ext cx="927463"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C2D5F2C-D8D9-401F-EE15-2BC92D57D72D}"/>
              </a:ext>
            </a:extLst>
          </p:cNvPr>
          <p:cNvSpPr txBox="1"/>
          <p:nvPr/>
        </p:nvSpPr>
        <p:spPr>
          <a:xfrm>
            <a:off x="10247693" y="3146790"/>
            <a:ext cx="1691759" cy="701731"/>
          </a:xfrm>
          <a:prstGeom prst="rect">
            <a:avLst/>
          </a:prstGeom>
          <a:noFill/>
        </p:spPr>
        <p:txBody>
          <a:bodyPr wrap="square" lIns="0" rIns="0" rtlCol="0">
            <a:spAutoFit/>
          </a:bodyPr>
          <a:lstStyle/>
          <a:p>
            <a:pPr algn="ctr"/>
            <a:r>
              <a:rPr lang="en-US" sz="1320" dirty="0"/>
              <a:t>AWS Glue Data Quality Evaluates rules</a:t>
            </a:r>
          </a:p>
        </p:txBody>
      </p:sp>
      <p:cxnSp>
        <p:nvCxnSpPr>
          <p:cNvPr id="27" name="Straight Arrow Connector 26">
            <a:extLst>
              <a:ext uri="{FF2B5EF4-FFF2-40B4-BE49-F238E27FC236}">
                <a16:creationId xmlns:a16="http://schemas.microsoft.com/office/drawing/2014/main" id="{09CCCE78-333F-A211-F73E-C938D893B2BD}"/>
              </a:ext>
            </a:extLst>
          </p:cNvPr>
          <p:cNvCxnSpPr/>
          <p:nvPr/>
        </p:nvCxnSpPr>
        <p:spPr>
          <a:xfrm>
            <a:off x="11658481" y="2357626"/>
            <a:ext cx="927463"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05005D0-B694-08BA-C826-D3AC3D0F5762}"/>
              </a:ext>
            </a:extLst>
          </p:cNvPr>
          <p:cNvSpPr txBox="1"/>
          <p:nvPr/>
        </p:nvSpPr>
        <p:spPr>
          <a:xfrm>
            <a:off x="204005" y="3141186"/>
            <a:ext cx="1723002" cy="295466"/>
          </a:xfrm>
          <a:prstGeom prst="rect">
            <a:avLst/>
          </a:prstGeom>
          <a:noFill/>
        </p:spPr>
        <p:txBody>
          <a:bodyPr wrap="square" lIns="0" rIns="0" rtlCol="0">
            <a:spAutoFit/>
          </a:bodyPr>
          <a:lstStyle/>
          <a:p>
            <a:pPr algn="ctr"/>
            <a:r>
              <a:rPr lang="en-US" sz="1320" dirty="0"/>
              <a:t>Data Steward</a:t>
            </a:r>
          </a:p>
        </p:txBody>
      </p:sp>
      <p:pic>
        <p:nvPicPr>
          <p:cNvPr id="29" name="Picture 28">
            <a:extLst>
              <a:ext uri="{FF2B5EF4-FFF2-40B4-BE49-F238E27FC236}">
                <a16:creationId xmlns:a16="http://schemas.microsoft.com/office/drawing/2014/main" id="{AB0B66DD-4EF5-87F0-53E1-CFFC3B9DB8EA}"/>
              </a:ext>
            </a:extLst>
          </p:cNvPr>
          <p:cNvPicPr>
            <a:picLocks noChangeAspect="1"/>
          </p:cNvPicPr>
          <p:nvPr/>
        </p:nvPicPr>
        <p:blipFill>
          <a:blip r:embed="rId9">
            <a:lum bright="70000" contrast="-70000"/>
          </a:blip>
          <a:srcRect/>
          <a:stretch/>
        </p:blipFill>
        <p:spPr>
          <a:xfrm>
            <a:off x="12809263" y="2177337"/>
            <a:ext cx="742952" cy="445771"/>
          </a:xfrm>
          <a:prstGeom prst="rect">
            <a:avLst/>
          </a:prstGeom>
        </p:spPr>
      </p:pic>
      <p:sp>
        <p:nvSpPr>
          <p:cNvPr id="30" name="TextBox 29">
            <a:extLst>
              <a:ext uri="{FF2B5EF4-FFF2-40B4-BE49-F238E27FC236}">
                <a16:creationId xmlns:a16="http://schemas.microsoft.com/office/drawing/2014/main" id="{C718603C-3FAF-38D2-2AFF-2A3FC6A84D25}"/>
              </a:ext>
            </a:extLst>
          </p:cNvPr>
          <p:cNvSpPr txBox="1"/>
          <p:nvPr/>
        </p:nvSpPr>
        <p:spPr>
          <a:xfrm>
            <a:off x="12552441" y="3135825"/>
            <a:ext cx="1691759" cy="904863"/>
          </a:xfrm>
          <a:prstGeom prst="rect">
            <a:avLst/>
          </a:prstGeom>
          <a:noFill/>
        </p:spPr>
        <p:txBody>
          <a:bodyPr wrap="square" lIns="0" rIns="0" rtlCol="0">
            <a:spAutoFit/>
          </a:bodyPr>
          <a:lstStyle/>
          <a:p>
            <a:pPr algn="ctr"/>
            <a:r>
              <a:rPr lang="en-US" sz="1320" dirty="0"/>
              <a:t>Data Steward reviews  results and alerts, takes appropriate action</a:t>
            </a:r>
          </a:p>
        </p:txBody>
      </p:sp>
      <p:pic>
        <p:nvPicPr>
          <p:cNvPr id="6" name="Picture 5">
            <a:extLst>
              <a:ext uri="{FF2B5EF4-FFF2-40B4-BE49-F238E27FC236}">
                <a16:creationId xmlns:a16="http://schemas.microsoft.com/office/drawing/2014/main" id="{C032FD03-3375-9E69-8493-EC7835F6C1BF}"/>
              </a:ext>
            </a:extLst>
          </p:cNvPr>
          <p:cNvPicPr>
            <a:picLocks noChangeAspect="1"/>
          </p:cNvPicPr>
          <p:nvPr/>
        </p:nvPicPr>
        <p:blipFill>
          <a:blip r:embed="rId10"/>
          <a:stretch>
            <a:fillRect/>
          </a:stretch>
        </p:blipFill>
        <p:spPr>
          <a:xfrm>
            <a:off x="7895043" y="4256739"/>
            <a:ext cx="6596674" cy="3301319"/>
          </a:xfrm>
          <a:prstGeom prst="rect">
            <a:avLst/>
          </a:prstGeom>
        </p:spPr>
      </p:pic>
      <p:pic>
        <p:nvPicPr>
          <p:cNvPr id="9" name="Picture 8">
            <a:extLst>
              <a:ext uri="{FF2B5EF4-FFF2-40B4-BE49-F238E27FC236}">
                <a16:creationId xmlns:a16="http://schemas.microsoft.com/office/drawing/2014/main" id="{9C7A619A-3968-A520-BB06-C5CDF2031B46}"/>
              </a:ext>
            </a:extLst>
          </p:cNvPr>
          <p:cNvPicPr>
            <a:picLocks noChangeAspect="1"/>
          </p:cNvPicPr>
          <p:nvPr/>
        </p:nvPicPr>
        <p:blipFill>
          <a:blip r:embed="rId11"/>
          <a:stretch>
            <a:fillRect/>
          </a:stretch>
        </p:blipFill>
        <p:spPr>
          <a:xfrm>
            <a:off x="204004" y="4304417"/>
            <a:ext cx="7171866" cy="3192196"/>
          </a:xfrm>
          <a:prstGeom prst="rect">
            <a:avLst/>
          </a:prstGeom>
        </p:spPr>
      </p:pic>
      <p:sp>
        <p:nvSpPr>
          <p:cNvPr id="10" name="Triangle 9">
            <a:extLst>
              <a:ext uri="{FF2B5EF4-FFF2-40B4-BE49-F238E27FC236}">
                <a16:creationId xmlns:a16="http://schemas.microsoft.com/office/drawing/2014/main" id="{2BD899D3-42B0-2975-5EB0-2AD624AF7E67}"/>
              </a:ext>
            </a:extLst>
          </p:cNvPr>
          <p:cNvSpPr/>
          <p:nvPr/>
        </p:nvSpPr>
        <p:spPr>
          <a:xfrm rot="5400000">
            <a:off x="7286250" y="5530791"/>
            <a:ext cx="879156" cy="321760"/>
          </a:xfrm>
          <a:prstGeom prs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54864" tIns="54864" rIns="54864" rtlCol="0" anchor="ctr"/>
          <a:lstStyle/>
          <a:p>
            <a:pPr algn="ctr"/>
            <a:endParaRPr lang="en-US" sz="2520" dirty="0">
              <a:solidFill>
                <a:schemeClr val="bg1"/>
              </a:solidFill>
            </a:endParaRPr>
          </a:p>
        </p:txBody>
      </p:sp>
      <p:sp>
        <p:nvSpPr>
          <p:cNvPr id="3" name="Rectangle 2">
            <a:extLst>
              <a:ext uri="{FF2B5EF4-FFF2-40B4-BE49-F238E27FC236}">
                <a16:creationId xmlns:a16="http://schemas.microsoft.com/office/drawing/2014/main" id="{B449DAE6-4BAF-BD52-DCDF-25684D71BB58}"/>
              </a:ext>
            </a:extLst>
          </p:cNvPr>
          <p:cNvSpPr/>
          <p:nvPr/>
        </p:nvSpPr>
        <p:spPr>
          <a:xfrm rot="1915652">
            <a:off x="11974759" y="188273"/>
            <a:ext cx="3173503" cy="710358"/>
          </a:xfrm>
          <a:prstGeom prst="rect">
            <a:avLst/>
          </a:prstGeom>
          <a:ln/>
        </p:spPr>
        <p:style>
          <a:lnRef idx="0">
            <a:schemeClr val="accent1"/>
          </a:lnRef>
          <a:fillRef idx="3">
            <a:schemeClr val="accent1"/>
          </a:fillRef>
          <a:effectRef idx="3">
            <a:schemeClr val="accent1"/>
          </a:effectRef>
          <a:fontRef idx="minor">
            <a:schemeClr val="lt1"/>
          </a:fontRef>
        </p:style>
        <p:txBody>
          <a:bodyPr lIns="54864" tIns="54864" rIns="54864" rtlCol="0" anchor="ctr"/>
          <a:lstStyle/>
          <a:p>
            <a:pPr algn="ctr"/>
            <a:r>
              <a:rPr lang="en-US" sz="2520" dirty="0">
                <a:solidFill>
                  <a:schemeClr val="tx1"/>
                </a:solidFill>
              </a:rPr>
              <a:t>Preview</a:t>
            </a:r>
          </a:p>
        </p:txBody>
      </p:sp>
    </p:spTree>
    <p:extLst>
      <p:ext uri="{BB962C8B-B14F-4D97-AF65-F5344CB8AC3E}">
        <p14:creationId xmlns:p14="http://schemas.microsoft.com/office/powerpoint/2010/main" val="7647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77F6CD-7330-45E0-A679-5238D5808651}"/>
              </a:ext>
            </a:extLst>
          </p:cNvPr>
          <p:cNvSpPr>
            <a:spLocks noGrp="1"/>
          </p:cNvSpPr>
          <p:nvPr>
            <p:ph type="title"/>
          </p:nvPr>
        </p:nvSpPr>
        <p:spPr>
          <a:xfrm>
            <a:off x="457201" y="365761"/>
            <a:ext cx="10472286" cy="1155957"/>
          </a:xfrm>
        </p:spPr>
        <p:txBody>
          <a:bodyPr/>
          <a:lstStyle/>
          <a:p>
            <a:r>
              <a:rPr lang="en-US" dirty="0"/>
              <a:t>How it works: Data Quality on AWS Glue ETL Pipelines</a:t>
            </a:r>
          </a:p>
        </p:txBody>
      </p:sp>
      <p:pic>
        <p:nvPicPr>
          <p:cNvPr id="2" name="Picture 1">
            <a:extLst>
              <a:ext uri="{FF2B5EF4-FFF2-40B4-BE49-F238E27FC236}">
                <a16:creationId xmlns:a16="http://schemas.microsoft.com/office/drawing/2014/main" id="{40A8E367-A5E6-FA71-DBE1-37A055C489AA}"/>
              </a:ext>
            </a:extLst>
          </p:cNvPr>
          <p:cNvPicPr>
            <a:picLocks noChangeAspect="1"/>
          </p:cNvPicPr>
          <p:nvPr/>
        </p:nvPicPr>
        <p:blipFill>
          <a:blip r:embed="rId3">
            <a:lum bright="70000" contrast="-70000"/>
          </a:blip>
          <a:srcRect/>
          <a:stretch/>
        </p:blipFill>
        <p:spPr>
          <a:xfrm>
            <a:off x="512019" y="3231610"/>
            <a:ext cx="527815" cy="779156"/>
          </a:xfrm>
          <a:prstGeom prst="rect">
            <a:avLst/>
          </a:prstGeom>
          <a:ln>
            <a:noFill/>
          </a:ln>
        </p:spPr>
      </p:pic>
      <p:cxnSp>
        <p:nvCxnSpPr>
          <p:cNvPr id="4" name="Straight Arrow Connector 3">
            <a:extLst>
              <a:ext uri="{FF2B5EF4-FFF2-40B4-BE49-F238E27FC236}">
                <a16:creationId xmlns:a16="http://schemas.microsoft.com/office/drawing/2014/main" id="{F0D2BB4D-A4DC-F344-7528-E6D1FA0EE08B}"/>
              </a:ext>
            </a:extLst>
          </p:cNvPr>
          <p:cNvCxnSpPr>
            <a:cxnSpLocks/>
          </p:cNvCxnSpPr>
          <p:nvPr/>
        </p:nvCxnSpPr>
        <p:spPr>
          <a:xfrm>
            <a:off x="1242865" y="3647532"/>
            <a:ext cx="601988"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4BC701-A7FD-DCA7-AFF3-1BB86BAD7CD4}"/>
              </a:ext>
            </a:extLst>
          </p:cNvPr>
          <p:cNvSpPr txBox="1"/>
          <p:nvPr/>
        </p:nvSpPr>
        <p:spPr>
          <a:xfrm>
            <a:off x="1844853" y="4447859"/>
            <a:ext cx="1714831" cy="1126462"/>
          </a:xfrm>
          <a:prstGeom prst="rect">
            <a:avLst/>
          </a:prstGeom>
          <a:noFill/>
        </p:spPr>
        <p:txBody>
          <a:bodyPr wrap="square" lIns="0" rIns="0" rtlCol="0">
            <a:spAutoFit/>
          </a:bodyPr>
          <a:lstStyle/>
          <a:p>
            <a:pPr algn="ctr"/>
            <a:r>
              <a:rPr lang="en-US" sz="1680" dirty="0"/>
              <a:t>Selects an ETL Job and adds Data Quality rules</a:t>
            </a:r>
          </a:p>
        </p:txBody>
      </p:sp>
      <p:pic>
        <p:nvPicPr>
          <p:cNvPr id="24" name="Picture 23">
            <a:extLst>
              <a:ext uri="{FF2B5EF4-FFF2-40B4-BE49-F238E27FC236}">
                <a16:creationId xmlns:a16="http://schemas.microsoft.com/office/drawing/2014/main" id="{4D80343E-9942-CFC8-DBE8-0497FAA312A6}"/>
              </a:ext>
            </a:extLst>
          </p:cNvPr>
          <p:cNvPicPr>
            <a:picLocks noChangeAspect="1"/>
          </p:cNvPicPr>
          <p:nvPr/>
        </p:nvPicPr>
        <p:blipFill>
          <a:blip r:embed="rId4">
            <a:lum bright="70000" contrast="-70000"/>
          </a:blip>
          <a:srcRect/>
          <a:stretch/>
        </p:blipFill>
        <p:spPr>
          <a:xfrm>
            <a:off x="3957566" y="3324614"/>
            <a:ext cx="699608" cy="593147"/>
          </a:xfrm>
          <a:prstGeom prst="rect">
            <a:avLst/>
          </a:prstGeom>
        </p:spPr>
      </p:pic>
      <p:sp>
        <p:nvSpPr>
          <p:cNvPr id="26" name="TextBox 25">
            <a:extLst>
              <a:ext uri="{FF2B5EF4-FFF2-40B4-BE49-F238E27FC236}">
                <a16:creationId xmlns:a16="http://schemas.microsoft.com/office/drawing/2014/main" id="{DC2D5F2C-D8D9-401F-EE15-2BC92D57D72D}"/>
              </a:ext>
            </a:extLst>
          </p:cNvPr>
          <p:cNvSpPr txBox="1"/>
          <p:nvPr/>
        </p:nvSpPr>
        <p:spPr>
          <a:xfrm>
            <a:off x="3559684" y="4482118"/>
            <a:ext cx="2112374" cy="867930"/>
          </a:xfrm>
          <a:prstGeom prst="rect">
            <a:avLst/>
          </a:prstGeom>
          <a:noFill/>
        </p:spPr>
        <p:txBody>
          <a:bodyPr wrap="square" lIns="0" rIns="0" rtlCol="0">
            <a:spAutoFit/>
          </a:bodyPr>
          <a:lstStyle/>
          <a:p>
            <a:pPr algn="ctr"/>
            <a:r>
              <a:rPr lang="en-US" sz="1680" dirty="0"/>
              <a:t>AWS Glue Data Quality Evaluates rules</a:t>
            </a:r>
          </a:p>
        </p:txBody>
      </p:sp>
      <p:sp>
        <p:nvSpPr>
          <p:cNvPr id="28" name="TextBox 27">
            <a:extLst>
              <a:ext uri="{FF2B5EF4-FFF2-40B4-BE49-F238E27FC236}">
                <a16:creationId xmlns:a16="http://schemas.microsoft.com/office/drawing/2014/main" id="{805005D0-B694-08BA-C826-D3AC3D0F5762}"/>
              </a:ext>
            </a:extLst>
          </p:cNvPr>
          <p:cNvSpPr txBox="1"/>
          <p:nvPr/>
        </p:nvSpPr>
        <p:spPr>
          <a:xfrm>
            <a:off x="1" y="4534708"/>
            <a:ext cx="1723002" cy="350865"/>
          </a:xfrm>
          <a:prstGeom prst="rect">
            <a:avLst/>
          </a:prstGeom>
          <a:noFill/>
        </p:spPr>
        <p:txBody>
          <a:bodyPr wrap="square" lIns="0" rIns="0" rtlCol="0">
            <a:spAutoFit/>
          </a:bodyPr>
          <a:lstStyle/>
          <a:p>
            <a:pPr algn="ctr"/>
            <a:r>
              <a:rPr lang="en-US" sz="1680" dirty="0"/>
              <a:t>Data Engineer</a:t>
            </a:r>
          </a:p>
        </p:txBody>
      </p:sp>
      <p:pic>
        <p:nvPicPr>
          <p:cNvPr id="29" name="Picture 28">
            <a:extLst>
              <a:ext uri="{FF2B5EF4-FFF2-40B4-BE49-F238E27FC236}">
                <a16:creationId xmlns:a16="http://schemas.microsoft.com/office/drawing/2014/main" id="{AB0B66DD-4EF5-87F0-53E1-CFFC3B9DB8EA}"/>
              </a:ext>
            </a:extLst>
          </p:cNvPr>
          <p:cNvPicPr>
            <a:picLocks noChangeAspect="1"/>
          </p:cNvPicPr>
          <p:nvPr/>
        </p:nvPicPr>
        <p:blipFill>
          <a:blip r:embed="rId5">
            <a:lum bright="70000" contrast="-70000"/>
          </a:blip>
          <a:srcRect/>
          <a:stretch/>
        </p:blipFill>
        <p:spPr>
          <a:xfrm>
            <a:off x="6208479" y="3404638"/>
            <a:ext cx="809647" cy="485789"/>
          </a:xfrm>
          <a:prstGeom prst="rect">
            <a:avLst/>
          </a:prstGeom>
        </p:spPr>
      </p:pic>
      <p:sp>
        <p:nvSpPr>
          <p:cNvPr id="30" name="TextBox 29">
            <a:extLst>
              <a:ext uri="{FF2B5EF4-FFF2-40B4-BE49-F238E27FC236}">
                <a16:creationId xmlns:a16="http://schemas.microsoft.com/office/drawing/2014/main" id="{C718603C-3FAF-38D2-2AFF-2A3FC6A84D25}"/>
              </a:ext>
            </a:extLst>
          </p:cNvPr>
          <p:cNvSpPr txBox="1"/>
          <p:nvPr/>
        </p:nvSpPr>
        <p:spPr>
          <a:xfrm>
            <a:off x="5672059" y="4447859"/>
            <a:ext cx="2026919" cy="1126462"/>
          </a:xfrm>
          <a:prstGeom prst="rect">
            <a:avLst/>
          </a:prstGeom>
          <a:noFill/>
        </p:spPr>
        <p:txBody>
          <a:bodyPr wrap="square" lIns="0" rIns="0" rtlCol="0">
            <a:spAutoFit/>
          </a:bodyPr>
          <a:lstStyle/>
          <a:p>
            <a:pPr algn="ctr"/>
            <a:r>
              <a:rPr lang="en-US" sz="1680" dirty="0"/>
              <a:t>Engineer reviews results and alerts, take appropriate action</a:t>
            </a:r>
          </a:p>
        </p:txBody>
      </p:sp>
      <p:pic>
        <p:nvPicPr>
          <p:cNvPr id="3" name="Picture 2">
            <a:extLst>
              <a:ext uri="{FF2B5EF4-FFF2-40B4-BE49-F238E27FC236}">
                <a16:creationId xmlns:a16="http://schemas.microsoft.com/office/drawing/2014/main" id="{15FD41FE-7DF1-9B35-E619-B24EA4547A20}"/>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019416" y="3290832"/>
            <a:ext cx="886397" cy="886397"/>
          </a:xfrm>
          <a:prstGeom prst="rect">
            <a:avLst/>
          </a:prstGeom>
          <a:ln>
            <a:noFill/>
          </a:ln>
        </p:spPr>
      </p:pic>
      <p:pic>
        <p:nvPicPr>
          <p:cNvPr id="6" name="Picture 5">
            <a:extLst>
              <a:ext uri="{FF2B5EF4-FFF2-40B4-BE49-F238E27FC236}">
                <a16:creationId xmlns:a16="http://schemas.microsoft.com/office/drawing/2014/main" id="{18DC013C-F92B-CFF4-87EA-074F003BD371}"/>
              </a:ext>
            </a:extLst>
          </p:cNvPr>
          <p:cNvPicPr>
            <a:picLocks noChangeAspect="1"/>
          </p:cNvPicPr>
          <p:nvPr/>
        </p:nvPicPr>
        <p:blipFill rotWithShape="1">
          <a:blip r:embed="rId7"/>
          <a:srcRect r="8794"/>
          <a:stretch/>
        </p:blipFill>
        <p:spPr>
          <a:xfrm>
            <a:off x="7866873" y="1641312"/>
            <a:ext cx="6407687" cy="3127052"/>
          </a:xfrm>
          <a:prstGeom prst="rect">
            <a:avLst/>
          </a:prstGeom>
        </p:spPr>
      </p:pic>
      <p:cxnSp>
        <p:nvCxnSpPr>
          <p:cNvPr id="8" name="Straight Arrow Connector 7">
            <a:extLst>
              <a:ext uri="{FF2B5EF4-FFF2-40B4-BE49-F238E27FC236}">
                <a16:creationId xmlns:a16="http://schemas.microsoft.com/office/drawing/2014/main" id="{1A72EFF1-F630-0D6F-7FFC-B2A8596C8E96}"/>
              </a:ext>
            </a:extLst>
          </p:cNvPr>
          <p:cNvCxnSpPr>
            <a:cxnSpLocks/>
          </p:cNvCxnSpPr>
          <p:nvPr/>
        </p:nvCxnSpPr>
        <p:spPr>
          <a:xfrm>
            <a:off x="3132260" y="3688468"/>
            <a:ext cx="601988"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C1FD98-A035-D989-B916-B63D6FC3C871}"/>
              </a:ext>
            </a:extLst>
          </p:cNvPr>
          <p:cNvCxnSpPr>
            <a:cxnSpLocks/>
          </p:cNvCxnSpPr>
          <p:nvPr/>
        </p:nvCxnSpPr>
        <p:spPr>
          <a:xfrm>
            <a:off x="5070070" y="3647532"/>
            <a:ext cx="601988"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865507-6C84-8F01-1158-6CC87B3DC2D0}"/>
              </a:ext>
            </a:extLst>
          </p:cNvPr>
          <p:cNvSpPr/>
          <p:nvPr/>
        </p:nvSpPr>
        <p:spPr>
          <a:xfrm rot="1915652">
            <a:off x="11974759" y="188273"/>
            <a:ext cx="3173503" cy="710358"/>
          </a:xfrm>
          <a:prstGeom prst="rect">
            <a:avLst/>
          </a:prstGeom>
          <a:ln/>
        </p:spPr>
        <p:style>
          <a:lnRef idx="0">
            <a:schemeClr val="accent1"/>
          </a:lnRef>
          <a:fillRef idx="3">
            <a:schemeClr val="accent1"/>
          </a:fillRef>
          <a:effectRef idx="3">
            <a:schemeClr val="accent1"/>
          </a:effectRef>
          <a:fontRef idx="minor">
            <a:schemeClr val="lt1"/>
          </a:fontRef>
        </p:style>
        <p:txBody>
          <a:bodyPr lIns="54864" tIns="54864" rIns="54864" rtlCol="0" anchor="ctr"/>
          <a:lstStyle/>
          <a:p>
            <a:pPr algn="ctr"/>
            <a:r>
              <a:rPr lang="en-US" sz="2520" dirty="0">
                <a:solidFill>
                  <a:schemeClr val="tx1"/>
                </a:solidFill>
              </a:rPr>
              <a:t>Preview</a:t>
            </a:r>
          </a:p>
        </p:txBody>
      </p:sp>
    </p:spTree>
    <p:extLst>
      <p:ext uri="{BB962C8B-B14F-4D97-AF65-F5344CB8AC3E}">
        <p14:creationId xmlns:p14="http://schemas.microsoft.com/office/powerpoint/2010/main" val="16884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F5DF71-D5B5-1180-0915-AE607AEDCF34}"/>
              </a:ext>
            </a:extLst>
          </p:cNvPr>
          <p:cNvSpPr txBox="1">
            <a:spLocks/>
          </p:cNvSpPr>
          <p:nvPr/>
        </p:nvSpPr>
        <p:spPr>
          <a:xfrm>
            <a:off x="8777164" y="2239838"/>
            <a:ext cx="5708819" cy="3820598"/>
          </a:xfrm>
          <a:prstGeom prst="rect">
            <a:avLst/>
          </a:prstGeom>
          <a:ln>
            <a:noFill/>
          </a:ln>
        </p:spPr>
        <p:txBody>
          <a:bodyPr vert="horz" wrap="square" lIns="0" tIns="0" rIns="0" bIns="0" rtlCol="0" anchor="t">
            <a:spAutoFit/>
          </a:bodyPr>
          <a:lstStyle>
            <a:lvl1pPr algn="ctr" defTabSz="2167677" rtl="0" eaLnBrk="1" latinLnBrk="0" hangingPunct="1">
              <a:lnSpc>
                <a:spcPct val="90000"/>
              </a:lnSpc>
              <a:spcBef>
                <a:spcPct val="0"/>
              </a:spcBef>
              <a:buNone/>
              <a:defRPr sz="10431" b="0" i="0" kern="1200" spc="300">
                <a:solidFill>
                  <a:schemeClr val="tx1"/>
                </a:solidFill>
                <a:latin typeface="Amazon Ember Light" charset="0"/>
                <a:ea typeface="Amazon Ember Light" charset="0"/>
                <a:cs typeface="Amazon Ember Light" charset="0"/>
              </a:defRPr>
            </a:lvl1pPr>
          </a:lstStyle>
          <a:p>
            <a:pPr lvl="0" algn="l">
              <a:lnSpc>
                <a:spcPct val="114000"/>
              </a:lnSpc>
            </a:pPr>
            <a:r>
              <a:rPr lang="en-US" sz="2434" spc="0" dirty="0">
                <a:solidFill>
                  <a:srgbClr val="FFFFFF"/>
                </a:solidFill>
              </a:rPr>
              <a:t>Scale existing Python code in AWS Glue with Ray</a:t>
            </a:r>
          </a:p>
          <a:p>
            <a:pPr lvl="0" algn="l">
              <a:lnSpc>
                <a:spcPct val="114000"/>
              </a:lnSpc>
            </a:pPr>
            <a:endParaRPr lang="en-US" sz="2434" spc="0" dirty="0">
              <a:solidFill>
                <a:srgbClr val="FFFFFF"/>
              </a:solidFill>
            </a:endParaRPr>
          </a:p>
          <a:p>
            <a:pPr lvl="0" algn="l">
              <a:lnSpc>
                <a:spcPct val="114000"/>
              </a:lnSpc>
            </a:pPr>
            <a:r>
              <a:rPr lang="en-US" sz="2434" spc="0" dirty="0">
                <a:solidFill>
                  <a:srgbClr val="FFFFFF"/>
                </a:solidFill>
              </a:rPr>
              <a:t>No infrastructure management or tuning </a:t>
            </a:r>
          </a:p>
          <a:p>
            <a:pPr lvl="0" algn="l">
              <a:lnSpc>
                <a:spcPct val="114000"/>
              </a:lnSpc>
            </a:pPr>
            <a:endParaRPr lang="en-US" sz="2434" spc="0" dirty="0">
              <a:solidFill>
                <a:srgbClr val="FFFFFF"/>
              </a:solidFill>
            </a:endParaRPr>
          </a:p>
          <a:p>
            <a:pPr lvl="0" algn="l">
              <a:lnSpc>
                <a:spcPct val="114000"/>
              </a:lnSpc>
            </a:pPr>
            <a:r>
              <a:rPr lang="en-US" sz="2434" spc="0" dirty="0">
                <a:solidFill>
                  <a:srgbClr val="FFFFFF"/>
                </a:solidFill>
              </a:rPr>
              <a:t>Cost-effective to scale with pay-as-you-go billing</a:t>
            </a:r>
          </a:p>
          <a:p>
            <a:pPr lvl="0" algn="l">
              <a:lnSpc>
                <a:spcPct val="114000"/>
              </a:lnSpc>
            </a:pPr>
            <a:endParaRPr lang="en-US" sz="2434" spc="0" dirty="0">
              <a:solidFill>
                <a:srgbClr val="FFFFFF"/>
              </a:solidFill>
            </a:endParaRPr>
          </a:p>
          <a:p>
            <a:pPr lvl="0" algn="l">
              <a:lnSpc>
                <a:spcPct val="114000"/>
              </a:lnSpc>
            </a:pPr>
            <a:endParaRPr lang="en-US" sz="2434" spc="0" dirty="0">
              <a:solidFill>
                <a:srgbClr val="FFFFFF"/>
              </a:solidFill>
            </a:endParaRPr>
          </a:p>
        </p:txBody>
      </p:sp>
      <p:cxnSp>
        <p:nvCxnSpPr>
          <p:cNvPr id="15" name="Straight Connector 14">
            <a:extLst>
              <a:ext uri="{FF2B5EF4-FFF2-40B4-BE49-F238E27FC236}">
                <a16:creationId xmlns:a16="http://schemas.microsoft.com/office/drawing/2014/main" id="{B77D400A-2198-9640-0D53-1C3D8338701A}"/>
              </a:ext>
            </a:extLst>
          </p:cNvPr>
          <p:cNvCxnSpPr>
            <a:cxnSpLocks/>
          </p:cNvCxnSpPr>
          <p:nvPr/>
        </p:nvCxnSpPr>
        <p:spPr>
          <a:xfrm flipV="1">
            <a:off x="7610545" y="1326699"/>
            <a:ext cx="0" cy="5218796"/>
          </a:xfrm>
          <a:prstGeom prst="line">
            <a:avLst/>
          </a:prstGeom>
          <a:solidFill>
            <a:schemeClr val="tx1">
              <a:alpha val="20449"/>
            </a:schemeClr>
          </a:solidFill>
          <a:ln w="50800">
            <a:gradFill>
              <a:gsLst>
                <a:gs pos="52000">
                  <a:srgbClr val="BC53C2"/>
                </a:gs>
                <a:gs pos="11000">
                  <a:srgbClr val="FDA3A6"/>
                </a:gs>
                <a:gs pos="0">
                  <a:srgbClr val="FDA3A6">
                    <a:alpha val="0"/>
                  </a:srgbClr>
                </a:gs>
                <a:gs pos="88000">
                  <a:srgbClr val="A514FB"/>
                </a:gs>
                <a:gs pos="99000">
                  <a:srgbClr val="A514FB">
                    <a:alpha val="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cxnSp>
      <p:sp>
        <p:nvSpPr>
          <p:cNvPr id="10" name="Title 1">
            <a:extLst>
              <a:ext uri="{FF2B5EF4-FFF2-40B4-BE49-F238E27FC236}">
                <a16:creationId xmlns:a16="http://schemas.microsoft.com/office/drawing/2014/main" id="{B58751B6-F215-8B4F-8C4F-AE994A6C27C1}"/>
              </a:ext>
            </a:extLst>
          </p:cNvPr>
          <p:cNvSpPr txBox="1">
            <a:spLocks/>
          </p:cNvSpPr>
          <p:nvPr/>
        </p:nvSpPr>
        <p:spPr>
          <a:xfrm>
            <a:off x="3141198" y="2589061"/>
            <a:ext cx="5635966" cy="1225662"/>
          </a:xfrm>
          <a:prstGeom prst="rect">
            <a:avLst/>
          </a:prstGeom>
        </p:spPr>
        <p:txBody>
          <a:bodyPr vert="horz" lIns="0" tIns="172805" rIns="108002" bIns="17280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defTabSz="463601">
              <a:defRPr/>
            </a:pPr>
            <a:r>
              <a:rPr lang="en-US" sz="4564" b="1" spc="-5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AWS Glue</a:t>
            </a:r>
          </a:p>
          <a:p>
            <a:pPr defTabSz="463601">
              <a:defRPr/>
            </a:pPr>
            <a:r>
              <a:rPr lang="en-US" sz="4564" spc="-5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for Ray</a:t>
            </a:r>
            <a:br>
              <a:rPr lang="en-US" sz="4564" spc="-5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endParaRPr lang="en-US" sz="4564" b="1" spc="-5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 name="TextBox 11">
            <a:extLst>
              <a:ext uri="{FF2B5EF4-FFF2-40B4-BE49-F238E27FC236}">
                <a16:creationId xmlns:a16="http://schemas.microsoft.com/office/drawing/2014/main" id="{0E1D5D09-B2B1-6A41-B706-A45D986CA265}"/>
              </a:ext>
            </a:extLst>
          </p:cNvPr>
          <p:cNvSpPr txBox="1"/>
          <p:nvPr/>
        </p:nvSpPr>
        <p:spPr>
          <a:xfrm>
            <a:off x="3141198" y="4369786"/>
            <a:ext cx="4173998" cy="692562"/>
          </a:xfrm>
          <a:prstGeom prst="rect">
            <a:avLst/>
          </a:prstGeom>
          <a:noFill/>
        </p:spPr>
        <p:txBody>
          <a:bodyPr wrap="square" lIns="0" tIns="0" rIns="0" bIns="0" rtlCol="0">
            <a:spAutoFit/>
          </a:bodyPr>
          <a:lstStyle/>
          <a:p>
            <a:pPr defTabSz="1517412">
              <a:lnSpc>
                <a:spcPct val="114000"/>
              </a:lnSpc>
              <a:spcBef>
                <a:spcPts val="1610"/>
              </a:spcBef>
              <a:defRPr/>
            </a:pPr>
            <a:r>
              <a:rPr lang="en-US" sz="2028"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Easy to scale Ray open source Python framework, made serverless</a:t>
            </a:r>
            <a:endParaRPr lang="en-US" sz="2028" dirty="0">
              <a:solidFill>
                <a:srgbClr val="FFFFFF"/>
              </a:solidFill>
              <a:effectLst>
                <a:glow rad="63500">
                  <a:srgbClr val="000000">
                    <a:alpha val="40000"/>
                  </a:srgbClr>
                </a:glow>
              </a:effectLst>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itle 1">
            <a:extLst>
              <a:ext uri="{FF2B5EF4-FFF2-40B4-BE49-F238E27FC236}">
                <a16:creationId xmlns:a16="http://schemas.microsoft.com/office/drawing/2014/main" id="{D41BA439-02F7-FF49-ACA3-FEE8561D0203}"/>
              </a:ext>
            </a:extLst>
          </p:cNvPr>
          <p:cNvSpPr txBox="1">
            <a:spLocks/>
          </p:cNvSpPr>
          <p:nvPr/>
        </p:nvSpPr>
        <p:spPr>
          <a:xfrm>
            <a:off x="3189926" y="2049032"/>
            <a:ext cx="4428761" cy="789430"/>
          </a:xfrm>
          <a:prstGeom prst="rect">
            <a:avLst/>
          </a:prstGeom>
        </p:spPr>
        <p:txBody>
          <a:bodyPr vert="horz" lIns="0" tIns="172805" rIns="108002" bIns="17280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defTabSz="463601">
              <a:defRPr/>
            </a:pPr>
            <a:r>
              <a:rPr lang="en-US" sz="2028" b="1" spc="152"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PREVIEW</a:t>
            </a:r>
          </a:p>
        </p:txBody>
      </p:sp>
      <p:sp>
        <p:nvSpPr>
          <p:cNvPr id="14" name="Graphic 2">
            <a:extLst>
              <a:ext uri="{FF2B5EF4-FFF2-40B4-BE49-F238E27FC236}">
                <a16:creationId xmlns:a16="http://schemas.microsoft.com/office/drawing/2014/main" id="{DA808FBA-4E28-4C40-9A65-FAA8034BD118}"/>
              </a:ext>
            </a:extLst>
          </p:cNvPr>
          <p:cNvSpPr/>
          <p:nvPr/>
        </p:nvSpPr>
        <p:spPr>
          <a:xfrm>
            <a:off x="1415499" y="2186655"/>
            <a:ext cx="1436670" cy="1303615"/>
          </a:xfrm>
          <a:custGeom>
            <a:avLst/>
            <a:gdLst>
              <a:gd name="connsiteX0" fmla="*/ 257627 w 2833901"/>
              <a:gd name="connsiteY0" fmla="*/ 450848 h 2571443"/>
              <a:gd name="connsiteX1" fmla="*/ 1867799 w 2833901"/>
              <a:gd name="connsiteY1" fmla="*/ 450848 h 2571443"/>
              <a:gd name="connsiteX2" fmla="*/ 1867799 w 2833901"/>
              <a:gd name="connsiteY2" fmla="*/ 322034 h 2571443"/>
              <a:gd name="connsiteX3" fmla="*/ 257627 w 2833901"/>
              <a:gd name="connsiteY3" fmla="*/ 322034 h 2571443"/>
              <a:gd name="connsiteX4" fmla="*/ 257627 w 2833901"/>
              <a:gd name="connsiteY4" fmla="*/ 450848 h 2571443"/>
              <a:gd name="connsiteX5" fmla="*/ 1996613 w 2833901"/>
              <a:gd name="connsiteY5" fmla="*/ 450848 h 2571443"/>
              <a:gd name="connsiteX6" fmla="*/ 2511867 w 2833901"/>
              <a:gd name="connsiteY6" fmla="*/ 450848 h 2571443"/>
              <a:gd name="connsiteX7" fmla="*/ 2511867 w 2833901"/>
              <a:gd name="connsiteY7" fmla="*/ 322034 h 2571443"/>
              <a:gd name="connsiteX8" fmla="*/ 1996613 w 2833901"/>
              <a:gd name="connsiteY8" fmla="*/ 322034 h 2571443"/>
              <a:gd name="connsiteX9" fmla="*/ 1996613 w 2833901"/>
              <a:gd name="connsiteY9" fmla="*/ 450848 h 2571443"/>
              <a:gd name="connsiteX10" fmla="*/ 786601 w 2833901"/>
              <a:gd name="connsiteY10" fmla="*/ 1536812 h 2571443"/>
              <a:gd name="connsiteX11" fmla="*/ 1002493 w 2833901"/>
              <a:gd name="connsiteY11" fmla="*/ 1609527 h 2571443"/>
              <a:gd name="connsiteX12" fmla="*/ 1182832 w 2833901"/>
              <a:gd name="connsiteY12" fmla="*/ 1859297 h 2571443"/>
              <a:gd name="connsiteX13" fmla="*/ 1272744 w 2833901"/>
              <a:gd name="connsiteY13" fmla="*/ 1873853 h 2571443"/>
              <a:gd name="connsiteX14" fmla="*/ 1287235 w 2833901"/>
              <a:gd name="connsiteY14" fmla="*/ 1783877 h 2571443"/>
              <a:gd name="connsiteX15" fmla="*/ 1107412 w 2833901"/>
              <a:gd name="connsiteY15" fmla="*/ 1534751 h 2571443"/>
              <a:gd name="connsiteX16" fmla="*/ 1106896 w 2833901"/>
              <a:gd name="connsiteY16" fmla="*/ 1533978 h 2571443"/>
              <a:gd name="connsiteX17" fmla="*/ 589452 w 2833901"/>
              <a:gd name="connsiteY17" fmla="*/ 817194 h 2571443"/>
              <a:gd name="connsiteX18" fmla="*/ 604458 w 2833901"/>
              <a:gd name="connsiteY18" fmla="*/ 724642 h 2571443"/>
              <a:gd name="connsiteX19" fmla="*/ 697011 w 2833901"/>
              <a:gd name="connsiteY19" fmla="*/ 739648 h 2571443"/>
              <a:gd name="connsiteX20" fmla="*/ 953608 w 2833901"/>
              <a:gd name="connsiteY20" fmla="*/ 1095110 h 2571443"/>
              <a:gd name="connsiteX21" fmla="*/ 955025 w 2833901"/>
              <a:gd name="connsiteY21" fmla="*/ 1097171 h 2571443"/>
              <a:gd name="connsiteX22" fmla="*/ 1232618 w 2833901"/>
              <a:gd name="connsiteY22" fmla="*/ 1481744 h 2571443"/>
              <a:gd name="connsiteX23" fmla="*/ 1322466 w 2833901"/>
              <a:gd name="connsiteY23" fmla="*/ 1496236 h 2571443"/>
              <a:gd name="connsiteX24" fmla="*/ 1337022 w 2833901"/>
              <a:gd name="connsiteY24" fmla="*/ 1406324 h 2571443"/>
              <a:gd name="connsiteX25" fmla="*/ 1058656 w 2833901"/>
              <a:gd name="connsiteY25" fmla="*/ 1020527 h 2571443"/>
              <a:gd name="connsiteX26" fmla="*/ 1074435 w 2833901"/>
              <a:gd name="connsiteY26" fmla="*/ 929198 h 2571443"/>
              <a:gd name="connsiteX27" fmla="*/ 1166988 w 2833901"/>
              <a:gd name="connsiteY27" fmla="*/ 944140 h 2571443"/>
              <a:gd name="connsiteX28" fmla="*/ 1228818 w 2833901"/>
              <a:gd name="connsiteY28" fmla="*/ 1029866 h 2571443"/>
              <a:gd name="connsiteX29" fmla="*/ 1230622 w 2833901"/>
              <a:gd name="connsiteY29" fmla="*/ 1032442 h 2571443"/>
              <a:gd name="connsiteX30" fmla="*/ 1444517 w 2833901"/>
              <a:gd name="connsiteY30" fmla="*/ 1328778 h 2571443"/>
              <a:gd name="connsiteX31" fmla="*/ 1534365 w 2833901"/>
              <a:gd name="connsiteY31" fmla="*/ 1343269 h 2571443"/>
              <a:gd name="connsiteX32" fmla="*/ 1548920 w 2833901"/>
              <a:gd name="connsiteY32" fmla="*/ 1253357 h 2571443"/>
              <a:gd name="connsiteX33" fmla="*/ 1334059 w 2833901"/>
              <a:gd name="connsiteY33" fmla="*/ 955605 h 2571443"/>
              <a:gd name="connsiteX34" fmla="*/ 1323368 w 2833901"/>
              <a:gd name="connsiteY34" fmla="*/ 907686 h 2571443"/>
              <a:gd name="connsiteX35" fmla="*/ 1350032 w 2833901"/>
              <a:gd name="connsiteY35" fmla="*/ 864469 h 2571443"/>
              <a:gd name="connsiteX36" fmla="*/ 1399432 w 2833901"/>
              <a:gd name="connsiteY36" fmla="*/ 852811 h 2571443"/>
              <a:gd name="connsiteX37" fmla="*/ 1442520 w 2833901"/>
              <a:gd name="connsiteY37" fmla="*/ 879476 h 2571443"/>
              <a:gd name="connsiteX38" fmla="*/ 1526958 w 2833901"/>
              <a:gd name="connsiteY38" fmla="*/ 996439 h 2571443"/>
              <a:gd name="connsiteX39" fmla="*/ 1527602 w 2833901"/>
              <a:gd name="connsiteY39" fmla="*/ 997276 h 2571443"/>
              <a:gd name="connsiteX40" fmla="*/ 1696155 w 2833901"/>
              <a:gd name="connsiteY40" fmla="*/ 1230815 h 2571443"/>
              <a:gd name="connsiteX41" fmla="*/ 1786002 w 2833901"/>
              <a:gd name="connsiteY41" fmla="*/ 1245307 h 2571443"/>
              <a:gd name="connsiteX42" fmla="*/ 1800558 w 2833901"/>
              <a:gd name="connsiteY42" fmla="*/ 1155395 h 2571443"/>
              <a:gd name="connsiteX43" fmla="*/ 1631683 w 2833901"/>
              <a:gd name="connsiteY43" fmla="*/ 921340 h 2571443"/>
              <a:gd name="connsiteX44" fmla="*/ 1646948 w 2833901"/>
              <a:gd name="connsiteY44" fmla="*/ 829303 h 2571443"/>
              <a:gd name="connsiteX45" fmla="*/ 1696348 w 2833901"/>
              <a:gd name="connsiteY45" fmla="*/ 817645 h 2571443"/>
              <a:gd name="connsiteX46" fmla="*/ 1739500 w 2833901"/>
              <a:gd name="connsiteY46" fmla="*/ 844309 h 2571443"/>
              <a:gd name="connsiteX47" fmla="*/ 1991138 w 2833901"/>
              <a:gd name="connsiteY47" fmla="*/ 1192815 h 2571443"/>
              <a:gd name="connsiteX48" fmla="*/ 2142237 w 2833901"/>
              <a:gd name="connsiteY48" fmla="*/ 1505897 h 2571443"/>
              <a:gd name="connsiteX49" fmla="*/ 2412616 w 2833901"/>
              <a:gd name="connsiteY49" fmla="*/ 1996484 h 2571443"/>
              <a:gd name="connsiteX50" fmla="*/ 1830636 w 2833901"/>
              <a:gd name="connsiteY50" fmla="*/ 2416610 h 2571443"/>
              <a:gd name="connsiteX51" fmla="*/ 1494175 w 2833901"/>
              <a:gd name="connsiteY51" fmla="*/ 2223131 h 2571443"/>
              <a:gd name="connsiteX52" fmla="*/ 1160547 w 2833901"/>
              <a:gd name="connsiteY52" fmla="*/ 2054965 h 2571443"/>
              <a:gd name="connsiteX53" fmla="*/ 786601 w 2833901"/>
              <a:gd name="connsiteY53" fmla="*/ 1536812 h 2571443"/>
              <a:gd name="connsiteX54" fmla="*/ 1853050 w 2833901"/>
              <a:gd name="connsiteY54" fmla="*/ 2559271 h 2571443"/>
              <a:gd name="connsiteX55" fmla="*/ 2538467 w 2833901"/>
              <a:gd name="connsiteY55" fmla="*/ 2064497 h 2571443"/>
              <a:gd name="connsiteX56" fmla="*/ 2553989 w 2833901"/>
              <a:gd name="connsiteY56" fmla="*/ 1975938 h 2571443"/>
              <a:gd name="connsiteX57" fmla="*/ 2267379 w 2833901"/>
              <a:gd name="connsiteY57" fmla="*/ 1475368 h 2571443"/>
              <a:gd name="connsiteX58" fmla="*/ 2097474 w 2833901"/>
              <a:gd name="connsiteY58" fmla="*/ 1120228 h 2571443"/>
              <a:gd name="connsiteX59" fmla="*/ 1843968 w 2833901"/>
              <a:gd name="connsiteY59" fmla="*/ 768953 h 2571443"/>
              <a:gd name="connsiteX60" fmla="*/ 1716894 w 2833901"/>
              <a:gd name="connsiteY60" fmla="*/ 690506 h 2571443"/>
              <a:gd name="connsiteX61" fmla="*/ 1571592 w 2833901"/>
              <a:gd name="connsiteY61" fmla="*/ 724899 h 2571443"/>
              <a:gd name="connsiteX62" fmla="*/ 1522578 w 2833901"/>
              <a:gd name="connsiteY62" fmla="*/ 776167 h 2571443"/>
              <a:gd name="connsiteX63" fmla="*/ 1419978 w 2833901"/>
              <a:gd name="connsiteY63" fmla="*/ 725672 h 2571443"/>
              <a:gd name="connsiteX64" fmla="*/ 1274676 w 2833901"/>
              <a:gd name="connsiteY64" fmla="*/ 760001 h 2571443"/>
              <a:gd name="connsiteX65" fmla="*/ 1220188 w 2833901"/>
              <a:gd name="connsiteY65" fmla="*/ 819835 h 2571443"/>
              <a:gd name="connsiteX66" fmla="*/ 999079 w 2833901"/>
              <a:gd name="connsiteY66" fmla="*/ 824794 h 2571443"/>
              <a:gd name="connsiteX67" fmla="*/ 952062 w 2833901"/>
              <a:gd name="connsiteY67" fmla="*/ 872971 h 2571443"/>
              <a:gd name="connsiteX68" fmla="*/ 801415 w 2833901"/>
              <a:gd name="connsiteY68" fmla="*/ 664228 h 2571443"/>
              <a:gd name="connsiteX69" fmla="*/ 529102 w 2833901"/>
              <a:gd name="connsiteY69" fmla="*/ 620238 h 2571443"/>
              <a:gd name="connsiteX70" fmla="*/ 485048 w 2833901"/>
              <a:gd name="connsiteY70" fmla="*/ 892615 h 2571443"/>
              <a:gd name="connsiteX71" fmla="*/ 851265 w 2833901"/>
              <a:gd name="connsiteY71" fmla="*/ 1399947 h 2571443"/>
              <a:gd name="connsiteX72" fmla="*/ 652699 w 2833901"/>
              <a:gd name="connsiteY72" fmla="*/ 1461263 h 2571443"/>
              <a:gd name="connsiteX73" fmla="*/ 626743 w 2833901"/>
              <a:gd name="connsiteY73" fmla="*/ 1503256 h 2571443"/>
              <a:gd name="connsiteX74" fmla="*/ 638143 w 2833901"/>
              <a:gd name="connsiteY74" fmla="*/ 1551175 h 2571443"/>
              <a:gd name="connsiteX75" fmla="*/ 1058720 w 2833901"/>
              <a:gd name="connsiteY75" fmla="*/ 2133992 h 2571443"/>
              <a:gd name="connsiteX76" fmla="*/ 1063550 w 2833901"/>
              <a:gd name="connsiteY76" fmla="*/ 2139918 h 2571443"/>
              <a:gd name="connsiteX77" fmla="*/ 1476463 w 2833901"/>
              <a:gd name="connsiteY77" fmla="*/ 2350786 h 2571443"/>
              <a:gd name="connsiteX78" fmla="*/ 1758694 w 2833901"/>
              <a:gd name="connsiteY78" fmla="*/ 2537695 h 2571443"/>
              <a:gd name="connsiteX79" fmla="*/ 1800945 w 2833901"/>
              <a:gd name="connsiteY79" fmla="*/ 2569834 h 2571443"/>
              <a:gd name="connsiteX80" fmla="*/ 1815372 w 2833901"/>
              <a:gd name="connsiteY80" fmla="*/ 2571444 h 2571443"/>
              <a:gd name="connsiteX81" fmla="*/ 1853050 w 2833901"/>
              <a:gd name="connsiteY81" fmla="*/ 2559271 h 2571443"/>
              <a:gd name="connsiteX82" fmla="*/ 1853050 w 2833901"/>
              <a:gd name="connsiteY82" fmla="*/ 2559271 h 2571443"/>
              <a:gd name="connsiteX83" fmla="*/ 2769495 w 2833901"/>
              <a:gd name="connsiteY83" fmla="*/ 901696 h 2571443"/>
              <a:gd name="connsiteX84" fmla="*/ 2125426 w 2833901"/>
              <a:gd name="connsiteY84" fmla="*/ 901696 h 2571443"/>
              <a:gd name="connsiteX85" fmla="*/ 2125426 w 2833901"/>
              <a:gd name="connsiteY85" fmla="*/ 772882 h 2571443"/>
              <a:gd name="connsiteX86" fmla="*/ 2705088 w 2833901"/>
              <a:gd name="connsiteY86" fmla="*/ 772882 h 2571443"/>
              <a:gd name="connsiteX87" fmla="*/ 2705088 w 2833901"/>
              <a:gd name="connsiteY87" fmla="*/ 128814 h 2571443"/>
              <a:gd name="connsiteX88" fmla="*/ 128814 w 2833901"/>
              <a:gd name="connsiteY88" fmla="*/ 123983 h 2571443"/>
              <a:gd name="connsiteX89" fmla="*/ 128814 w 2833901"/>
              <a:gd name="connsiteY89" fmla="*/ 772882 h 2571443"/>
              <a:gd name="connsiteX90" fmla="*/ 322034 w 2833901"/>
              <a:gd name="connsiteY90" fmla="*/ 772882 h 2571443"/>
              <a:gd name="connsiteX91" fmla="*/ 322034 w 2833901"/>
              <a:gd name="connsiteY91" fmla="*/ 901696 h 2571443"/>
              <a:gd name="connsiteX92" fmla="*/ 64407 w 2833901"/>
              <a:gd name="connsiteY92" fmla="*/ 901696 h 2571443"/>
              <a:gd name="connsiteX93" fmla="*/ 0 w 2833901"/>
              <a:gd name="connsiteY93" fmla="*/ 837289 h 2571443"/>
              <a:gd name="connsiteX94" fmla="*/ 0 w 2833901"/>
              <a:gd name="connsiteY94" fmla="*/ 64407 h 2571443"/>
              <a:gd name="connsiteX95" fmla="*/ 64407 w 2833901"/>
              <a:gd name="connsiteY95" fmla="*/ 0 h 2571443"/>
              <a:gd name="connsiteX96" fmla="*/ 2769495 w 2833901"/>
              <a:gd name="connsiteY96" fmla="*/ 0 h 2571443"/>
              <a:gd name="connsiteX97" fmla="*/ 2833902 w 2833901"/>
              <a:gd name="connsiteY97" fmla="*/ 64407 h 2571443"/>
              <a:gd name="connsiteX98" fmla="*/ 2833902 w 2833901"/>
              <a:gd name="connsiteY98" fmla="*/ 837289 h 2571443"/>
              <a:gd name="connsiteX99" fmla="*/ 2769495 w 2833901"/>
              <a:gd name="connsiteY99" fmla="*/ 901696 h 2571443"/>
              <a:gd name="connsiteX100" fmla="*/ 2769495 w 2833901"/>
              <a:gd name="connsiteY100" fmla="*/ 901696 h 25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3901" h="2571443">
                <a:moveTo>
                  <a:pt x="257627" y="450848"/>
                </a:moveTo>
                <a:lnTo>
                  <a:pt x="1867799" y="450848"/>
                </a:lnTo>
                <a:lnTo>
                  <a:pt x="1867799" y="322034"/>
                </a:lnTo>
                <a:lnTo>
                  <a:pt x="257627" y="322034"/>
                </a:lnTo>
                <a:lnTo>
                  <a:pt x="257627" y="450848"/>
                </a:lnTo>
                <a:close/>
                <a:moveTo>
                  <a:pt x="1996613" y="450848"/>
                </a:moveTo>
                <a:lnTo>
                  <a:pt x="2511867" y="450848"/>
                </a:lnTo>
                <a:lnTo>
                  <a:pt x="2511867" y="322034"/>
                </a:lnTo>
                <a:lnTo>
                  <a:pt x="1996613" y="322034"/>
                </a:lnTo>
                <a:lnTo>
                  <a:pt x="1996613" y="450848"/>
                </a:lnTo>
                <a:close/>
                <a:moveTo>
                  <a:pt x="786601" y="1536812"/>
                </a:moveTo>
                <a:cubicBezTo>
                  <a:pt x="864662" y="1513497"/>
                  <a:pt x="952191" y="1540290"/>
                  <a:pt x="1002493" y="1609527"/>
                </a:cubicBezTo>
                <a:lnTo>
                  <a:pt x="1182832" y="1859297"/>
                </a:lnTo>
                <a:cubicBezTo>
                  <a:pt x="1203571" y="1888152"/>
                  <a:pt x="1243825" y="1894721"/>
                  <a:pt x="1272744" y="1873853"/>
                </a:cubicBezTo>
                <a:cubicBezTo>
                  <a:pt x="1301598" y="1853050"/>
                  <a:pt x="1308103" y="1812795"/>
                  <a:pt x="1287235" y="1783877"/>
                </a:cubicBezTo>
                <a:lnTo>
                  <a:pt x="1107412" y="1534751"/>
                </a:lnTo>
                <a:cubicBezTo>
                  <a:pt x="1107218" y="1534493"/>
                  <a:pt x="1107025" y="1534236"/>
                  <a:pt x="1106896" y="1533978"/>
                </a:cubicBezTo>
                <a:lnTo>
                  <a:pt x="589452" y="817194"/>
                </a:lnTo>
                <a:cubicBezTo>
                  <a:pt x="568133" y="787567"/>
                  <a:pt x="574831" y="746089"/>
                  <a:pt x="604458" y="724642"/>
                </a:cubicBezTo>
                <a:cubicBezTo>
                  <a:pt x="634150" y="703194"/>
                  <a:pt x="675628" y="710021"/>
                  <a:pt x="697011" y="739648"/>
                </a:cubicBezTo>
                <a:lnTo>
                  <a:pt x="953608" y="1095110"/>
                </a:lnTo>
                <a:cubicBezTo>
                  <a:pt x="953994" y="1095754"/>
                  <a:pt x="954510" y="1096462"/>
                  <a:pt x="955025" y="1097171"/>
                </a:cubicBezTo>
                <a:lnTo>
                  <a:pt x="1232618" y="1481744"/>
                </a:lnTo>
                <a:cubicBezTo>
                  <a:pt x="1253357" y="1510470"/>
                  <a:pt x="1293676" y="1517104"/>
                  <a:pt x="1322466" y="1496236"/>
                </a:cubicBezTo>
                <a:cubicBezTo>
                  <a:pt x="1351320" y="1475432"/>
                  <a:pt x="1357825" y="1435178"/>
                  <a:pt x="1337022" y="1406324"/>
                </a:cubicBezTo>
                <a:lnTo>
                  <a:pt x="1058656" y="1020527"/>
                </a:lnTo>
                <a:cubicBezTo>
                  <a:pt x="1038303" y="991028"/>
                  <a:pt x="1045259" y="950323"/>
                  <a:pt x="1074435" y="929198"/>
                </a:cubicBezTo>
                <a:cubicBezTo>
                  <a:pt x="1103998" y="907943"/>
                  <a:pt x="1145605" y="914513"/>
                  <a:pt x="1166988" y="944140"/>
                </a:cubicBezTo>
                <a:lnTo>
                  <a:pt x="1228818" y="1029866"/>
                </a:lnTo>
                <a:cubicBezTo>
                  <a:pt x="1229463" y="1030767"/>
                  <a:pt x="1230042" y="1031605"/>
                  <a:pt x="1230622" y="1032442"/>
                </a:cubicBezTo>
                <a:lnTo>
                  <a:pt x="1444517" y="1328778"/>
                </a:lnTo>
                <a:cubicBezTo>
                  <a:pt x="1465320" y="1357503"/>
                  <a:pt x="1505575" y="1364137"/>
                  <a:pt x="1534365" y="1343269"/>
                </a:cubicBezTo>
                <a:cubicBezTo>
                  <a:pt x="1563219" y="1322466"/>
                  <a:pt x="1569724" y="1282212"/>
                  <a:pt x="1548920" y="1253357"/>
                </a:cubicBezTo>
                <a:lnTo>
                  <a:pt x="1334059" y="955605"/>
                </a:lnTo>
                <a:cubicBezTo>
                  <a:pt x="1324398" y="941499"/>
                  <a:pt x="1320663" y="924560"/>
                  <a:pt x="1323368" y="907686"/>
                </a:cubicBezTo>
                <a:cubicBezTo>
                  <a:pt x="1326202" y="890167"/>
                  <a:pt x="1335669" y="874838"/>
                  <a:pt x="1350032" y="864469"/>
                </a:cubicBezTo>
                <a:cubicBezTo>
                  <a:pt x="1364524" y="854164"/>
                  <a:pt x="1382042" y="850106"/>
                  <a:pt x="1399432" y="852811"/>
                </a:cubicBezTo>
                <a:cubicBezTo>
                  <a:pt x="1416822" y="855645"/>
                  <a:pt x="1432151" y="865113"/>
                  <a:pt x="1442520" y="879476"/>
                </a:cubicBezTo>
                <a:lnTo>
                  <a:pt x="1526958" y="996439"/>
                </a:lnTo>
                <a:cubicBezTo>
                  <a:pt x="1527215" y="996760"/>
                  <a:pt x="1527409" y="997018"/>
                  <a:pt x="1527602" y="997276"/>
                </a:cubicBezTo>
                <a:lnTo>
                  <a:pt x="1696155" y="1230815"/>
                </a:lnTo>
                <a:cubicBezTo>
                  <a:pt x="1716894" y="1259605"/>
                  <a:pt x="1757212" y="1266174"/>
                  <a:pt x="1786002" y="1245307"/>
                </a:cubicBezTo>
                <a:cubicBezTo>
                  <a:pt x="1814921" y="1224503"/>
                  <a:pt x="1821361" y="1184184"/>
                  <a:pt x="1800558" y="1155395"/>
                </a:cubicBezTo>
                <a:lnTo>
                  <a:pt x="1631683" y="921340"/>
                </a:lnTo>
                <a:cubicBezTo>
                  <a:pt x="1610751" y="891713"/>
                  <a:pt x="1617514" y="850557"/>
                  <a:pt x="1646948" y="829303"/>
                </a:cubicBezTo>
                <a:cubicBezTo>
                  <a:pt x="1661439" y="818998"/>
                  <a:pt x="1678958" y="814940"/>
                  <a:pt x="1696348" y="817645"/>
                </a:cubicBezTo>
                <a:cubicBezTo>
                  <a:pt x="1713738" y="820479"/>
                  <a:pt x="1729131" y="829947"/>
                  <a:pt x="1739500" y="844309"/>
                </a:cubicBezTo>
                <a:lnTo>
                  <a:pt x="1991138" y="1192815"/>
                </a:lnTo>
                <a:cubicBezTo>
                  <a:pt x="1992362" y="1194683"/>
                  <a:pt x="2111837" y="1381141"/>
                  <a:pt x="2142237" y="1505897"/>
                </a:cubicBezTo>
                <a:cubicBezTo>
                  <a:pt x="2170833" y="1623310"/>
                  <a:pt x="2336938" y="1882419"/>
                  <a:pt x="2412616" y="1996484"/>
                </a:cubicBezTo>
                <a:lnTo>
                  <a:pt x="1830636" y="2416610"/>
                </a:lnTo>
                <a:cubicBezTo>
                  <a:pt x="1776405" y="2349498"/>
                  <a:pt x="1667429" y="2247220"/>
                  <a:pt x="1494175" y="2223131"/>
                </a:cubicBezTo>
                <a:cubicBezTo>
                  <a:pt x="1307008" y="2197175"/>
                  <a:pt x="1178581" y="2073192"/>
                  <a:pt x="1160547" y="2054965"/>
                </a:cubicBezTo>
                <a:lnTo>
                  <a:pt x="786601" y="1536812"/>
                </a:lnTo>
                <a:close/>
                <a:moveTo>
                  <a:pt x="1853050" y="2559271"/>
                </a:moveTo>
                <a:lnTo>
                  <a:pt x="2538467" y="2064497"/>
                </a:lnTo>
                <a:cubicBezTo>
                  <a:pt x="2566807" y="2044080"/>
                  <a:pt x="2573698" y="2004792"/>
                  <a:pt x="2553989" y="1975938"/>
                </a:cubicBezTo>
                <a:cubicBezTo>
                  <a:pt x="2482820" y="1871663"/>
                  <a:pt x="2292498" y="1578419"/>
                  <a:pt x="2267379" y="1475368"/>
                </a:cubicBezTo>
                <a:cubicBezTo>
                  <a:pt x="2231826" y="1329486"/>
                  <a:pt x="2104816" y="1131371"/>
                  <a:pt x="2097474" y="1120228"/>
                </a:cubicBezTo>
                <a:lnTo>
                  <a:pt x="1843968" y="768953"/>
                </a:lnTo>
                <a:cubicBezTo>
                  <a:pt x="1813439" y="726638"/>
                  <a:pt x="1768355" y="698814"/>
                  <a:pt x="1716894" y="690506"/>
                </a:cubicBezTo>
                <a:cubicBezTo>
                  <a:pt x="1665239" y="682197"/>
                  <a:pt x="1613843" y="694370"/>
                  <a:pt x="1571592" y="724899"/>
                </a:cubicBezTo>
                <a:cubicBezTo>
                  <a:pt x="1551690" y="739262"/>
                  <a:pt x="1535266" y="756716"/>
                  <a:pt x="1522578" y="776167"/>
                </a:cubicBezTo>
                <a:cubicBezTo>
                  <a:pt x="1494432" y="749567"/>
                  <a:pt x="1459009" y="731984"/>
                  <a:pt x="1419978" y="725672"/>
                </a:cubicBezTo>
                <a:cubicBezTo>
                  <a:pt x="1368324" y="717299"/>
                  <a:pt x="1316863" y="729536"/>
                  <a:pt x="1274676" y="760001"/>
                </a:cubicBezTo>
                <a:cubicBezTo>
                  <a:pt x="1252198" y="776231"/>
                  <a:pt x="1233778" y="796584"/>
                  <a:pt x="1220188" y="819835"/>
                </a:cubicBezTo>
                <a:cubicBezTo>
                  <a:pt x="1154557" y="776876"/>
                  <a:pt x="1066256" y="776231"/>
                  <a:pt x="999079" y="824794"/>
                </a:cubicBezTo>
                <a:cubicBezTo>
                  <a:pt x="980208" y="838384"/>
                  <a:pt x="964493" y="854808"/>
                  <a:pt x="952062" y="872971"/>
                </a:cubicBezTo>
                <a:lnTo>
                  <a:pt x="801415" y="664228"/>
                </a:lnTo>
                <a:cubicBezTo>
                  <a:pt x="738425" y="576957"/>
                  <a:pt x="616052" y="557248"/>
                  <a:pt x="529102" y="620238"/>
                </a:cubicBezTo>
                <a:cubicBezTo>
                  <a:pt x="441831" y="683228"/>
                  <a:pt x="422123" y="805343"/>
                  <a:pt x="485048" y="892615"/>
                </a:cubicBezTo>
                <a:lnTo>
                  <a:pt x="851265" y="1399947"/>
                </a:lnTo>
                <a:cubicBezTo>
                  <a:pt x="780933" y="1396920"/>
                  <a:pt x="712533" y="1418046"/>
                  <a:pt x="652699" y="1461263"/>
                </a:cubicBezTo>
                <a:cubicBezTo>
                  <a:pt x="638852" y="1471246"/>
                  <a:pt x="629448" y="1486381"/>
                  <a:pt x="626743" y="1503256"/>
                </a:cubicBezTo>
                <a:cubicBezTo>
                  <a:pt x="624038" y="1520066"/>
                  <a:pt x="628160" y="1537327"/>
                  <a:pt x="638143" y="1551175"/>
                </a:cubicBezTo>
                <a:lnTo>
                  <a:pt x="1058720" y="2133992"/>
                </a:lnTo>
                <a:cubicBezTo>
                  <a:pt x="1060201" y="2136054"/>
                  <a:pt x="1061811" y="2138050"/>
                  <a:pt x="1063550" y="2139918"/>
                </a:cubicBezTo>
                <a:cubicBezTo>
                  <a:pt x="1070120" y="2147067"/>
                  <a:pt x="1228110" y="2316328"/>
                  <a:pt x="1476463" y="2350786"/>
                </a:cubicBezTo>
                <a:cubicBezTo>
                  <a:pt x="1667880" y="2377321"/>
                  <a:pt x="1755216" y="2531383"/>
                  <a:pt x="1758694" y="2537695"/>
                </a:cubicBezTo>
                <a:cubicBezTo>
                  <a:pt x="1767453" y="2553989"/>
                  <a:pt x="1782911" y="2565711"/>
                  <a:pt x="1800945" y="2569834"/>
                </a:cubicBezTo>
                <a:cubicBezTo>
                  <a:pt x="1805711" y="2570929"/>
                  <a:pt x="1810541" y="2571444"/>
                  <a:pt x="1815372" y="2571444"/>
                </a:cubicBezTo>
                <a:cubicBezTo>
                  <a:pt x="1828768" y="2571444"/>
                  <a:pt x="1841972" y="2567257"/>
                  <a:pt x="1853050" y="2559271"/>
                </a:cubicBezTo>
                <a:lnTo>
                  <a:pt x="1853050" y="2559271"/>
                </a:lnTo>
                <a:close/>
                <a:moveTo>
                  <a:pt x="2769495" y="901696"/>
                </a:moveTo>
                <a:lnTo>
                  <a:pt x="2125426" y="901696"/>
                </a:lnTo>
                <a:lnTo>
                  <a:pt x="2125426" y="772882"/>
                </a:lnTo>
                <a:lnTo>
                  <a:pt x="2705088" y="772882"/>
                </a:lnTo>
                <a:lnTo>
                  <a:pt x="2705088" y="128814"/>
                </a:lnTo>
                <a:lnTo>
                  <a:pt x="128814" y="123983"/>
                </a:lnTo>
                <a:lnTo>
                  <a:pt x="128814" y="772882"/>
                </a:lnTo>
                <a:lnTo>
                  <a:pt x="322034" y="772882"/>
                </a:lnTo>
                <a:lnTo>
                  <a:pt x="322034" y="901696"/>
                </a:lnTo>
                <a:lnTo>
                  <a:pt x="64407" y="901696"/>
                </a:lnTo>
                <a:cubicBezTo>
                  <a:pt x="28790" y="901696"/>
                  <a:pt x="0" y="872842"/>
                  <a:pt x="0" y="837289"/>
                </a:cubicBezTo>
                <a:lnTo>
                  <a:pt x="0" y="64407"/>
                </a:lnTo>
                <a:cubicBezTo>
                  <a:pt x="0" y="28790"/>
                  <a:pt x="28790" y="0"/>
                  <a:pt x="64407" y="0"/>
                </a:cubicBezTo>
                <a:lnTo>
                  <a:pt x="2769495" y="0"/>
                </a:lnTo>
                <a:cubicBezTo>
                  <a:pt x="2805112" y="0"/>
                  <a:pt x="2833902" y="28790"/>
                  <a:pt x="2833902" y="64407"/>
                </a:cubicBezTo>
                <a:lnTo>
                  <a:pt x="2833902" y="837289"/>
                </a:lnTo>
                <a:cubicBezTo>
                  <a:pt x="2833902" y="872842"/>
                  <a:pt x="2805112" y="901696"/>
                  <a:pt x="2769495" y="901696"/>
                </a:cubicBezTo>
                <a:lnTo>
                  <a:pt x="2769495" y="901696"/>
                </a:lnTo>
                <a:close/>
              </a:path>
            </a:pathLst>
          </a:custGeom>
          <a:gradFill flip="none" rotWithShape="1">
            <a:gsLst>
              <a:gs pos="0">
                <a:schemeClr val="accent3"/>
              </a:gs>
              <a:gs pos="100000">
                <a:schemeClr val="accent4"/>
              </a:gs>
            </a:gsLst>
            <a:lin ang="2700000" scaled="1"/>
            <a:tileRect/>
          </a:gradFill>
          <a:ln w="9525" cap="flat">
            <a:noFill/>
            <a:prstDash val="solid"/>
            <a:miter/>
          </a:ln>
        </p:spPr>
        <p:txBody>
          <a:bodyPr rtlCol="0" anchor="ctr"/>
          <a:lstStyle/>
          <a:p>
            <a:pPr defTabSz="1086174"/>
            <a:endParaRPr lang="en-US" sz="3629">
              <a:solidFill>
                <a:srgbClr val="FFFFFF"/>
              </a:solidFill>
              <a:latin typeface="Amazon Ember"/>
              <a:ea typeface="맑은 고딕"/>
            </a:endParaRPr>
          </a:p>
        </p:txBody>
      </p:sp>
    </p:spTree>
    <p:extLst>
      <p:ext uri="{BB962C8B-B14F-4D97-AF65-F5344CB8AC3E}">
        <p14:creationId xmlns:p14="http://schemas.microsoft.com/office/powerpoint/2010/main" val="360068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C818-511C-7748-8081-F61D7D8CBE7D}"/>
              </a:ext>
            </a:extLst>
          </p:cNvPr>
          <p:cNvSpPr>
            <a:spLocks noGrp="1"/>
          </p:cNvSpPr>
          <p:nvPr>
            <p:ph type="title"/>
          </p:nvPr>
        </p:nvSpPr>
        <p:spPr/>
        <p:txBody>
          <a:bodyPr/>
          <a:lstStyle/>
          <a:p>
            <a:r>
              <a:rPr lang="en-US" dirty="0"/>
              <a:t>AWS Glue for Ray</a:t>
            </a:r>
          </a:p>
        </p:txBody>
      </p:sp>
      <p:sp>
        <p:nvSpPr>
          <p:cNvPr id="26" name="Rectangle 25">
            <a:extLst>
              <a:ext uri="{FF2B5EF4-FFF2-40B4-BE49-F238E27FC236}">
                <a16:creationId xmlns:a16="http://schemas.microsoft.com/office/drawing/2014/main" id="{B9411A20-90AF-4D4A-807C-8F12E60ADE0F}"/>
              </a:ext>
            </a:extLst>
          </p:cNvPr>
          <p:cNvSpPr/>
          <p:nvPr/>
        </p:nvSpPr>
        <p:spPr>
          <a:xfrm rot="1915652">
            <a:off x="11974759" y="188273"/>
            <a:ext cx="3173503" cy="710358"/>
          </a:xfrm>
          <a:prstGeom prst="rect">
            <a:avLst/>
          </a:prstGeom>
          <a:ln/>
        </p:spPr>
        <p:style>
          <a:lnRef idx="0">
            <a:schemeClr val="accent1"/>
          </a:lnRef>
          <a:fillRef idx="3">
            <a:schemeClr val="accent1"/>
          </a:fillRef>
          <a:effectRef idx="3">
            <a:schemeClr val="accent1"/>
          </a:effectRef>
          <a:fontRef idx="minor">
            <a:schemeClr val="lt1"/>
          </a:fontRef>
        </p:style>
        <p:txBody>
          <a:bodyPr lIns="54864" tIns="54864" rIns="54864" rtlCol="0" anchor="ctr"/>
          <a:lstStyle/>
          <a:p>
            <a:pPr algn="ctr"/>
            <a:r>
              <a:rPr lang="en-US" sz="2520" dirty="0">
                <a:solidFill>
                  <a:schemeClr val="tx1"/>
                </a:solidFill>
              </a:rPr>
              <a:t>Preview</a:t>
            </a:r>
          </a:p>
        </p:txBody>
      </p:sp>
      <p:sp>
        <p:nvSpPr>
          <p:cNvPr id="37" name="TextBox 36">
            <a:extLst>
              <a:ext uri="{FF2B5EF4-FFF2-40B4-BE49-F238E27FC236}">
                <a16:creationId xmlns:a16="http://schemas.microsoft.com/office/drawing/2014/main" id="{5B0A849D-38B1-418E-99A1-40A22DD55F9C}"/>
              </a:ext>
            </a:extLst>
          </p:cNvPr>
          <p:cNvSpPr txBox="1"/>
          <p:nvPr/>
        </p:nvSpPr>
        <p:spPr>
          <a:xfrm>
            <a:off x="4918946" y="5501641"/>
            <a:ext cx="3916680" cy="830997"/>
          </a:xfrm>
          <a:prstGeom prst="rect">
            <a:avLst/>
          </a:prstGeom>
          <a:noFill/>
        </p:spPr>
        <p:txBody>
          <a:bodyPr wrap="square" lIns="0" rIns="0" rtlCol="0">
            <a:spAutoFit/>
          </a:bodyPr>
          <a:lstStyle/>
          <a:p>
            <a:pPr algn="ctr"/>
            <a:r>
              <a:rPr lang="en-US" sz="2400" b="1" dirty="0">
                <a:solidFill>
                  <a:schemeClr val="accent3"/>
                </a:solidFill>
              </a:rPr>
              <a:t>Superfast start and </a:t>
            </a:r>
            <a:br>
              <a:rPr lang="en-US" sz="2400" b="1" dirty="0">
                <a:solidFill>
                  <a:schemeClr val="accent3"/>
                </a:solidFill>
              </a:rPr>
            </a:br>
            <a:r>
              <a:rPr lang="en-US" sz="2400" b="1" dirty="0">
                <a:solidFill>
                  <a:schemeClr val="accent3"/>
                </a:solidFill>
              </a:rPr>
              <a:t>scale up/down time</a:t>
            </a:r>
          </a:p>
        </p:txBody>
      </p:sp>
      <p:grpSp>
        <p:nvGrpSpPr>
          <p:cNvPr id="27" name="Group 26">
            <a:extLst>
              <a:ext uri="{FF2B5EF4-FFF2-40B4-BE49-F238E27FC236}">
                <a16:creationId xmlns:a16="http://schemas.microsoft.com/office/drawing/2014/main" id="{1B023E9B-E602-4050-9582-358D27F83CA7}"/>
              </a:ext>
            </a:extLst>
          </p:cNvPr>
          <p:cNvGrpSpPr/>
          <p:nvPr/>
        </p:nvGrpSpPr>
        <p:grpSpPr>
          <a:xfrm>
            <a:off x="6040765" y="3274729"/>
            <a:ext cx="1673046" cy="1675200"/>
            <a:chOff x="10801068" y="4938899"/>
            <a:chExt cx="919993" cy="921178"/>
          </a:xfrm>
        </p:grpSpPr>
        <p:sp>
          <p:nvSpPr>
            <p:cNvPr id="28" name="Freeform: Shape 27">
              <a:extLst>
                <a:ext uri="{FF2B5EF4-FFF2-40B4-BE49-F238E27FC236}">
                  <a16:creationId xmlns:a16="http://schemas.microsoft.com/office/drawing/2014/main" id="{D74500B2-9BFE-45B5-BFFB-237924BB9B6C}"/>
                </a:ext>
              </a:extLst>
            </p:cNvPr>
            <p:cNvSpPr/>
            <p:nvPr/>
          </p:nvSpPr>
          <p:spPr>
            <a:xfrm>
              <a:off x="11007600" y="4938899"/>
              <a:ext cx="713461" cy="713461"/>
            </a:xfrm>
            <a:custGeom>
              <a:avLst/>
              <a:gdLst>
                <a:gd name="connsiteX0" fmla="*/ 208205 w 713461"/>
                <a:gd name="connsiteY0" fmla="*/ 713462 h 713461"/>
                <a:gd name="connsiteX1" fmla="*/ 479283 w 713461"/>
                <a:gd name="connsiteY1" fmla="*/ 541573 h 713461"/>
                <a:gd name="connsiteX2" fmla="*/ 712302 w 713461"/>
                <a:gd name="connsiteY2" fmla="*/ 1160 h 713461"/>
                <a:gd name="connsiteX3" fmla="*/ 171889 w 713461"/>
                <a:gd name="connsiteY3" fmla="*/ 234179 h 713461"/>
                <a:gd name="connsiteX4" fmla="*/ 0 w 713461"/>
                <a:gd name="connsiteY4" fmla="*/ 505257 h 713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61" h="713461">
                  <a:moveTo>
                    <a:pt x="208205" y="713462"/>
                  </a:moveTo>
                  <a:cubicBezTo>
                    <a:pt x="340642" y="667179"/>
                    <a:pt x="479283" y="541573"/>
                    <a:pt x="479283" y="541573"/>
                  </a:cubicBezTo>
                  <a:cubicBezTo>
                    <a:pt x="743739" y="277117"/>
                    <a:pt x="712302" y="1160"/>
                    <a:pt x="712302" y="1160"/>
                  </a:cubicBezTo>
                  <a:cubicBezTo>
                    <a:pt x="712302" y="1160"/>
                    <a:pt x="436345" y="-30277"/>
                    <a:pt x="171889" y="234179"/>
                  </a:cubicBezTo>
                  <a:cubicBezTo>
                    <a:pt x="171889" y="234179"/>
                    <a:pt x="46423" y="373029"/>
                    <a:pt x="0" y="505257"/>
                  </a:cubicBezTo>
                  <a:close/>
                </a:path>
              </a:pathLst>
            </a:custGeom>
            <a:noFill/>
            <a:ln w="38100" cap="flat">
              <a:solidFill>
                <a:schemeClr val="tx1"/>
              </a:solidFill>
              <a:prstDash val="solid"/>
              <a:round/>
            </a:ln>
          </p:spPr>
          <p:txBody>
            <a:bodyPr rtlCol="0" anchor="ctr"/>
            <a:lstStyle/>
            <a:p>
              <a:endParaRPr lang="en-US" sz="2520"/>
            </a:p>
          </p:txBody>
        </p:sp>
        <p:sp>
          <p:nvSpPr>
            <p:cNvPr id="33" name="Freeform: Shape 32">
              <a:extLst>
                <a:ext uri="{FF2B5EF4-FFF2-40B4-BE49-F238E27FC236}">
                  <a16:creationId xmlns:a16="http://schemas.microsoft.com/office/drawing/2014/main" id="{071E9910-5740-4AF4-A430-A8F8D4F0426F}"/>
                </a:ext>
              </a:extLst>
            </p:cNvPr>
            <p:cNvSpPr/>
            <p:nvPr/>
          </p:nvSpPr>
          <p:spPr>
            <a:xfrm>
              <a:off x="10954695" y="5492042"/>
              <a:ext cx="211550" cy="213223"/>
            </a:xfrm>
            <a:custGeom>
              <a:avLst/>
              <a:gdLst>
                <a:gd name="connsiteX0" fmla="*/ 100861 w 211550"/>
                <a:gd name="connsiteY0" fmla="*/ 0 h 213223"/>
                <a:gd name="connsiteX1" fmla="*/ 0 w 211550"/>
                <a:gd name="connsiteY1" fmla="*/ 1673 h 213223"/>
                <a:gd name="connsiteX2" fmla="*/ 211551 w 211550"/>
                <a:gd name="connsiteY2" fmla="*/ 213224 h 213223"/>
                <a:gd name="connsiteX3" fmla="*/ 211551 w 211550"/>
                <a:gd name="connsiteY3" fmla="*/ 110759 h 213223"/>
                <a:gd name="connsiteX4" fmla="*/ 100861 w 211550"/>
                <a:gd name="connsiteY4" fmla="*/ 0 h 21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50" h="213223">
                  <a:moveTo>
                    <a:pt x="100861" y="0"/>
                  </a:moveTo>
                  <a:lnTo>
                    <a:pt x="0" y="1673"/>
                  </a:lnTo>
                  <a:lnTo>
                    <a:pt x="211551" y="213224"/>
                  </a:lnTo>
                  <a:lnTo>
                    <a:pt x="211551" y="110759"/>
                  </a:lnTo>
                  <a:lnTo>
                    <a:pt x="100861" y="0"/>
                  </a:lnTo>
                  <a:close/>
                </a:path>
              </a:pathLst>
            </a:custGeom>
            <a:noFill/>
            <a:ln w="38100" cap="flat">
              <a:solidFill>
                <a:schemeClr val="tx1"/>
              </a:solidFill>
              <a:prstDash val="solid"/>
              <a:round/>
            </a:ln>
          </p:spPr>
          <p:txBody>
            <a:bodyPr rtlCol="0" anchor="ctr"/>
            <a:lstStyle/>
            <a:p>
              <a:endParaRPr lang="en-US" sz="2520"/>
            </a:p>
          </p:txBody>
        </p:sp>
        <p:sp>
          <p:nvSpPr>
            <p:cNvPr id="34" name="Freeform: Shape 33">
              <a:extLst>
                <a:ext uri="{FF2B5EF4-FFF2-40B4-BE49-F238E27FC236}">
                  <a16:creationId xmlns:a16="http://schemas.microsoft.com/office/drawing/2014/main" id="{A1B58CDF-37BA-4B98-8111-58B18766AC4D}"/>
                </a:ext>
              </a:extLst>
            </p:cNvPr>
            <p:cNvSpPr/>
            <p:nvPr/>
          </p:nvSpPr>
          <p:spPr>
            <a:xfrm>
              <a:off x="10801068" y="5181936"/>
              <a:ext cx="368314" cy="210081"/>
            </a:xfrm>
            <a:custGeom>
              <a:avLst/>
              <a:gdLst>
                <a:gd name="connsiteX0" fmla="*/ 368314 w 368314"/>
                <a:gd name="connsiteY0" fmla="*/ 1458 h 210081"/>
                <a:gd name="connsiteX1" fmla="*/ 195589 w 368314"/>
                <a:gd name="connsiteY1" fmla="*/ 14772 h 210081"/>
                <a:gd name="connsiteX2" fmla="*/ 0 w 368314"/>
                <a:gd name="connsiteY2" fmla="*/ 210081 h 210081"/>
                <a:gd name="connsiteX3" fmla="*/ 228210 w 368314"/>
                <a:gd name="connsiteY3" fmla="*/ 210081 h 210081"/>
              </a:gdLst>
              <a:ahLst/>
              <a:cxnLst>
                <a:cxn ang="0">
                  <a:pos x="connsiteX0" y="connsiteY0"/>
                </a:cxn>
                <a:cxn ang="0">
                  <a:pos x="connsiteX1" y="connsiteY1"/>
                </a:cxn>
                <a:cxn ang="0">
                  <a:pos x="connsiteX2" y="connsiteY2"/>
                </a:cxn>
                <a:cxn ang="0">
                  <a:pos x="connsiteX3" y="connsiteY3"/>
                </a:cxn>
              </a:cxnLst>
              <a:rect l="l" t="t" r="r" b="b"/>
              <a:pathLst>
                <a:path w="368314" h="210081">
                  <a:moveTo>
                    <a:pt x="368314" y="1458"/>
                  </a:moveTo>
                  <a:cubicBezTo>
                    <a:pt x="361344" y="-5512"/>
                    <a:pt x="195589" y="14772"/>
                    <a:pt x="195589" y="14772"/>
                  </a:cubicBezTo>
                  <a:lnTo>
                    <a:pt x="0" y="210081"/>
                  </a:lnTo>
                  <a:lnTo>
                    <a:pt x="228210" y="210081"/>
                  </a:lnTo>
                </a:path>
              </a:pathLst>
            </a:custGeom>
            <a:noFill/>
            <a:ln w="38100" cap="flat">
              <a:solidFill>
                <a:schemeClr val="tx1"/>
              </a:solidFill>
              <a:prstDash val="solid"/>
              <a:round/>
            </a:ln>
          </p:spPr>
          <p:txBody>
            <a:bodyPr rtlCol="0" anchor="ctr"/>
            <a:lstStyle/>
            <a:p>
              <a:endParaRPr lang="en-US" sz="2520"/>
            </a:p>
          </p:txBody>
        </p:sp>
        <p:sp>
          <p:nvSpPr>
            <p:cNvPr id="39" name="Freeform: Shape 38">
              <a:extLst>
                <a:ext uri="{FF2B5EF4-FFF2-40B4-BE49-F238E27FC236}">
                  <a16:creationId xmlns:a16="http://schemas.microsoft.com/office/drawing/2014/main" id="{6C71A75A-F1C4-492E-8348-5368644A5269}"/>
                </a:ext>
              </a:extLst>
            </p:cNvPr>
            <p:cNvSpPr/>
            <p:nvPr/>
          </p:nvSpPr>
          <p:spPr>
            <a:xfrm>
              <a:off x="11269198" y="5491833"/>
              <a:ext cx="210290" cy="368244"/>
            </a:xfrm>
            <a:custGeom>
              <a:avLst/>
              <a:gdLst>
                <a:gd name="connsiteX0" fmla="*/ 208832 w 210290"/>
                <a:gd name="connsiteY0" fmla="*/ 0 h 368244"/>
                <a:gd name="connsiteX1" fmla="*/ 195519 w 210290"/>
                <a:gd name="connsiteY1" fmla="*/ 172726 h 368244"/>
                <a:gd name="connsiteX2" fmla="*/ 0 w 210290"/>
                <a:gd name="connsiteY2" fmla="*/ 368245 h 368244"/>
                <a:gd name="connsiteX3" fmla="*/ 0 w 210290"/>
                <a:gd name="connsiteY3" fmla="*/ 140035 h 368244"/>
              </a:gdLst>
              <a:ahLst/>
              <a:cxnLst>
                <a:cxn ang="0">
                  <a:pos x="connsiteX0" y="connsiteY0"/>
                </a:cxn>
                <a:cxn ang="0">
                  <a:pos x="connsiteX1" y="connsiteY1"/>
                </a:cxn>
                <a:cxn ang="0">
                  <a:pos x="connsiteX2" y="connsiteY2"/>
                </a:cxn>
                <a:cxn ang="0">
                  <a:pos x="connsiteX3" y="connsiteY3"/>
                </a:cxn>
              </a:cxnLst>
              <a:rect l="l" t="t" r="r" b="b"/>
              <a:pathLst>
                <a:path w="210290" h="368244">
                  <a:moveTo>
                    <a:pt x="208832" y="0"/>
                  </a:moveTo>
                  <a:cubicBezTo>
                    <a:pt x="215803" y="6970"/>
                    <a:pt x="195519" y="172726"/>
                    <a:pt x="195519" y="172726"/>
                  </a:cubicBezTo>
                  <a:lnTo>
                    <a:pt x="0" y="368245"/>
                  </a:lnTo>
                  <a:lnTo>
                    <a:pt x="0" y="140035"/>
                  </a:lnTo>
                </a:path>
              </a:pathLst>
            </a:custGeom>
            <a:noFill/>
            <a:ln w="38100" cap="flat">
              <a:solidFill>
                <a:schemeClr val="tx1"/>
              </a:solidFill>
              <a:prstDash val="solid"/>
              <a:round/>
            </a:ln>
          </p:spPr>
          <p:txBody>
            <a:bodyPr rtlCol="0" anchor="ctr"/>
            <a:lstStyle/>
            <a:p>
              <a:endParaRPr lang="en-US" sz="2520"/>
            </a:p>
          </p:txBody>
        </p:sp>
        <p:sp>
          <p:nvSpPr>
            <p:cNvPr id="40" name="Freeform: Shape 39">
              <a:extLst>
                <a:ext uri="{FF2B5EF4-FFF2-40B4-BE49-F238E27FC236}">
                  <a16:creationId xmlns:a16="http://schemas.microsoft.com/office/drawing/2014/main" id="{0C5DC8C5-343C-422D-B13B-EC2BAC508D10}"/>
                </a:ext>
              </a:extLst>
            </p:cNvPr>
            <p:cNvSpPr/>
            <p:nvPr/>
          </p:nvSpPr>
          <p:spPr>
            <a:xfrm>
              <a:off x="10812778" y="5590185"/>
              <a:ext cx="139546" cy="139546"/>
            </a:xfrm>
            <a:custGeom>
              <a:avLst/>
              <a:gdLst>
                <a:gd name="connsiteX0" fmla="*/ 139547 w 139546"/>
                <a:gd name="connsiteY0" fmla="*/ 0 h 139546"/>
                <a:gd name="connsiteX1" fmla="*/ 0 w 139546"/>
                <a:gd name="connsiteY1" fmla="*/ 139547 h 139546"/>
              </a:gdLst>
              <a:ahLst/>
              <a:cxnLst>
                <a:cxn ang="0">
                  <a:pos x="connsiteX0" y="connsiteY0"/>
                </a:cxn>
                <a:cxn ang="0">
                  <a:pos x="connsiteX1" y="connsiteY1"/>
                </a:cxn>
              </a:cxnLst>
              <a:rect l="l" t="t" r="r" b="b"/>
              <a:pathLst>
                <a:path w="139546" h="139546">
                  <a:moveTo>
                    <a:pt x="139547" y="0"/>
                  </a:moveTo>
                  <a:lnTo>
                    <a:pt x="0" y="139547"/>
                  </a:lnTo>
                </a:path>
              </a:pathLst>
            </a:custGeom>
            <a:ln w="38100" cap="flat">
              <a:solidFill>
                <a:schemeClr val="tx1"/>
              </a:solidFill>
              <a:prstDash val="solid"/>
              <a:round/>
            </a:ln>
          </p:spPr>
          <p:txBody>
            <a:bodyPr rtlCol="0" anchor="ctr"/>
            <a:lstStyle/>
            <a:p>
              <a:endParaRPr lang="en-US" sz="2520"/>
            </a:p>
          </p:txBody>
        </p:sp>
        <p:sp>
          <p:nvSpPr>
            <p:cNvPr id="41" name="Freeform: Shape 40">
              <a:extLst>
                <a:ext uri="{FF2B5EF4-FFF2-40B4-BE49-F238E27FC236}">
                  <a16:creationId xmlns:a16="http://schemas.microsoft.com/office/drawing/2014/main" id="{E46AEA6F-F487-4488-B674-97E0039E3E86}"/>
                </a:ext>
              </a:extLst>
            </p:cNvPr>
            <p:cNvSpPr/>
            <p:nvPr/>
          </p:nvSpPr>
          <p:spPr>
            <a:xfrm>
              <a:off x="10935736" y="5713142"/>
              <a:ext cx="139477" cy="139477"/>
            </a:xfrm>
            <a:custGeom>
              <a:avLst/>
              <a:gdLst>
                <a:gd name="connsiteX0" fmla="*/ 139477 w 139477"/>
                <a:gd name="connsiteY0" fmla="*/ 0 h 139477"/>
                <a:gd name="connsiteX1" fmla="*/ 0 w 139477"/>
                <a:gd name="connsiteY1" fmla="*/ 139477 h 139477"/>
              </a:gdLst>
              <a:ahLst/>
              <a:cxnLst>
                <a:cxn ang="0">
                  <a:pos x="connsiteX0" y="connsiteY0"/>
                </a:cxn>
                <a:cxn ang="0">
                  <a:pos x="connsiteX1" y="connsiteY1"/>
                </a:cxn>
              </a:cxnLst>
              <a:rect l="l" t="t" r="r" b="b"/>
              <a:pathLst>
                <a:path w="139477" h="139477">
                  <a:moveTo>
                    <a:pt x="139477" y="0"/>
                  </a:moveTo>
                  <a:lnTo>
                    <a:pt x="0" y="139477"/>
                  </a:lnTo>
                </a:path>
              </a:pathLst>
            </a:custGeom>
            <a:ln w="38100" cap="flat">
              <a:solidFill>
                <a:schemeClr val="tx1"/>
              </a:solidFill>
              <a:prstDash val="solid"/>
              <a:round/>
            </a:ln>
          </p:spPr>
          <p:txBody>
            <a:bodyPr rtlCol="0" anchor="ctr"/>
            <a:lstStyle/>
            <a:p>
              <a:endParaRPr lang="en-US" sz="2520"/>
            </a:p>
          </p:txBody>
        </p:sp>
        <p:sp>
          <p:nvSpPr>
            <p:cNvPr id="42" name="Freeform: Shape 41">
              <a:extLst>
                <a:ext uri="{FF2B5EF4-FFF2-40B4-BE49-F238E27FC236}">
                  <a16:creationId xmlns:a16="http://schemas.microsoft.com/office/drawing/2014/main" id="{D5F6CBF2-E8C2-40AF-A76F-C9AA2A26C6A0}"/>
                </a:ext>
              </a:extLst>
            </p:cNvPr>
            <p:cNvSpPr/>
            <p:nvPr/>
          </p:nvSpPr>
          <p:spPr>
            <a:xfrm>
              <a:off x="10813197" y="5675711"/>
              <a:ext cx="176489" cy="176489"/>
            </a:xfrm>
            <a:custGeom>
              <a:avLst/>
              <a:gdLst>
                <a:gd name="connsiteX0" fmla="*/ 176490 w 176489"/>
                <a:gd name="connsiteY0" fmla="*/ 0 h 176489"/>
                <a:gd name="connsiteX1" fmla="*/ 0 w 176489"/>
                <a:gd name="connsiteY1" fmla="*/ 176490 h 176489"/>
              </a:gdLst>
              <a:ahLst/>
              <a:cxnLst>
                <a:cxn ang="0">
                  <a:pos x="connsiteX0" y="connsiteY0"/>
                </a:cxn>
                <a:cxn ang="0">
                  <a:pos x="connsiteX1" y="connsiteY1"/>
                </a:cxn>
              </a:cxnLst>
              <a:rect l="l" t="t" r="r" b="b"/>
              <a:pathLst>
                <a:path w="176489" h="176489">
                  <a:moveTo>
                    <a:pt x="176490" y="0"/>
                  </a:moveTo>
                  <a:lnTo>
                    <a:pt x="0" y="176490"/>
                  </a:lnTo>
                </a:path>
              </a:pathLst>
            </a:custGeom>
            <a:ln w="38100" cap="flat">
              <a:solidFill>
                <a:schemeClr val="tx1"/>
              </a:solidFill>
              <a:prstDash val="solid"/>
              <a:round/>
            </a:ln>
          </p:spPr>
          <p:txBody>
            <a:bodyPr rtlCol="0" anchor="ctr"/>
            <a:lstStyle/>
            <a:p>
              <a:endParaRPr lang="en-US" sz="2520"/>
            </a:p>
          </p:txBody>
        </p:sp>
        <p:sp>
          <p:nvSpPr>
            <p:cNvPr id="43" name="Freeform: Shape 42">
              <a:extLst>
                <a:ext uri="{FF2B5EF4-FFF2-40B4-BE49-F238E27FC236}">
                  <a16:creationId xmlns:a16="http://schemas.microsoft.com/office/drawing/2014/main" id="{4C3CFC27-10C1-451F-9C78-494876B4F472}"/>
                </a:ext>
              </a:extLst>
            </p:cNvPr>
            <p:cNvSpPr/>
            <p:nvPr/>
          </p:nvSpPr>
          <p:spPr>
            <a:xfrm rot="2700000">
              <a:off x="11356266" y="5096796"/>
              <a:ext cx="254000" cy="159970"/>
            </a:xfrm>
            <a:custGeom>
              <a:avLst/>
              <a:gdLst>
                <a:gd name="connsiteX0" fmla="*/ 213572 w 254000"/>
                <a:gd name="connsiteY0" fmla="*/ 0 h 159970"/>
                <a:gd name="connsiteX1" fmla="*/ 254000 w 254000"/>
                <a:gd name="connsiteY1" fmla="*/ 0 h 159970"/>
                <a:gd name="connsiteX2" fmla="*/ 254000 w 254000"/>
                <a:gd name="connsiteY2" fmla="*/ 159970 h 159970"/>
                <a:gd name="connsiteX3" fmla="*/ 213572 w 254000"/>
                <a:gd name="connsiteY3" fmla="*/ 159970 h 159970"/>
                <a:gd name="connsiteX4" fmla="*/ 40428 w 254000"/>
                <a:gd name="connsiteY4" fmla="*/ 159970 h 159970"/>
                <a:gd name="connsiteX5" fmla="*/ 0 w 254000"/>
                <a:gd name="connsiteY5" fmla="*/ 159970 h 159970"/>
                <a:gd name="connsiteX6" fmla="*/ 0 w 254000"/>
                <a:gd name="connsiteY6" fmla="*/ 0 h 159970"/>
                <a:gd name="connsiteX7" fmla="*/ 40428 w 254000"/>
                <a:gd name="connsiteY7" fmla="*/ 0 h 15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 h="159970">
                  <a:moveTo>
                    <a:pt x="213572" y="0"/>
                  </a:moveTo>
                  <a:cubicBezTo>
                    <a:pt x="235900" y="0"/>
                    <a:pt x="254000" y="0"/>
                    <a:pt x="254000" y="0"/>
                  </a:cubicBezTo>
                  <a:lnTo>
                    <a:pt x="254000" y="159970"/>
                  </a:lnTo>
                  <a:cubicBezTo>
                    <a:pt x="254000" y="159970"/>
                    <a:pt x="235900" y="159970"/>
                    <a:pt x="213572" y="159970"/>
                  </a:cubicBezTo>
                  <a:lnTo>
                    <a:pt x="40428" y="159970"/>
                  </a:lnTo>
                  <a:cubicBezTo>
                    <a:pt x="18100" y="159970"/>
                    <a:pt x="0" y="159970"/>
                    <a:pt x="0" y="159970"/>
                  </a:cubicBezTo>
                  <a:lnTo>
                    <a:pt x="0" y="0"/>
                  </a:lnTo>
                  <a:cubicBezTo>
                    <a:pt x="0" y="0"/>
                    <a:pt x="18100" y="0"/>
                    <a:pt x="40428" y="0"/>
                  </a:cubicBezTo>
                  <a:close/>
                </a:path>
              </a:pathLst>
            </a:custGeom>
            <a:noFill/>
            <a:ln w="38100" cap="flat">
              <a:solidFill>
                <a:schemeClr val="tx1"/>
              </a:solidFill>
              <a:prstDash val="solid"/>
              <a:round/>
            </a:ln>
          </p:spPr>
          <p:txBody>
            <a:bodyPr rtlCol="0" anchor="ctr"/>
            <a:lstStyle/>
            <a:p>
              <a:endParaRPr lang="en-US" sz="2520"/>
            </a:p>
          </p:txBody>
        </p:sp>
      </p:grpSp>
      <p:sp>
        <p:nvSpPr>
          <p:cNvPr id="36" name="TextBox 35">
            <a:extLst>
              <a:ext uri="{FF2B5EF4-FFF2-40B4-BE49-F238E27FC236}">
                <a16:creationId xmlns:a16="http://schemas.microsoft.com/office/drawing/2014/main" id="{BDA04F92-52B4-4FC7-B43D-D0E086E1F25A}"/>
              </a:ext>
            </a:extLst>
          </p:cNvPr>
          <p:cNvSpPr txBox="1"/>
          <p:nvPr/>
        </p:nvSpPr>
        <p:spPr>
          <a:xfrm>
            <a:off x="1344485" y="5554856"/>
            <a:ext cx="3036826" cy="830997"/>
          </a:xfrm>
          <a:prstGeom prst="rect">
            <a:avLst/>
          </a:prstGeom>
          <a:noFill/>
        </p:spPr>
        <p:txBody>
          <a:bodyPr wrap="square" lIns="0" rIns="0" rtlCol="0">
            <a:spAutoFit/>
          </a:bodyPr>
          <a:lstStyle/>
          <a:p>
            <a:pPr algn="ctr"/>
            <a:r>
              <a:rPr lang="en-US" sz="2400" b="1" dirty="0">
                <a:solidFill>
                  <a:schemeClr val="accent3"/>
                </a:solidFill>
              </a:rPr>
              <a:t>Scalable to </a:t>
            </a:r>
            <a:br>
              <a:rPr lang="en-US" sz="2400" b="1" dirty="0">
                <a:solidFill>
                  <a:schemeClr val="accent3"/>
                </a:solidFill>
              </a:rPr>
            </a:br>
            <a:r>
              <a:rPr lang="en-US" sz="2400" b="1" dirty="0">
                <a:solidFill>
                  <a:schemeClr val="accent3"/>
                </a:solidFill>
              </a:rPr>
              <a:t>hundreds of nodes</a:t>
            </a:r>
          </a:p>
        </p:txBody>
      </p:sp>
      <p:grpSp>
        <p:nvGrpSpPr>
          <p:cNvPr id="44" name="Group 43">
            <a:extLst>
              <a:ext uri="{FF2B5EF4-FFF2-40B4-BE49-F238E27FC236}">
                <a16:creationId xmlns:a16="http://schemas.microsoft.com/office/drawing/2014/main" id="{FE21140B-454A-417B-A089-7EBAF0593416}"/>
              </a:ext>
            </a:extLst>
          </p:cNvPr>
          <p:cNvGrpSpPr/>
          <p:nvPr/>
        </p:nvGrpSpPr>
        <p:grpSpPr>
          <a:xfrm>
            <a:off x="2061993" y="3365204"/>
            <a:ext cx="1601812" cy="1494250"/>
            <a:chOff x="802709" y="5045167"/>
            <a:chExt cx="841881" cy="617435"/>
          </a:xfrm>
        </p:grpSpPr>
        <p:sp>
          <p:nvSpPr>
            <p:cNvPr id="45" name="Freeform: Shape 44">
              <a:extLst>
                <a:ext uri="{FF2B5EF4-FFF2-40B4-BE49-F238E27FC236}">
                  <a16:creationId xmlns:a16="http://schemas.microsoft.com/office/drawing/2014/main" id="{97F3EFDD-2FC7-46A4-B165-0D180F9E34D6}"/>
                </a:ext>
              </a:extLst>
            </p:cNvPr>
            <p:cNvSpPr/>
            <p:nvPr/>
          </p:nvSpPr>
          <p:spPr>
            <a:xfrm>
              <a:off x="802709" y="5452446"/>
              <a:ext cx="215384" cy="210156"/>
            </a:xfrm>
            <a:custGeom>
              <a:avLst/>
              <a:gdLst>
                <a:gd name="connsiteX0" fmla="*/ 0 w 215384"/>
                <a:gd name="connsiteY0" fmla="*/ 0 h 210156"/>
                <a:gd name="connsiteX1" fmla="*/ 215384 w 215384"/>
                <a:gd name="connsiteY1" fmla="*/ 0 h 210156"/>
                <a:gd name="connsiteX2" fmla="*/ 215384 w 215384"/>
                <a:gd name="connsiteY2" fmla="*/ 210157 h 210156"/>
                <a:gd name="connsiteX3" fmla="*/ 0 w 215384"/>
                <a:gd name="connsiteY3" fmla="*/ 210157 h 210156"/>
              </a:gdLst>
              <a:ahLst/>
              <a:cxnLst>
                <a:cxn ang="0">
                  <a:pos x="connsiteX0" y="connsiteY0"/>
                </a:cxn>
                <a:cxn ang="0">
                  <a:pos x="connsiteX1" y="connsiteY1"/>
                </a:cxn>
                <a:cxn ang="0">
                  <a:pos x="connsiteX2" y="connsiteY2"/>
                </a:cxn>
                <a:cxn ang="0">
                  <a:pos x="connsiteX3" y="connsiteY3"/>
                </a:cxn>
              </a:cxnLst>
              <a:rect l="l" t="t" r="r" b="b"/>
              <a:pathLst>
                <a:path w="215384" h="210156">
                  <a:moveTo>
                    <a:pt x="0" y="0"/>
                  </a:moveTo>
                  <a:lnTo>
                    <a:pt x="215384" y="0"/>
                  </a:lnTo>
                  <a:lnTo>
                    <a:pt x="215384" y="210157"/>
                  </a:lnTo>
                  <a:lnTo>
                    <a:pt x="0" y="210157"/>
                  </a:lnTo>
                  <a:close/>
                </a:path>
              </a:pathLst>
            </a:custGeom>
            <a:noFill/>
            <a:ln w="38100" cap="flat">
              <a:solidFill>
                <a:schemeClr val="tx1"/>
              </a:solidFill>
              <a:prstDash val="solid"/>
              <a:round/>
            </a:ln>
          </p:spPr>
          <p:txBody>
            <a:bodyPr rtlCol="0" anchor="ctr"/>
            <a:lstStyle/>
            <a:p>
              <a:endParaRPr lang="en-US" sz="2520" b="1"/>
            </a:p>
          </p:txBody>
        </p:sp>
        <p:sp>
          <p:nvSpPr>
            <p:cNvPr id="46" name="Freeform: Shape 45">
              <a:extLst>
                <a:ext uri="{FF2B5EF4-FFF2-40B4-BE49-F238E27FC236}">
                  <a16:creationId xmlns:a16="http://schemas.microsoft.com/office/drawing/2014/main" id="{39FBDBF3-D670-4E94-9320-CD204001B696}"/>
                </a:ext>
              </a:extLst>
            </p:cNvPr>
            <p:cNvSpPr/>
            <p:nvPr/>
          </p:nvSpPr>
          <p:spPr>
            <a:xfrm>
              <a:off x="1115957" y="5335692"/>
              <a:ext cx="215384" cy="326910"/>
            </a:xfrm>
            <a:custGeom>
              <a:avLst/>
              <a:gdLst>
                <a:gd name="connsiteX0" fmla="*/ 0 w 215384"/>
                <a:gd name="connsiteY0" fmla="*/ 0 h 326910"/>
                <a:gd name="connsiteX1" fmla="*/ 215384 w 215384"/>
                <a:gd name="connsiteY1" fmla="*/ 0 h 326910"/>
                <a:gd name="connsiteX2" fmla="*/ 215384 w 215384"/>
                <a:gd name="connsiteY2" fmla="*/ 326910 h 326910"/>
                <a:gd name="connsiteX3" fmla="*/ 0 w 215384"/>
                <a:gd name="connsiteY3" fmla="*/ 326910 h 326910"/>
              </a:gdLst>
              <a:ahLst/>
              <a:cxnLst>
                <a:cxn ang="0">
                  <a:pos x="connsiteX0" y="connsiteY0"/>
                </a:cxn>
                <a:cxn ang="0">
                  <a:pos x="connsiteX1" y="connsiteY1"/>
                </a:cxn>
                <a:cxn ang="0">
                  <a:pos x="connsiteX2" y="connsiteY2"/>
                </a:cxn>
                <a:cxn ang="0">
                  <a:pos x="connsiteX3" y="connsiteY3"/>
                </a:cxn>
              </a:cxnLst>
              <a:rect l="l" t="t" r="r" b="b"/>
              <a:pathLst>
                <a:path w="215384" h="326910">
                  <a:moveTo>
                    <a:pt x="0" y="0"/>
                  </a:moveTo>
                  <a:lnTo>
                    <a:pt x="215384" y="0"/>
                  </a:lnTo>
                  <a:lnTo>
                    <a:pt x="215384" y="326910"/>
                  </a:lnTo>
                  <a:lnTo>
                    <a:pt x="0" y="326910"/>
                  </a:lnTo>
                  <a:close/>
                </a:path>
              </a:pathLst>
            </a:custGeom>
            <a:noFill/>
            <a:ln w="38100" cap="flat">
              <a:solidFill>
                <a:schemeClr val="tx1"/>
              </a:solidFill>
              <a:prstDash val="solid"/>
              <a:round/>
            </a:ln>
          </p:spPr>
          <p:txBody>
            <a:bodyPr rtlCol="0" anchor="ctr"/>
            <a:lstStyle/>
            <a:p>
              <a:endParaRPr lang="en-US" sz="2520" b="1"/>
            </a:p>
          </p:txBody>
        </p:sp>
        <p:sp>
          <p:nvSpPr>
            <p:cNvPr id="47" name="Freeform: Shape 46">
              <a:extLst>
                <a:ext uri="{FF2B5EF4-FFF2-40B4-BE49-F238E27FC236}">
                  <a16:creationId xmlns:a16="http://schemas.microsoft.com/office/drawing/2014/main" id="{57544F64-8725-4DBA-9F5E-A246BD0ECF61}"/>
                </a:ext>
              </a:extLst>
            </p:cNvPr>
            <p:cNvSpPr/>
            <p:nvPr/>
          </p:nvSpPr>
          <p:spPr>
            <a:xfrm>
              <a:off x="1429206" y="5265640"/>
              <a:ext cx="215384" cy="396962"/>
            </a:xfrm>
            <a:custGeom>
              <a:avLst/>
              <a:gdLst>
                <a:gd name="connsiteX0" fmla="*/ 0 w 215384"/>
                <a:gd name="connsiteY0" fmla="*/ 0 h 396962"/>
                <a:gd name="connsiteX1" fmla="*/ 215384 w 215384"/>
                <a:gd name="connsiteY1" fmla="*/ 0 h 396962"/>
                <a:gd name="connsiteX2" fmla="*/ 215384 w 215384"/>
                <a:gd name="connsiteY2" fmla="*/ 396963 h 396962"/>
                <a:gd name="connsiteX3" fmla="*/ 0 w 215384"/>
                <a:gd name="connsiteY3" fmla="*/ 396963 h 396962"/>
              </a:gdLst>
              <a:ahLst/>
              <a:cxnLst>
                <a:cxn ang="0">
                  <a:pos x="connsiteX0" y="connsiteY0"/>
                </a:cxn>
                <a:cxn ang="0">
                  <a:pos x="connsiteX1" y="connsiteY1"/>
                </a:cxn>
                <a:cxn ang="0">
                  <a:pos x="connsiteX2" y="connsiteY2"/>
                </a:cxn>
                <a:cxn ang="0">
                  <a:pos x="connsiteX3" y="connsiteY3"/>
                </a:cxn>
              </a:cxnLst>
              <a:rect l="l" t="t" r="r" b="b"/>
              <a:pathLst>
                <a:path w="215384" h="396962">
                  <a:moveTo>
                    <a:pt x="0" y="0"/>
                  </a:moveTo>
                  <a:lnTo>
                    <a:pt x="215384" y="0"/>
                  </a:lnTo>
                  <a:lnTo>
                    <a:pt x="215384" y="396963"/>
                  </a:lnTo>
                  <a:lnTo>
                    <a:pt x="0" y="396963"/>
                  </a:lnTo>
                  <a:close/>
                </a:path>
              </a:pathLst>
            </a:custGeom>
            <a:noFill/>
            <a:ln w="38100" cap="flat">
              <a:solidFill>
                <a:schemeClr val="tx1"/>
              </a:solidFill>
              <a:prstDash val="solid"/>
              <a:round/>
            </a:ln>
          </p:spPr>
          <p:txBody>
            <a:bodyPr rtlCol="0" anchor="ctr"/>
            <a:lstStyle/>
            <a:p>
              <a:endParaRPr lang="en-US" sz="2520" b="1"/>
            </a:p>
          </p:txBody>
        </p:sp>
        <p:sp>
          <p:nvSpPr>
            <p:cNvPr id="48" name="Freeform: Shape 47">
              <a:extLst>
                <a:ext uri="{FF2B5EF4-FFF2-40B4-BE49-F238E27FC236}">
                  <a16:creationId xmlns:a16="http://schemas.microsoft.com/office/drawing/2014/main" id="{2C8421AC-412A-4A4D-8288-7014073788BB}"/>
                </a:ext>
              </a:extLst>
            </p:cNvPr>
            <p:cNvSpPr/>
            <p:nvPr/>
          </p:nvSpPr>
          <p:spPr>
            <a:xfrm>
              <a:off x="802709" y="5102185"/>
              <a:ext cx="826755" cy="210156"/>
            </a:xfrm>
            <a:custGeom>
              <a:avLst/>
              <a:gdLst>
                <a:gd name="connsiteX0" fmla="*/ 0 w 826755"/>
                <a:gd name="connsiteY0" fmla="*/ 210157 h 210156"/>
                <a:gd name="connsiteX1" fmla="*/ 215315 w 826755"/>
                <a:gd name="connsiteY1" fmla="*/ 210157 h 210156"/>
                <a:gd name="connsiteX2" fmla="*/ 254488 w 826755"/>
                <a:gd name="connsiteY2" fmla="*/ 116754 h 210156"/>
                <a:gd name="connsiteX3" fmla="*/ 509046 w 826755"/>
                <a:gd name="connsiteY3" fmla="*/ 116754 h 210156"/>
                <a:gd name="connsiteX4" fmla="*/ 587393 w 826755"/>
                <a:gd name="connsiteY4" fmla="*/ 0 h 210156"/>
                <a:gd name="connsiteX5" fmla="*/ 826756 w 826755"/>
                <a:gd name="connsiteY5" fmla="*/ 0 h 21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755" h="210156">
                  <a:moveTo>
                    <a:pt x="0" y="210157"/>
                  </a:moveTo>
                  <a:lnTo>
                    <a:pt x="215315" y="210157"/>
                  </a:lnTo>
                  <a:lnTo>
                    <a:pt x="254488" y="116754"/>
                  </a:lnTo>
                  <a:lnTo>
                    <a:pt x="509046" y="116754"/>
                  </a:lnTo>
                  <a:lnTo>
                    <a:pt x="587393" y="0"/>
                  </a:lnTo>
                  <a:lnTo>
                    <a:pt x="826756" y="0"/>
                  </a:lnTo>
                </a:path>
              </a:pathLst>
            </a:custGeom>
            <a:noFill/>
            <a:ln w="38100" cap="flat">
              <a:solidFill>
                <a:schemeClr val="tx1"/>
              </a:solidFill>
              <a:prstDash val="solid"/>
              <a:round/>
            </a:ln>
          </p:spPr>
          <p:txBody>
            <a:bodyPr rtlCol="0" anchor="ctr"/>
            <a:lstStyle/>
            <a:p>
              <a:endParaRPr lang="en-US" sz="2520" b="1"/>
            </a:p>
          </p:txBody>
        </p:sp>
        <p:sp>
          <p:nvSpPr>
            <p:cNvPr id="49" name="Freeform: Shape 48">
              <a:extLst>
                <a:ext uri="{FF2B5EF4-FFF2-40B4-BE49-F238E27FC236}">
                  <a16:creationId xmlns:a16="http://schemas.microsoft.com/office/drawing/2014/main" id="{B82F30E2-D114-492E-A1F1-8F375BBE8ACD}"/>
                </a:ext>
              </a:extLst>
            </p:cNvPr>
            <p:cNvSpPr/>
            <p:nvPr/>
          </p:nvSpPr>
          <p:spPr>
            <a:xfrm>
              <a:off x="1573771" y="5045167"/>
              <a:ext cx="70818" cy="114035"/>
            </a:xfrm>
            <a:custGeom>
              <a:avLst/>
              <a:gdLst>
                <a:gd name="connsiteX0" fmla="*/ 9549 w 70818"/>
                <a:gd name="connsiteY0" fmla="*/ 114035 h 114035"/>
                <a:gd name="connsiteX1" fmla="*/ 0 w 70818"/>
                <a:gd name="connsiteY1" fmla="*/ 103789 h 114035"/>
                <a:gd name="connsiteX2" fmla="*/ 50396 w 70818"/>
                <a:gd name="connsiteY2" fmla="*/ 57018 h 114035"/>
                <a:gd name="connsiteX3" fmla="*/ 0 w 70818"/>
                <a:gd name="connsiteY3" fmla="*/ 10246 h 114035"/>
                <a:gd name="connsiteX4" fmla="*/ 9549 w 70818"/>
                <a:gd name="connsiteY4" fmla="*/ 0 h 114035"/>
                <a:gd name="connsiteX5" fmla="*/ 70819 w 70818"/>
                <a:gd name="connsiteY5" fmla="*/ 57018 h 114035"/>
                <a:gd name="connsiteX6" fmla="*/ 9549 w 70818"/>
                <a:gd name="connsiteY6" fmla="*/ 114035 h 11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18" h="114035">
                  <a:moveTo>
                    <a:pt x="9549" y="114035"/>
                  </a:moveTo>
                  <a:lnTo>
                    <a:pt x="0" y="103789"/>
                  </a:lnTo>
                  <a:lnTo>
                    <a:pt x="50396" y="57018"/>
                  </a:lnTo>
                  <a:lnTo>
                    <a:pt x="0" y="10246"/>
                  </a:lnTo>
                  <a:lnTo>
                    <a:pt x="9549" y="0"/>
                  </a:lnTo>
                  <a:lnTo>
                    <a:pt x="70819" y="57018"/>
                  </a:lnTo>
                  <a:lnTo>
                    <a:pt x="9549" y="114035"/>
                  </a:lnTo>
                  <a:close/>
                </a:path>
              </a:pathLst>
            </a:custGeom>
            <a:solidFill>
              <a:srgbClr val="232F3E"/>
            </a:solidFill>
            <a:ln w="38100" cap="flat">
              <a:solidFill>
                <a:schemeClr val="tx1"/>
              </a:solidFill>
              <a:prstDash val="solid"/>
              <a:miter/>
            </a:ln>
          </p:spPr>
          <p:txBody>
            <a:bodyPr rtlCol="0" anchor="ctr"/>
            <a:lstStyle/>
            <a:p>
              <a:endParaRPr lang="en-US" sz="2520" b="1"/>
            </a:p>
          </p:txBody>
        </p:sp>
      </p:grpSp>
      <p:sp>
        <p:nvSpPr>
          <p:cNvPr id="38" name="TextBox 37">
            <a:extLst>
              <a:ext uri="{FF2B5EF4-FFF2-40B4-BE49-F238E27FC236}">
                <a16:creationId xmlns:a16="http://schemas.microsoft.com/office/drawing/2014/main" id="{AB09D241-6F45-469E-A5E8-FD13D10B24D3}"/>
              </a:ext>
            </a:extLst>
          </p:cNvPr>
          <p:cNvSpPr txBox="1"/>
          <p:nvPr/>
        </p:nvSpPr>
        <p:spPr>
          <a:xfrm>
            <a:off x="9369236" y="5501641"/>
            <a:ext cx="3916680" cy="830997"/>
          </a:xfrm>
          <a:prstGeom prst="rect">
            <a:avLst/>
          </a:prstGeom>
          <a:noFill/>
        </p:spPr>
        <p:txBody>
          <a:bodyPr wrap="square" lIns="0" rIns="0" rtlCol="0">
            <a:spAutoFit/>
          </a:bodyPr>
          <a:lstStyle/>
          <a:p>
            <a:pPr algn="ctr"/>
            <a:r>
              <a:rPr lang="en-US" sz="2400" b="1" dirty="0">
                <a:solidFill>
                  <a:schemeClr val="accent3"/>
                </a:solidFill>
              </a:rPr>
              <a:t>Familiar Python Primitives, built-in libraries</a:t>
            </a:r>
          </a:p>
        </p:txBody>
      </p:sp>
      <p:grpSp>
        <p:nvGrpSpPr>
          <p:cNvPr id="51" name="Group 50">
            <a:extLst>
              <a:ext uri="{FF2B5EF4-FFF2-40B4-BE49-F238E27FC236}">
                <a16:creationId xmlns:a16="http://schemas.microsoft.com/office/drawing/2014/main" id="{AD5F5F29-943E-4C34-BAE6-A56EC62E546A}"/>
              </a:ext>
            </a:extLst>
          </p:cNvPr>
          <p:cNvGrpSpPr/>
          <p:nvPr/>
        </p:nvGrpSpPr>
        <p:grpSpPr>
          <a:xfrm>
            <a:off x="10367391" y="3360379"/>
            <a:ext cx="1920370" cy="1503900"/>
            <a:chOff x="6737033" y="4350830"/>
            <a:chExt cx="790575" cy="619125"/>
          </a:xfrm>
        </p:grpSpPr>
        <p:sp>
          <p:nvSpPr>
            <p:cNvPr id="52" name="Freeform: Shape 21">
              <a:extLst>
                <a:ext uri="{FF2B5EF4-FFF2-40B4-BE49-F238E27FC236}">
                  <a16:creationId xmlns:a16="http://schemas.microsoft.com/office/drawing/2014/main" id="{A49CA843-C048-457A-B18F-5AC73DEA480A}"/>
                </a:ext>
              </a:extLst>
            </p:cNvPr>
            <p:cNvSpPr/>
            <p:nvPr/>
          </p:nvSpPr>
          <p:spPr>
            <a:xfrm>
              <a:off x="6881527" y="4585049"/>
              <a:ext cx="161925" cy="238125"/>
            </a:xfrm>
            <a:custGeom>
              <a:avLst/>
              <a:gdLst>
                <a:gd name="connsiteX0" fmla="*/ 123063 w 161925"/>
                <a:gd name="connsiteY0" fmla="*/ 231648 h 238125"/>
                <a:gd name="connsiteX1" fmla="*/ 14288 w 161925"/>
                <a:gd name="connsiteY1" fmla="*/ 122968 h 238125"/>
                <a:gd name="connsiteX2" fmla="*/ 123063 w 161925"/>
                <a:gd name="connsiteY2" fmla="*/ 14288 h 238125"/>
                <a:gd name="connsiteX3" fmla="*/ 149924 w 161925"/>
                <a:gd name="connsiteY3" fmla="*/ 41148 h 238125"/>
                <a:gd name="connsiteX4" fmla="*/ 68199 w 161925"/>
                <a:gd name="connsiteY4" fmla="*/ 122968 h 238125"/>
                <a:gd name="connsiteX5" fmla="*/ 149924 w 161925"/>
                <a:gd name="connsiteY5" fmla="*/ 204788 h 238125"/>
                <a:gd name="connsiteX6" fmla="*/ 123063 w 161925"/>
                <a:gd name="connsiteY6" fmla="*/ 2316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238125">
                  <a:moveTo>
                    <a:pt x="123063" y="231648"/>
                  </a:moveTo>
                  <a:lnTo>
                    <a:pt x="14288" y="122968"/>
                  </a:lnTo>
                  <a:lnTo>
                    <a:pt x="123063" y="14288"/>
                  </a:lnTo>
                  <a:lnTo>
                    <a:pt x="149924" y="41148"/>
                  </a:lnTo>
                  <a:lnTo>
                    <a:pt x="68199" y="122968"/>
                  </a:lnTo>
                  <a:lnTo>
                    <a:pt x="149924" y="204788"/>
                  </a:lnTo>
                  <a:lnTo>
                    <a:pt x="123063" y="231648"/>
                  </a:lnTo>
                  <a:close/>
                </a:path>
              </a:pathLst>
            </a:custGeom>
            <a:noFill/>
            <a:ln w="38100" cap="flat">
              <a:solidFill>
                <a:schemeClr val="tx1"/>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3" name="Freeform: Shape 22">
              <a:extLst>
                <a:ext uri="{FF2B5EF4-FFF2-40B4-BE49-F238E27FC236}">
                  <a16:creationId xmlns:a16="http://schemas.microsoft.com/office/drawing/2014/main" id="{0D288624-1D48-4E1A-814D-940024D3FB32}"/>
                </a:ext>
              </a:extLst>
            </p:cNvPr>
            <p:cNvSpPr/>
            <p:nvPr/>
          </p:nvSpPr>
          <p:spPr>
            <a:xfrm>
              <a:off x="7218902" y="4585049"/>
              <a:ext cx="161925" cy="238125"/>
            </a:xfrm>
            <a:custGeom>
              <a:avLst/>
              <a:gdLst>
                <a:gd name="connsiteX0" fmla="*/ 41148 w 161925"/>
                <a:gd name="connsiteY0" fmla="*/ 231648 h 238125"/>
                <a:gd name="connsiteX1" fmla="*/ 14288 w 161925"/>
                <a:gd name="connsiteY1" fmla="*/ 204788 h 238125"/>
                <a:gd name="connsiteX2" fmla="*/ 96012 w 161925"/>
                <a:gd name="connsiteY2" fmla="*/ 122968 h 238125"/>
                <a:gd name="connsiteX3" fmla="*/ 14288 w 161925"/>
                <a:gd name="connsiteY3" fmla="*/ 41148 h 238125"/>
                <a:gd name="connsiteX4" fmla="*/ 41148 w 161925"/>
                <a:gd name="connsiteY4" fmla="*/ 14288 h 238125"/>
                <a:gd name="connsiteX5" fmla="*/ 149924 w 161925"/>
                <a:gd name="connsiteY5" fmla="*/ 122968 h 238125"/>
                <a:gd name="connsiteX6" fmla="*/ 41148 w 161925"/>
                <a:gd name="connsiteY6" fmla="*/ 2316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238125">
                  <a:moveTo>
                    <a:pt x="41148" y="231648"/>
                  </a:moveTo>
                  <a:lnTo>
                    <a:pt x="14288" y="204788"/>
                  </a:lnTo>
                  <a:lnTo>
                    <a:pt x="96012" y="122968"/>
                  </a:lnTo>
                  <a:lnTo>
                    <a:pt x="14288" y="41148"/>
                  </a:lnTo>
                  <a:lnTo>
                    <a:pt x="41148" y="14288"/>
                  </a:lnTo>
                  <a:lnTo>
                    <a:pt x="149924" y="122968"/>
                  </a:lnTo>
                  <a:lnTo>
                    <a:pt x="41148" y="231648"/>
                  </a:lnTo>
                  <a:close/>
                </a:path>
              </a:pathLst>
            </a:custGeom>
            <a:noFill/>
            <a:ln w="38100" cap="flat">
              <a:solidFill>
                <a:schemeClr val="tx1"/>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4" name="Freeform: Shape 23">
              <a:extLst>
                <a:ext uri="{FF2B5EF4-FFF2-40B4-BE49-F238E27FC236}">
                  <a16:creationId xmlns:a16="http://schemas.microsoft.com/office/drawing/2014/main" id="{8D98AAEA-9339-4E60-A434-DB513FD988FA}"/>
                </a:ext>
              </a:extLst>
            </p:cNvPr>
            <p:cNvSpPr/>
            <p:nvPr/>
          </p:nvSpPr>
          <p:spPr>
            <a:xfrm>
              <a:off x="7049846" y="4577294"/>
              <a:ext cx="161925" cy="266700"/>
            </a:xfrm>
            <a:custGeom>
              <a:avLst/>
              <a:gdLst>
                <a:gd name="connsiteX0" fmla="*/ 18669 w 161925"/>
                <a:gd name="connsiteY0" fmla="*/ 238564 h 266700"/>
                <a:gd name="connsiteX1" fmla="*/ 109797 w 161925"/>
                <a:gd name="connsiteY1" fmla="*/ 18669 h 266700"/>
                <a:gd name="connsiteX2" fmla="*/ 144995 w 161925"/>
                <a:gd name="connsiteY2" fmla="*/ 33255 h 266700"/>
                <a:gd name="connsiteX3" fmla="*/ 53866 w 161925"/>
                <a:gd name="connsiteY3" fmla="*/ 253150 h 266700"/>
              </a:gdLst>
              <a:ahLst/>
              <a:cxnLst>
                <a:cxn ang="0">
                  <a:pos x="connsiteX0" y="connsiteY0"/>
                </a:cxn>
                <a:cxn ang="0">
                  <a:pos x="connsiteX1" y="connsiteY1"/>
                </a:cxn>
                <a:cxn ang="0">
                  <a:pos x="connsiteX2" y="connsiteY2"/>
                </a:cxn>
                <a:cxn ang="0">
                  <a:pos x="connsiteX3" y="connsiteY3"/>
                </a:cxn>
              </a:cxnLst>
              <a:rect l="l" t="t" r="r" b="b"/>
              <a:pathLst>
                <a:path w="161925" h="266700">
                  <a:moveTo>
                    <a:pt x="18669" y="238564"/>
                  </a:moveTo>
                  <a:lnTo>
                    <a:pt x="109797" y="18669"/>
                  </a:lnTo>
                  <a:lnTo>
                    <a:pt x="144995" y="33255"/>
                  </a:lnTo>
                  <a:lnTo>
                    <a:pt x="53866" y="253150"/>
                  </a:lnTo>
                  <a:close/>
                </a:path>
              </a:pathLst>
            </a:custGeom>
            <a:noFill/>
            <a:ln w="38100" cap="flat">
              <a:solidFill>
                <a:schemeClr val="tx1"/>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5" name="Freeform: Shape 24">
              <a:extLst>
                <a:ext uri="{FF2B5EF4-FFF2-40B4-BE49-F238E27FC236}">
                  <a16:creationId xmlns:a16="http://schemas.microsoft.com/office/drawing/2014/main" id="{250602EC-AECB-47D5-8E7A-01BBF8140DB8}"/>
                </a:ext>
              </a:extLst>
            </p:cNvPr>
            <p:cNvSpPr/>
            <p:nvPr/>
          </p:nvSpPr>
          <p:spPr>
            <a:xfrm>
              <a:off x="6737033" y="4350830"/>
              <a:ext cx="790575" cy="619125"/>
            </a:xfrm>
            <a:custGeom>
              <a:avLst/>
              <a:gdLst>
                <a:gd name="connsiteX0" fmla="*/ 14288 w 790575"/>
                <a:gd name="connsiteY0" fmla="*/ 14288 h 619125"/>
                <a:gd name="connsiteX1" fmla="*/ 14288 w 790575"/>
                <a:gd name="connsiteY1" fmla="*/ 604838 h 619125"/>
                <a:gd name="connsiteX2" fmla="*/ 776288 w 790575"/>
                <a:gd name="connsiteY2" fmla="*/ 604838 h 619125"/>
                <a:gd name="connsiteX3" fmla="*/ 776288 w 790575"/>
                <a:gd name="connsiteY3" fmla="*/ 14288 h 619125"/>
                <a:gd name="connsiteX4" fmla="*/ 671513 w 790575"/>
                <a:gd name="connsiteY4" fmla="*/ 71438 h 619125"/>
                <a:gd name="connsiteX5" fmla="*/ 690563 w 790575"/>
                <a:gd name="connsiteY5" fmla="*/ 90488 h 619125"/>
                <a:gd name="connsiteX6" fmla="*/ 671513 w 790575"/>
                <a:gd name="connsiteY6" fmla="*/ 109538 h 619125"/>
                <a:gd name="connsiteX7" fmla="*/ 652463 w 790575"/>
                <a:gd name="connsiteY7" fmla="*/ 90488 h 619125"/>
                <a:gd name="connsiteX8" fmla="*/ 671513 w 790575"/>
                <a:gd name="connsiteY8" fmla="*/ 71438 h 619125"/>
                <a:gd name="connsiteX9" fmla="*/ 604838 w 790575"/>
                <a:gd name="connsiteY9" fmla="*/ 71438 h 619125"/>
                <a:gd name="connsiteX10" fmla="*/ 623888 w 790575"/>
                <a:gd name="connsiteY10" fmla="*/ 90488 h 619125"/>
                <a:gd name="connsiteX11" fmla="*/ 604838 w 790575"/>
                <a:gd name="connsiteY11" fmla="*/ 109538 h 619125"/>
                <a:gd name="connsiteX12" fmla="*/ 585788 w 790575"/>
                <a:gd name="connsiteY12" fmla="*/ 90488 h 619125"/>
                <a:gd name="connsiteX13" fmla="*/ 604838 w 790575"/>
                <a:gd name="connsiteY13" fmla="*/ 71438 h 619125"/>
                <a:gd name="connsiteX14" fmla="*/ 538163 w 790575"/>
                <a:gd name="connsiteY14" fmla="*/ 71438 h 619125"/>
                <a:gd name="connsiteX15" fmla="*/ 557213 w 790575"/>
                <a:gd name="connsiteY15" fmla="*/ 90488 h 619125"/>
                <a:gd name="connsiteX16" fmla="*/ 538163 w 790575"/>
                <a:gd name="connsiteY16" fmla="*/ 109538 h 619125"/>
                <a:gd name="connsiteX17" fmla="*/ 519113 w 790575"/>
                <a:gd name="connsiteY17" fmla="*/ 90488 h 619125"/>
                <a:gd name="connsiteX18" fmla="*/ 538163 w 790575"/>
                <a:gd name="connsiteY18" fmla="*/ 71438 h 619125"/>
                <a:gd name="connsiteX19" fmla="*/ 719138 w 790575"/>
                <a:gd name="connsiteY19" fmla="*/ 547688 h 619125"/>
                <a:gd name="connsiteX20" fmla="*/ 71438 w 790575"/>
                <a:gd name="connsiteY20" fmla="*/ 547688 h 619125"/>
                <a:gd name="connsiteX21" fmla="*/ 71438 w 790575"/>
                <a:gd name="connsiteY21" fmla="*/ 166688 h 619125"/>
                <a:gd name="connsiteX22" fmla="*/ 719138 w 790575"/>
                <a:gd name="connsiteY22" fmla="*/ 16668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0575" h="619125">
                  <a:moveTo>
                    <a:pt x="14288" y="14288"/>
                  </a:moveTo>
                  <a:lnTo>
                    <a:pt x="14288" y="604838"/>
                  </a:lnTo>
                  <a:lnTo>
                    <a:pt x="776288" y="604838"/>
                  </a:lnTo>
                  <a:lnTo>
                    <a:pt x="776288" y="14288"/>
                  </a:lnTo>
                  <a:close/>
                  <a:moveTo>
                    <a:pt x="671513" y="71438"/>
                  </a:moveTo>
                  <a:cubicBezTo>
                    <a:pt x="682034" y="71438"/>
                    <a:pt x="690563" y="79966"/>
                    <a:pt x="690563" y="90488"/>
                  </a:cubicBezTo>
                  <a:cubicBezTo>
                    <a:pt x="690563" y="101009"/>
                    <a:pt x="682034" y="109538"/>
                    <a:pt x="671513" y="109538"/>
                  </a:cubicBezTo>
                  <a:cubicBezTo>
                    <a:pt x="660991" y="109538"/>
                    <a:pt x="652463" y="101009"/>
                    <a:pt x="652463" y="90488"/>
                  </a:cubicBezTo>
                  <a:cubicBezTo>
                    <a:pt x="652463" y="79966"/>
                    <a:pt x="660991" y="71438"/>
                    <a:pt x="671513" y="71438"/>
                  </a:cubicBezTo>
                  <a:close/>
                  <a:moveTo>
                    <a:pt x="604838" y="71438"/>
                  </a:moveTo>
                  <a:cubicBezTo>
                    <a:pt x="615359" y="71438"/>
                    <a:pt x="623888" y="79966"/>
                    <a:pt x="623888" y="90488"/>
                  </a:cubicBezTo>
                  <a:cubicBezTo>
                    <a:pt x="623888" y="101009"/>
                    <a:pt x="615359" y="109538"/>
                    <a:pt x="604838" y="109538"/>
                  </a:cubicBezTo>
                  <a:cubicBezTo>
                    <a:pt x="594316" y="109538"/>
                    <a:pt x="585788" y="101009"/>
                    <a:pt x="585788" y="90488"/>
                  </a:cubicBezTo>
                  <a:cubicBezTo>
                    <a:pt x="585788" y="79966"/>
                    <a:pt x="594316" y="71438"/>
                    <a:pt x="604838" y="71438"/>
                  </a:cubicBezTo>
                  <a:close/>
                  <a:moveTo>
                    <a:pt x="538163" y="71438"/>
                  </a:moveTo>
                  <a:cubicBezTo>
                    <a:pt x="548684" y="71438"/>
                    <a:pt x="557213" y="79966"/>
                    <a:pt x="557213" y="90488"/>
                  </a:cubicBezTo>
                  <a:cubicBezTo>
                    <a:pt x="557213" y="101009"/>
                    <a:pt x="548684" y="109538"/>
                    <a:pt x="538163" y="109538"/>
                  </a:cubicBezTo>
                  <a:cubicBezTo>
                    <a:pt x="527641" y="109538"/>
                    <a:pt x="519113" y="101009"/>
                    <a:pt x="519113" y="90488"/>
                  </a:cubicBezTo>
                  <a:cubicBezTo>
                    <a:pt x="519113" y="79966"/>
                    <a:pt x="527641" y="71438"/>
                    <a:pt x="538163" y="71438"/>
                  </a:cubicBezTo>
                  <a:close/>
                  <a:moveTo>
                    <a:pt x="719138" y="547688"/>
                  </a:moveTo>
                  <a:lnTo>
                    <a:pt x="71438" y="547688"/>
                  </a:lnTo>
                  <a:lnTo>
                    <a:pt x="71438" y="166688"/>
                  </a:lnTo>
                  <a:lnTo>
                    <a:pt x="719138" y="166688"/>
                  </a:lnTo>
                  <a:close/>
                </a:path>
              </a:pathLst>
            </a:custGeom>
            <a:noFill/>
            <a:ln w="38100" cap="flat">
              <a:solidFill>
                <a:schemeClr val="tx1"/>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spTree>
    <p:extLst>
      <p:ext uri="{BB962C8B-B14F-4D97-AF65-F5344CB8AC3E}">
        <p14:creationId xmlns:p14="http://schemas.microsoft.com/office/powerpoint/2010/main" val="169068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6144-DCDF-4A6F-AFAB-FFE3201FEB11}"/>
              </a:ext>
            </a:extLst>
          </p:cNvPr>
          <p:cNvSpPr>
            <a:spLocks noGrp="1"/>
          </p:cNvSpPr>
          <p:nvPr>
            <p:ph type="title"/>
          </p:nvPr>
        </p:nvSpPr>
        <p:spPr/>
        <p:txBody>
          <a:bodyPr/>
          <a:lstStyle/>
          <a:p>
            <a:r>
              <a:rPr lang="en-US" dirty="0"/>
              <a:t>How it works: AWS Glue for Ray</a:t>
            </a:r>
          </a:p>
        </p:txBody>
      </p:sp>
      <p:pic>
        <p:nvPicPr>
          <p:cNvPr id="4" name="Graphic 3" descr="Box">
            <a:extLst>
              <a:ext uri="{FF2B5EF4-FFF2-40B4-BE49-F238E27FC236}">
                <a16:creationId xmlns:a16="http://schemas.microsoft.com/office/drawing/2014/main" id="{16280FE3-68F8-49F5-B102-3DE84CF70E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5311050"/>
            <a:ext cx="1097280" cy="1097280"/>
          </a:xfrm>
          <a:prstGeom prst="rect">
            <a:avLst/>
          </a:prstGeom>
        </p:spPr>
      </p:pic>
      <p:pic>
        <p:nvPicPr>
          <p:cNvPr id="5" name="Graphic 4" descr="Box">
            <a:extLst>
              <a:ext uri="{FF2B5EF4-FFF2-40B4-BE49-F238E27FC236}">
                <a16:creationId xmlns:a16="http://schemas.microsoft.com/office/drawing/2014/main" id="{88FF2187-363D-41D6-BBD8-97D6A757C0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4018386"/>
            <a:ext cx="1097280" cy="1097280"/>
          </a:xfrm>
          <a:prstGeom prst="rect">
            <a:avLst/>
          </a:prstGeom>
        </p:spPr>
      </p:pic>
      <p:pic>
        <p:nvPicPr>
          <p:cNvPr id="6" name="Graphic 5" descr="Box">
            <a:extLst>
              <a:ext uri="{FF2B5EF4-FFF2-40B4-BE49-F238E27FC236}">
                <a16:creationId xmlns:a16="http://schemas.microsoft.com/office/drawing/2014/main" id="{B8AE4E7F-5FE2-4E40-8944-AF736280CB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3372054"/>
            <a:ext cx="1097280" cy="1097280"/>
          </a:xfrm>
          <a:prstGeom prst="rect">
            <a:avLst/>
          </a:prstGeom>
        </p:spPr>
      </p:pic>
      <p:pic>
        <p:nvPicPr>
          <p:cNvPr id="7" name="Graphic 6" descr="Box">
            <a:extLst>
              <a:ext uri="{FF2B5EF4-FFF2-40B4-BE49-F238E27FC236}">
                <a16:creationId xmlns:a16="http://schemas.microsoft.com/office/drawing/2014/main" id="{C28E19ED-D154-4BFB-95E5-2520939968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4664718"/>
            <a:ext cx="1097280" cy="1097280"/>
          </a:xfrm>
          <a:prstGeom prst="rect">
            <a:avLst/>
          </a:prstGeom>
        </p:spPr>
      </p:pic>
      <p:cxnSp>
        <p:nvCxnSpPr>
          <p:cNvPr id="8" name="Straight Arrow Connector 7">
            <a:extLst>
              <a:ext uri="{FF2B5EF4-FFF2-40B4-BE49-F238E27FC236}">
                <a16:creationId xmlns:a16="http://schemas.microsoft.com/office/drawing/2014/main" id="{504B6D26-8936-4C65-ACE2-ABF7B4DC87BB}"/>
              </a:ext>
            </a:extLst>
          </p:cNvPr>
          <p:cNvCxnSpPr/>
          <p:nvPr/>
        </p:nvCxnSpPr>
        <p:spPr>
          <a:xfrm>
            <a:off x="1378458" y="3961502"/>
            <a:ext cx="626364"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8C71121-0086-430A-8393-B189DAF19FE4}"/>
              </a:ext>
            </a:extLst>
          </p:cNvPr>
          <p:cNvCxnSpPr>
            <a:cxnSpLocks/>
          </p:cNvCxnSpPr>
          <p:nvPr/>
        </p:nvCxnSpPr>
        <p:spPr>
          <a:xfrm>
            <a:off x="1384315" y="4607834"/>
            <a:ext cx="614653"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17ABCE-F3DF-429B-8FE4-F4EB05B775E5}"/>
              </a:ext>
            </a:extLst>
          </p:cNvPr>
          <p:cNvCxnSpPr>
            <a:cxnSpLocks/>
          </p:cNvCxnSpPr>
          <p:nvPr/>
        </p:nvCxnSpPr>
        <p:spPr>
          <a:xfrm>
            <a:off x="1384315" y="5900500"/>
            <a:ext cx="614653"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D58B08-1515-4003-B9E1-072C0EB99457}"/>
              </a:ext>
            </a:extLst>
          </p:cNvPr>
          <p:cNvCxnSpPr>
            <a:cxnSpLocks/>
          </p:cNvCxnSpPr>
          <p:nvPr/>
        </p:nvCxnSpPr>
        <p:spPr>
          <a:xfrm>
            <a:off x="1401318" y="5254166"/>
            <a:ext cx="580644"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4A16386-28ED-4BDC-8699-110495BB5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5739" y="3934878"/>
            <a:ext cx="1924813" cy="1924813"/>
          </a:xfrm>
          <a:prstGeom prst="rect">
            <a:avLst/>
          </a:prstGeom>
        </p:spPr>
      </p:pic>
      <p:sp>
        <p:nvSpPr>
          <p:cNvPr id="14" name="Rectangle 13">
            <a:extLst>
              <a:ext uri="{FF2B5EF4-FFF2-40B4-BE49-F238E27FC236}">
                <a16:creationId xmlns:a16="http://schemas.microsoft.com/office/drawing/2014/main" id="{56EC2F25-7C19-41A4-86BA-272A79432D25}"/>
              </a:ext>
            </a:extLst>
          </p:cNvPr>
          <p:cNvSpPr/>
          <p:nvPr/>
        </p:nvSpPr>
        <p:spPr>
          <a:xfrm>
            <a:off x="5705856" y="3191480"/>
            <a:ext cx="1755648" cy="1001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r>
              <a:rPr lang="en-US" sz="2520" dirty="0">
                <a:solidFill>
                  <a:schemeClr val="bg1"/>
                </a:solidFill>
              </a:rPr>
              <a:t>Ray Worker</a:t>
            </a:r>
          </a:p>
        </p:txBody>
      </p:sp>
      <p:pic>
        <p:nvPicPr>
          <p:cNvPr id="15" name="Graphic 14" descr="Box">
            <a:extLst>
              <a:ext uri="{FF2B5EF4-FFF2-40B4-BE49-F238E27FC236}">
                <a16:creationId xmlns:a16="http://schemas.microsoft.com/office/drawing/2014/main" id="{A638F791-F495-4280-A854-4A75A5C21F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3169" y="3469746"/>
            <a:ext cx="1097280" cy="1097280"/>
          </a:xfrm>
          <a:prstGeom prst="rect">
            <a:avLst/>
          </a:prstGeom>
        </p:spPr>
      </p:pic>
      <p:sp>
        <p:nvSpPr>
          <p:cNvPr id="16" name="Rectangle 15">
            <a:extLst>
              <a:ext uri="{FF2B5EF4-FFF2-40B4-BE49-F238E27FC236}">
                <a16:creationId xmlns:a16="http://schemas.microsoft.com/office/drawing/2014/main" id="{C67C87F3-B924-422D-B7A5-230FC63343B1}"/>
              </a:ext>
            </a:extLst>
          </p:cNvPr>
          <p:cNvSpPr/>
          <p:nvPr/>
        </p:nvSpPr>
        <p:spPr>
          <a:xfrm>
            <a:off x="5705856" y="4615038"/>
            <a:ext cx="1755648" cy="1001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r>
              <a:rPr lang="en-US" sz="2520" dirty="0">
                <a:solidFill>
                  <a:schemeClr val="bg1"/>
                </a:solidFill>
              </a:rPr>
              <a:t>Ray Worker</a:t>
            </a:r>
          </a:p>
        </p:txBody>
      </p:sp>
      <p:pic>
        <p:nvPicPr>
          <p:cNvPr id="17" name="Graphic 16" descr="Box">
            <a:extLst>
              <a:ext uri="{FF2B5EF4-FFF2-40B4-BE49-F238E27FC236}">
                <a16:creationId xmlns:a16="http://schemas.microsoft.com/office/drawing/2014/main" id="{A5ABE97C-45EE-475D-B822-9819D55966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3169" y="4897283"/>
            <a:ext cx="1097280" cy="1097280"/>
          </a:xfrm>
          <a:prstGeom prst="rect">
            <a:avLst/>
          </a:prstGeom>
        </p:spPr>
      </p:pic>
      <p:sp>
        <p:nvSpPr>
          <p:cNvPr id="18" name="Rectangle 17">
            <a:extLst>
              <a:ext uri="{FF2B5EF4-FFF2-40B4-BE49-F238E27FC236}">
                <a16:creationId xmlns:a16="http://schemas.microsoft.com/office/drawing/2014/main" id="{407286D3-626A-4409-951A-DA785F5430BE}"/>
              </a:ext>
            </a:extLst>
          </p:cNvPr>
          <p:cNvSpPr/>
          <p:nvPr/>
        </p:nvSpPr>
        <p:spPr>
          <a:xfrm>
            <a:off x="5705856" y="6178764"/>
            <a:ext cx="1755648" cy="1001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r>
              <a:rPr lang="en-US" sz="2520" dirty="0">
                <a:solidFill>
                  <a:schemeClr val="bg1"/>
                </a:solidFill>
              </a:rPr>
              <a:t>Ray Worker</a:t>
            </a:r>
          </a:p>
        </p:txBody>
      </p:sp>
      <p:pic>
        <p:nvPicPr>
          <p:cNvPr id="19" name="Graphic 18" descr="Box">
            <a:extLst>
              <a:ext uri="{FF2B5EF4-FFF2-40B4-BE49-F238E27FC236}">
                <a16:creationId xmlns:a16="http://schemas.microsoft.com/office/drawing/2014/main" id="{8F450804-F00F-44AD-A57A-8FFBF89360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3169" y="6461009"/>
            <a:ext cx="1097280" cy="1097280"/>
          </a:xfrm>
          <a:prstGeom prst="rect">
            <a:avLst/>
          </a:prstGeom>
        </p:spPr>
      </p:pic>
      <p:sp>
        <p:nvSpPr>
          <p:cNvPr id="20" name="Rectangle 19">
            <a:extLst>
              <a:ext uri="{FF2B5EF4-FFF2-40B4-BE49-F238E27FC236}">
                <a16:creationId xmlns:a16="http://schemas.microsoft.com/office/drawing/2014/main" id="{F26588B7-5E83-450F-BCCC-C180225BDA14}"/>
              </a:ext>
            </a:extLst>
          </p:cNvPr>
          <p:cNvSpPr/>
          <p:nvPr/>
        </p:nvSpPr>
        <p:spPr>
          <a:xfrm>
            <a:off x="5705856" y="1727930"/>
            <a:ext cx="1755648" cy="10012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r>
              <a:rPr lang="en-US" sz="2520" dirty="0">
                <a:solidFill>
                  <a:schemeClr val="bg1"/>
                </a:solidFill>
              </a:rPr>
              <a:t>Ray Worker</a:t>
            </a:r>
          </a:p>
        </p:txBody>
      </p:sp>
      <p:pic>
        <p:nvPicPr>
          <p:cNvPr id="21" name="Graphic 20" descr="Box">
            <a:extLst>
              <a:ext uri="{FF2B5EF4-FFF2-40B4-BE49-F238E27FC236}">
                <a16:creationId xmlns:a16="http://schemas.microsoft.com/office/drawing/2014/main" id="{EB905345-70CB-4FA4-B682-C2846B7405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3169" y="2006196"/>
            <a:ext cx="1097280" cy="1097280"/>
          </a:xfrm>
          <a:prstGeom prst="rect">
            <a:avLst/>
          </a:prstGeom>
        </p:spPr>
      </p:pic>
      <p:cxnSp>
        <p:nvCxnSpPr>
          <p:cNvPr id="22" name="Straight Connector 21">
            <a:extLst>
              <a:ext uri="{FF2B5EF4-FFF2-40B4-BE49-F238E27FC236}">
                <a16:creationId xmlns:a16="http://schemas.microsoft.com/office/drawing/2014/main" id="{4138EA7D-F1FD-4FDD-88F5-8E612EFA6131}"/>
              </a:ext>
            </a:extLst>
          </p:cNvPr>
          <p:cNvCxnSpPr/>
          <p:nvPr/>
        </p:nvCxnSpPr>
        <p:spPr>
          <a:xfrm>
            <a:off x="8067294" y="1728216"/>
            <a:ext cx="0" cy="5719572"/>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72FEAE-867C-471C-A03E-A4CE0AD313E7}"/>
              </a:ext>
            </a:extLst>
          </p:cNvPr>
          <p:cNvSpPr txBox="1"/>
          <p:nvPr/>
        </p:nvSpPr>
        <p:spPr>
          <a:xfrm>
            <a:off x="8307324" y="2007082"/>
            <a:ext cx="5865876" cy="5909310"/>
          </a:xfrm>
          <a:prstGeom prst="rect">
            <a:avLst/>
          </a:prstGeom>
          <a:noFill/>
        </p:spPr>
        <p:txBody>
          <a:bodyPr wrap="square" lIns="0" rIns="0" rtlCol="0">
            <a:spAutoFit/>
          </a:bodyPr>
          <a:lstStyle/>
          <a:p>
            <a:pPr marL="342900" indent="-342900">
              <a:buFont typeface="Arial" panose="020B0604020202020204" pitchFamily="34" charset="0"/>
              <a:buChar char="•"/>
            </a:pPr>
            <a:r>
              <a:rPr lang="en-US" sz="2520" dirty="0"/>
              <a:t>Serverless environment</a:t>
            </a:r>
          </a:p>
          <a:p>
            <a:pPr marL="342900" indent="-342900">
              <a:buFont typeface="Arial" panose="020B0604020202020204" pitchFamily="34" charset="0"/>
              <a:buChar char="•"/>
            </a:pPr>
            <a:endParaRPr lang="en-US" sz="2520" dirty="0"/>
          </a:p>
          <a:p>
            <a:pPr marL="342900" indent="-342900">
              <a:buFont typeface="Arial" panose="020B0604020202020204" pitchFamily="34" charset="0"/>
              <a:buChar char="•"/>
            </a:pPr>
            <a:r>
              <a:rPr lang="en-US" sz="2520" dirty="0"/>
              <a:t>Automatic scale up and scale down</a:t>
            </a:r>
          </a:p>
          <a:p>
            <a:pPr marL="342900" indent="-342900">
              <a:buFont typeface="Arial" panose="020B0604020202020204" pitchFamily="34" charset="0"/>
              <a:buChar char="•"/>
            </a:pPr>
            <a:endParaRPr lang="en-US" sz="2520" dirty="0"/>
          </a:p>
          <a:p>
            <a:pPr marL="342900" indent="-342900">
              <a:buFont typeface="Arial" panose="020B0604020202020204" pitchFamily="34" charset="0"/>
              <a:buChar char="•"/>
            </a:pPr>
            <a:r>
              <a:rPr lang="en-US" sz="2520" dirty="0"/>
              <a:t>Support batch and interactive workloads</a:t>
            </a:r>
          </a:p>
          <a:p>
            <a:pPr marL="342900" indent="-342900">
              <a:buFont typeface="Arial" panose="020B0604020202020204" pitchFamily="34" charset="0"/>
              <a:buChar char="•"/>
            </a:pPr>
            <a:endParaRPr lang="en-US" sz="2520" dirty="0"/>
          </a:p>
          <a:p>
            <a:pPr marL="342900" indent="-342900">
              <a:buFont typeface="Arial" panose="020B0604020202020204" pitchFamily="34" charset="0"/>
              <a:buChar char="•"/>
            </a:pPr>
            <a:r>
              <a:rPr lang="en-US" sz="2520" dirty="0"/>
              <a:t>Jobs start in few seconds and scale up and down in few seconds.</a:t>
            </a:r>
          </a:p>
          <a:p>
            <a:pPr marL="342900" indent="-342900">
              <a:buFont typeface="Arial" panose="020B0604020202020204" pitchFamily="34" charset="0"/>
              <a:buChar char="•"/>
            </a:pPr>
            <a:endParaRPr lang="en-US" sz="2520" dirty="0"/>
          </a:p>
          <a:p>
            <a:pPr marL="342900" indent="-342900">
              <a:buFont typeface="Arial" panose="020B0604020202020204" pitchFamily="34" charset="0"/>
              <a:buChar char="•"/>
            </a:pPr>
            <a:r>
              <a:rPr lang="en-US" sz="2520" dirty="0"/>
              <a:t>Customize the environment by using your own libraries and modules </a:t>
            </a:r>
          </a:p>
          <a:p>
            <a:pPr marL="342900" indent="-342900">
              <a:buFont typeface="Arial" panose="020B0604020202020204" pitchFamily="34" charset="0"/>
              <a:buChar char="•"/>
            </a:pPr>
            <a:endParaRPr lang="en-US" sz="2520" dirty="0"/>
          </a:p>
          <a:p>
            <a:pPr marL="342900" indent="-342900">
              <a:buFont typeface="Arial" panose="020B0604020202020204" pitchFamily="34" charset="0"/>
              <a:buChar char="•"/>
            </a:pPr>
            <a:r>
              <a:rPr lang="en-US" sz="2520" dirty="0"/>
              <a:t>Author jobs using </a:t>
            </a:r>
            <a:r>
              <a:rPr lang="en-US" sz="2520" dirty="0" err="1"/>
              <a:t>Sagemaker</a:t>
            </a:r>
            <a:r>
              <a:rPr lang="en-US" sz="2520" dirty="0"/>
              <a:t> Studio Notebook or your own local notebook</a:t>
            </a:r>
          </a:p>
        </p:txBody>
      </p:sp>
      <p:sp>
        <p:nvSpPr>
          <p:cNvPr id="24" name="Rectangle 23">
            <a:extLst>
              <a:ext uri="{FF2B5EF4-FFF2-40B4-BE49-F238E27FC236}">
                <a16:creationId xmlns:a16="http://schemas.microsoft.com/office/drawing/2014/main" id="{8F9BDE3B-D8EF-F142-ABA7-04EE47206A7C}"/>
              </a:ext>
            </a:extLst>
          </p:cNvPr>
          <p:cNvSpPr/>
          <p:nvPr/>
        </p:nvSpPr>
        <p:spPr>
          <a:xfrm rot="1915652">
            <a:off x="11974759" y="188273"/>
            <a:ext cx="3173503" cy="710358"/>
          </a:xfrm>
          <a:prstGeom prst="rect">
            <a:avLst/>
          </a:prstGeom>
          <a:ln/>
        </p:spPr>
        <p:style>
          <a:lnRef idx="0">
            <a:schemeClr val="accent1"/>
          </a:lnRef>
          <a:fillRef idx="3">
            <a:schemeClr val="accent1"/>
          </a:fillRef>
          <a:effectRef idx="3">
            <a:schemeClr val="accent1"/>
          </a:effectRef>
          <a:fontRef idx="minor">
            <a:schemeClr val="lt1"/>
          </a:fontRef>
        </p:style>
        <p:txBody>
          <a:bodyPr lIns="54864" tIns="54864" rIns="54864" rtlCol="0" anchor="ctr"/>
          <a:lstStyle/>
          <a:p>
            <a:pPr algn="ctr"/>
            <a:r>
              <a:rPr lang="en-US" sz="2520" dirty="0">
                <a:solidFill>
                  <a:schemeClr val="tx1"/>
                </a:solidFill>
              </a:rPr>
              <a:t>Preview</a:t>
            </a:r>
          </a:p>
        </p:txBody>
      </p:sp>
    </p:spTree>
    <p:extLst>
      <p:ext uri="{BB962C8B-B14F-4D97-AF65-F5344CB8AC3E}">
        <p14:creationId xmlns:p14="http://schemas.microsoft.com/office/powerpoint/2010/main" val="145017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Agenda</a:t>
            </a:r>
          </a:p>
        </p:txBody>
      </p:sp>
      <p:sp>
        <p:nvSpPr>
          <p:cNvPr id="10" name="Content Placeholder 9"/>
          <p:cNvSpPr>
            <a:spLocks noGrp="1"/>
          </p:cNvSpPr>
          <p:nvPr>
            <p:ph type="body" sz="quarter" idx="4294967295"/>
          </p:nvPr>
        </p:nvSpPr>
        <p:spPr>
          <a:xfrm>
            <a:off x="7318375" y="2168525"/>
            <a:ext cx="7312025" cy="4911986"/>
          </a:xfrm>
        </p:spPr>
        <p:txBody>
          <a:bodyPr/>
          <a:lstStyle/>
          <a:p>
            <a:pPr marL="493776" indent="-493776">
              <a:lnSpc>
                <a:spcPct val="150000"/>
              </a:lnSpc>
              <a:buClr>
                <a:schemeClr val="accent1"/>
              </a:buClr>
            </a:pPr>
            <a:r>
              <a:rPr lang="en-US" sz="2880" dirty="0"/>
              <a:t>Challenges</a:t>
            </a:r>
          </a:p>
          <a:p>
            <a:pPr marL="493776" indent="-493776">
              <a:lnSpc>
                <a:spcPct val="150000"/>
              </a:lnSpc>
              <a:buClr>
                <a:schemeClr val="accent1"/>
              </a:buClr>
            </a:pPr>
            <a:r>
              <a:rPr lang="en-US" sz="2880" dirty="0"/>
              <a:t>Why AWS Glue? </a:t>
            </a:r>
          </a:p>
          <a:p>
            <a:pPr marL="493776" indent="-493776">
              <a:lnSpc>
                <a:spcPct val="150000"/>
              </a:lnSpc>
              <a:buClr>
                <a:schemeClr val="accent1"/>
              </a:buClr>
            </a:pPr>
            <a:r>
              <a:rPr lang="en-US" sz="2880" dirty="0"/>
              <a:t>Use cases</a:t>
            </a:r>
          </a:p>
          <a:p>
            <a:pPr marL="493776" indent="-493776">
              <a:lnSpc>
                <a:spcPct val="150000"/>
              </a:lnSpc>
              <a:buClr>
                <a:schemeClr val="accent1"/>
              </a:buClr>
            </a:pPr>
            <a:r>
              <a:rPr lang="en-US" sz="2880" dirty="0"/>
              <a:t>Key customer case studies</a:t>
            </a:r>
          </a:p>
          <a:p>
            <a:pPr marL="493776" indent="-493776">
              <a:lnSpc>
                <a:spcPct val="150000"/>
              </a:lnSpc>
              <a:buClr>
                <a:schemeClr val="accent1"/>
              </a:buClr>
            </a:pPr>
            <a:r>
              <a:rPr lang="en-US" sz="2880" dirty="0"/>
              <a:t>How to get started</a:t>
            </a:r>
          </a:p>
          <a:p>
            <a:pPr marL="493776" indent="-493776">
              <a:lnSpc>
                <a:spcPct val="150000"/>
              </a:lnSpc>
              <a:buClr>
                <a:schemeClr val="accent1"/>
              </a:buClr>
            </a:pPr>
            <a:r>
              <a:rPr lang="en-US" sz="2880" dirty="0"/>
              <a:t>Q&amp;A</a:t>
            </a:r>
          </a:p>
        </p:txBody>
      </p:sp>
      <p:pic>
        <p:nvPicPr>
          <p:cNvPr id="3" name="Graphic 2">
            <a:extLst>
              <a:ext uri="{FF2B5EF4-FFF2-40B4-BE49-F238E27FC236}">
                <a16:creationId xmlns:a16="http://schemas.microsoft.com/office/drawing/2014/main" id="{626FDA3D-D036-B000-EE9B-8A2047BB91CB}"/>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7017018" y="2231541"/>
            <a:ext cx="768181" cy="768181"/>
          </a:xfrm>
          <a:prstGeom prst="rect">
            <a:avLst/>
          </a:prstGeom>
        </p:spPr>
      </p:pic>
      <p:pic>
        <p:nvPicPr>
          <p:cNvPr id="6" name="Graphic 5">
            <a:extLst>
              <a:ext uri="{FF2B5EF4-FFF2-40B4-BE49-F238E27FC236}">
                <a16:creationId xmlns:a16="http://schemas.microsoft.com/office/drawing/2014/main" id="{D3E9B416-598A-E7E5-D13A-C340367BD199}"/>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7017018" y="3073910"/>
            <a:ext cx="768181" cy="768181"/>
          </a:xfrm>
          <a:prstGeom prst="rect">
            <a:avLst/>
          </a:prstGeom>
        </p:spPr>
      </p:pic>
      <p:pic>
        <p:nvPicPr>
          <p:cNvPr id="7" name="Graphic 6">
            <a:extLst>
              <a:ext uri="{FF2B5EF4-FFF2-40B4-BE49-F238E27FC236}">
                <a16:creationId xmlns:a16="http://schemas.microsoft.com/office/drawing/2014/main" id="{19752746-BBB7-9204-D09D-89B0F615E18B}"/>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7017018" y="3896870"/>
            <a:ext cx="768181" cy="768181"/>
          </a:xfrm>
          <a:prstGeom prst="rect">
            <a:avLst/>
          </a:prstGeom>
        </p:spPr>
      </p:pic>
      <p:pic>
        <p:nvPicPr>
          <p:cNvPr id="8" name="Graphic 7">
            <a:extLst>
              <a:ext uri="{FF2B5EF4-FFF2-40B4-BE49-F238E27FC236}">
                <a16:creationId xmlns:a16="http://schemas.microsoft.com/office/drawing/2014/main" id="{A980B06F-1125-06AD-734B-0D053909968D}"/>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7017018" y="4761237"/>
            <a:ext cx="768181" cy="768181"/>
          </a:xfrm>
          <a:prstGeom prst="rect">
            <a:avLst/>
          </a:prstGeom>
        </p:spPr>
      </p:pic>
      <p:pic>
        <p:nvPicPr>
          <p:cNvPr id="11" name="Graphic 10">
            <a:extLst>
              <a:ext uri="{FF2B5EF4-FFF2-40B4-BE49-F238E27FC236}">
                <a16:creationId xmlns:a16="http://schemas.microsoft.com/office/drawing/2014/main" id="{01C4D6D0-0FA5-760D-8094-29F98BB13A7C}"/>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7017018" y="5592279"/>
            <a:ext cx="768181" cy="768181"/>
          </a:xfrm>
          <a:prstGeom prst="rect">
            <a:avLst/>
          </a:prstGeom>
        </p:spPr>
      </p:pic>
    </p:spTree>
    <p:extLst>
      <p:ext uri="{BB962C8B-B14F-4D97-AF65-F5344CB8AC3E}">
        <p14:creationId xmlns:p14="http://schemas.microsoft.com/office/powerpoint/2010/main" val="1008376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16BD-2604-3B75-8DD8-E589D4F5B2DF}"/>
              </a:ext>
            </a:extLst>
          </p:cNvPr>
          <p:cNvSpPr>
            <a:spLocks noGrp="1"/>
          </p:cNvSpPr>
          <p:nvPr>
            <p:ph type="title"/>
          </p:nvPr>
        </p:nvSpPr>
        <p:spPr>
          <a:xfrm>
            <a:off x="155933" y="241914"/>
            <a:ext cx="15800832" cy="757130"/>
          </a:xfrm>
        </p:spPr>
        <p:txBody>
          <a:bodyPr/>
          <a:lstStyle/>
          <a:p>
            <a:r>
              <a:rPr lang="en-US" sz="4800" dirty="0"/>
              <a:t>Glue 4.0</a:t>
            </a:r>
            <a:endParaRPr lang="en-US" dirty="0"/>
          </a:p>
        </p:txBody>
      </p:sp>
      <p:sp>
        <p:nvSpPr>
          <p:cNvPr id="4" name="Text Placeholder 3">
            <a:extLst>
              <a:ext uri="{FF2B5EF4-FFF2-40B4-BE49-F238E27FC236}">
                <a16:creationId xmlns:a16="http://schemas.microsoft.com/office/drawing/2014/main" id="{3BF5E4EE-39C7-D7A7-C9B9-735764F441C2}"/>
              </a:ext>
            </a:extLst>
          </p:cNvPr>
          <p:cNvSpPr>
            <a:spLocks noGrp="1"/>
          </p:cNvSpPr>
          <p:nvPr>
            <p:ph type="body" sz="quarter" idx="10"/>
          </p:nvPr>
        </p:nvSpPr>
        <p:spPr/>
        <p:txBody>
          <a:bodyPr/>
          <a:lstStyle/>
          <a:p>
            <a:r>
              <a:rPr lang="en-US" dirty="0"/>
              <a:t>Fast, predictable, and cost-effective</a:t>
            </a:r>
          </a:p>
        </p:txBody>
      </p:sp>
      <p:sp>
        <p:nvSpPr>
          <p:cNvPr id="6" name="TextBox 5">
            <a:extLst>
              <a:ext uri="{FF2B5EF4-FFF2-40B4-BE49-F238E27FC236}">
                <a16:creationId xmlns:a16="http://schemas.microsoft.com/office/drawing/2014/main" id="{C3B0BE15-5B84-4CEA-8144-61434F19C0CA}"/>
              </a:ext>
            </a:extLst>
          </p:cNvPr>
          <p:cNvSpPr txBox="1"/>
          <p:nvPr/>
        </p:nvSpPr>
        <p:spPr>
          <a:xfrm>
            <a:off x="531589" y="2264848"/>
            <a:ext cx="5624832" cy="4586833"/>
          </a:xfrm>
          <a:prstGeom prst="rect">
            <a:avLst/>
          </a:prstGeom>
          <a:noFill/>
        </p:spPr>
        <p:txBody>
          <a:bodyPr wrap="square" lIns="0" rtlCol="0" anchor="t">
            <a:spAutoFit/>
          </a:bodyPr>
          <a:lstStyle/>
          <a:p>
            <a:pPr defTabSz="1097280" eaLnBrk="1" fontAlgn="auto" hangingPunct="1">
              <a:lnSpc>
                <a:spcPct val="90000"/>
              </a:lnSpc>
              <a:spcBef>
                <a:spcPts val="0"/>
              </a:spcBef>
              <a:spcAft>
                <a:spcPts val="1440"/>
              </a:spcAft>
              <a:buSzPct val="90000"/>
              <a:defRPr/>
            </a:pPr>
            <a:r>
              <a:rPr lang="en-US" sz="288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Upgrades Glue engines</a:t>
            </a:r>
          </a:p>
          <a:p>
            <a:pPr defTabSz="1097280" eaLnBrk="1" fontAlgn="auto" hangingPunct="1">
              <a:lnSpc>
                <a:spcPct val="90000"/>
              </a:lnSpc>
              <a:spcBef>
                <a:spcPts val="0"/>
              </a:spcBef>
              <a:spcAft>
                <a:spcPts val="1440"/>
              </a:spcAft>
              <a:buSzPct val="90000"/>
              <a:defRPr/>
            </a:pPr>
            <a:r>
              <a:rPr lang="en-US" sz="288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 </a:t>
            </a:r>
          </a:p>
          <a:p>
            <a:pPr defTabSz="1097280" eaLnBrk="1" fontAlgn="auto" hangingPunct="1">
              <a:lnSpc>
                <a:spcPct val="90000"/>
              </a:lnSpc>
              <a:spcBef>
                <a:spcPts val="0"/>
              </a:spcBef>
              <a:spcAft>
                <a:spcPts val="1440"/>
              </a:spcAft>
              <a:buSzPct val="90000"/>
              <a:defRPr/>
            </a:pPr>
            <a:r>
              <a:rPr lang="en-US" sz="288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  		Apache Spark 3.3.0</a:t>
            </a:r>
          </a:p>
          <a:p>
            <a:pPr defTabSz="1097280" eaLnBrk="1" fontAlgn="auto" hangingPunct="1">
              <a:lnSpc>
                <a:spcPct val="90000"/>
              </a:lnSpc>
              <a:spcBef>
                <a:spcPts val="0"/>
              </a:spcBef>
              <a:spcAft>
                <a:spcPts val="1440"/>
              </a:spcAft>
              <a:buSzPct val="90000"/>
              <a:defRPr/>
            </a:pPr>
            <a:endParaRPr lang="en-US" sz="96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1097280" eaLnBrk="1" fontAlgn="auto" hangingPunct="1">
              <a:lnSpc>
                <a:spcPct val="90000"/>
              </a:lnSpc>
              <a:spcBef>
                <a:spcPts val="0"/>
              </a:spcBef>
              <a:spcAft>
                <a:spcPts val="1440"/>
              </a:spcAft>
              <a:buSzPct val="90000"/>
              <a:defRPr/>
            </a:pPr>
            <a:r>
              <a:rPr lang="en-US" sz="288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  		Python 3.10</a:t>
            </a:r>
          </a:p>
          <a:p>
            <a:pPr defTabSz="1097280" eaLnBrk="1" fontAlgn="auto" hangingPunct="1">
              <a:lnSpc>
                <a:spcPct val="90000"/>
              </a:lnSpc>
              <a:spcBef>
                <a:spcPts val="0"/>
              </a:spcBef>
              <a:spcAft>
                <a:spcPts val="1440"/>
              </a:spcAft>
              <a:buSzPct val="90000"/>
              <a:defRPr/>
            </a:pPr>
            <a:endParaRPr lang="en-US" sz="96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1097280" eaLnBrk="1" fontAlgn="auto" hangingPunct="1">
              <a:lnSpc>
                <a:spcPct val="90000"/>
              </a:lnSpc>
              <a:spcBef>
                <a:spcPts val="0"/>
              </a:spcBef>
              <a:spcAft>
                <a:spcPts val="1440"/>
              </a:spcAft>
              <a:buSzPct val="90000"/>
              <a:defRPr/>
            </a:pPr>
            <a:r>
              <a:rPr lang="en-US" sz="288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  		Scala 2.12</a:t>
            </a:r>
          </a:p>
          <a:p>
            <a:pPr defTabSz="1097280" eaLnBrk="1" fontAlgn="auto" hangingPunct="1">
              <a:lnSpc>
                <a:spcPct val="90000"/>
              </a:lnSpc>
              <a:spcBef>
                <a:spcPts val="0"/>
              </a:spcBef>
              <a:spcAft>
                <a:spcPts val="1440"/>
              </a:spcAft>
              <a:buSzPct val="90000"/>
              <a:defRPr/>
            </a:pPr>
            <a:endParaRPr lang="en-US" sz="288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1097280" eaLnBrk="1" fontAlgn="auto" hangingPunct="1">
              <a:lnSpc>
                <a:spcPct val="90000"/>
              </a:lnSpc>
              <a:spcBef>
                <a:spcPts val="0"/>
              </a:spcBef>
              <a:spcAft>
                <a:spcPts val="1440"/>
              </a:spcAft>
              <a:buSzPct val="90000"/>
              <a:defRPr/>
            </a:pPr>
            <a:endParaRPr lang="en-US" sz="288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96CCAD4B-C636-76AB-9D93-43D29B99F338}"/>
              </a:ext>
            </a:extLst>
          </p:cNvPr>
          <p:cNvSpPr txBox="1"/>
          <p:nvPr/>
        </p:nvSpPr>
        <p:spPr>
          <a:xfrm>
            <a:off x="8908288" y="3565798"/>
            <a:ext cx="4848648" cy="461665"/>
          </a:xfrm>
          <a:prstGeom prst="rect">
            <a:avLst/>
          </a:prstGeom>
          <a:noFill/>
        </p:spPr>
        <p:txBody>
          <a:bodyPr wrap="square" lIns="0" rtlCol="0" anchor="t">
            <a:spAutoFit/>
          </a:bodyPr>
          <a:lstStyle/>
          <a:p>
            <a:r>
              <a:rPr lang="en-US" sz="2400" dirty="0"/>
              <a:t>Performance optimized Spark 3.3</a:t>
            </a:r>
          </a:p>
        </p:txBody>
      </p:sp>
      <p:sp>
        <p:nvSpPr>
          <p:cNvPr id="9" name="TextBox 8">
            <a:extLst>
              <a:ext uri="{FF2B5EF4-FFF2-40B4-BE49-F238E27FC236}">
                <a16:creationId xmlns:a16="http://schemas.microsoft.com/office/drawing/2014/main" id="{6E9D9CF1-E232-ED6B-87BD-D8DAA0AD3513}"/>
              </a:ext>
            </a:extLst>
          </p:cNvPr>
          <p:cNvSpPr txBox="1"/>
          <p:nvPr/>
        </p:nvSpPr>
        <p:spPr>
          <a:xfrm>
            <a:off x="8903818" y="4752802"/>
            <a:ext cx="4853116" cy="830997"/>
          </a:xfrm>
          <a:prstGeom prst="rect">
            <a:avLst/>
          </a:prstGeom>
          <a:noFill/>
        </p:spPr>
        <p:txBody>
          <a:bodyPr wrap="square" lIns="0" rtlCol="0" anchor="t">
            <a:spAutoFit/>
          </a:bodyPr>
          <a:lstStyle/>
          <a:p>
            <a:r>
              <a:rPr lang="en-US" sz="2400" dirty="0"/>
              <a:t>Distributed Pandas API on Spark  -  </a:t>
            </a:r>
          </a:p>
          <a:p>
            <a:r>
              <a:rPr lang="en-US" sz="2400" dirty="0"/>
              <a:t> Improved data processing</a:t>
            </a:r>
          </a:p>
        </p:txBody>
      </p:sp>
      <p:grpSp>
        <p:nvGrpSpPr>
          <p:cNvPr id="10" name="Graphic 267">
            <a:extLst>
              <a:ext uri="{FF2B5EF4-FFF2-40B4-BE49-F238E27FC236}">
                <a16:creationId xmlns:a16="http://schemas.microsoft.com/office/drawing/2014/main" id="{B9CDC0BA-6D9E-A015-62E5-BEAC667C61FE}"/>
              </a:ext>
            </a:extLst>
          </p:cNvPr>
          <p:cNvGrpSpPr/>
          <p:nvPr/>
        </p:nvGrpSpPr>
        <p:grpSpPr>
          <a:xfrm>
            <a:off x="7498145" y="3367093"/>
            <a:ext cx="750335" cy="750385"/>
            <a:chOff x="5666984" y="3008282"/>
            <a:chExt cx="845475" cy="845532"/>
          </a:xfrm>
          <a:solidFill>
            <a:schemeClr val="tx1"/>
          </a:solidFill>
        </p:grpSpPr>
        <p:sp>
          <p:nvSpPr>
            <p:cNvPr id="11" name="Freeform 10">
              <a:extLst>
                <a:ext uri="{FF2B5EF4-FFF2-40B4-BE49-F238E27FC236}">
                  <a16:creationId xmlns:a16="http://schemas.microsoft.com/office/drawing/2014/main" id="{9B93B96E-1F50-6CEA-FF55-4921D91ACE39}"/>
                </a:ext>
              </a:extLst>
            </p:cNvPr>
            <p:cNvSpPr/>
            <p:nvPr/>
          </p:nvSpPr>
          <p:spPr>
            <a:xfrm>
              <a:off x="5666984" y="3008282"/>
              <a:ext cx="845475" cy="845532"/>
            </a:xfrm>
            <a:custGeom>
              <a:avLst/>
              <a:gdLst>
                <a:gd name="connsiteX0" fmla="*/ 844305 w 845475"/>
                <a:gd name="connsiteY0" fmla="*/ 15905 h 845532"/>
                <a:gd name="connsiteX1" fmla="*/ 830018 w 845475"/>
                <a:gd name="connsiteY1" fmla="*/ 1618 h 845532"/>
                <a:gd name="connsiteX2" fmla="*/ 338528 w 845475"/>
                <a:gd name="connsiteY2" fmla="*/ 211168 h 845532"/>
                <a:gd name="connsiteX3" fmla="*/ 335670 w 845475"/>
                <a:gd name="connsiteY3" fmla="*/ 214025 h 845532"/>
                <a:gd name="connsiteX4" fmla="*/ 187080 w 845475"/>
                <a:gd name="connsiteY4" fmla="*/ 226408 h 845532"/>
                <a:gd name="connsiteX5" fmla="*/ 177555 w 845475"/>
                <a:gd name="connsiteY5" fmla="*/ 231170 h 845532"/>
                <a:gd name="connsiteX6" fmla="*/ 5153 w 845475"/>
                <a:gd name="connsiteY6" fmla="*/ 403573 h 845532"/>
                <a:gd name="connsiteX7" fmla="*/ 1343 w 845475"/>
                <a:gd name="connsiteY7" fmla="*/ 421670 h 845532"/>
                <a:gd name="connsiteX8" fmla="*/ 16583 w 845475"/>
                <a:gd name="connsiteY8" fmla="*/ 432148 h 845532"/>
                <a:gd name="connsiteX9" fmla="*/ 191843 w 845475"/>
                <a:gd name="connsiteY9" fmla="*/ 432148 h 845532"/>
                <a:gd name="connsiteX10" fmla="*/ 182318 w 845475"/>
                <a:gd name="connsiteY10" fmla="*/ 455960 h 845532"/>
                <a:gd name="connsiteX11" fmla="*/ 186128 w 845475"/>
                <a:gd name="connsiteY11" fmla="*/ 473105 h 845532"/>
                <a:gd name="connsiteX12" fmla="*/ 200415 w 845475"/>
                <a:gd name="connsiteY12" fmla="*/ 487393 h 845532"/>
                <a:gd name="connsiteX13" fmla="*/ 152790 w 845475"/>
                <a:gd name="connsiteY13" fmla="*/ 489298 h 845532"/>
                <a:gd name="connsiteX14" fmla="*/ 137550 w 845475"/>
                <a:gd name="connsiteY14" fmla="*/ 499775 h 845532"/>
                <a:gd name="connsiteX15" fmla="*/ 141360 w 845475"/>
                <a:gd name="connsiteY15" fmla="*/ 517873 h 845532"/>
                <a:gd name="connsiteX16" fmla="*/ 328050 w 845475"/>
                <a:gd name="connsiteY16" fmla="*/ 704563 h 845532"/>
                <a:gd name="connsiteX17" fmla="*/ 339480 w 845475"/>
                <a:gd name="connsiteY17" fmla="*/ 709325 h 845532"/>
                <a:gd name="connsiteX18" fmla="*/ 346148 w 845475"/>
                <a:gd name="connsiteY18" fmla="*/ 708373 h 845532"/>
                <a:gd name="connsiteX19" fmla="*/ 356625 w 845475"/>
                <a:gd name="connsiteY19" fmla="*/ 693133 h 845532"/>
                <a:gd name="connsiteX20" fmla="*/ 356625 w 845475"/>
                <a:gd name="connsiteY20" fmla="*/ 642650 h 845532"/>
                <a:gd name="connsiteX21" fmla="*/ 371865 w 845475"/>
                <a:gd name="connsiteY21" fmla="*/ 657890 h 845532"/>
                <a:gd name="connsiteX22" fmla="*/ 383295 w 845475"/>
                <a:gd name="connsiteY22" fmla="*/ 662653 h 845532"/>
                <a:gd name="connsiteX23" fmla="*/ 389010 w 845475"/>
                <a:gd name="connsiteY23" fmla="*/ 661700 h 845532"/>
                <a:gd name="connsiteX24" fmla="*/ 413775 w 845475"/>
                <a:gd name="connsiteY24" fmla="*/ 652175 h 845532"/>
                <a:gd name="connsiteX25" fmla="*/ 413775 w 845475"/>
                <a:gd name="connsiteY25" fmla="*/ 829340 h 845532"/>
                <a:gd name="connsiteX26" fmla="*/ 424253 w 845475"/>
                <a:gd name="connsiteY26" fmla="*/ 844580 h 845532"/>
                <a:gd name="connsiteX27" fmla="*/ 430920 w 845475"/>
                <a:gd name="connsiteY27" fmla="*/ 845533 h 845532"/>
                <a:gd name="connsiteX28" fmla="*/ 442350 w 845475"/>
                <a:gd name="connsiteY28" fmla="*/ 840770 h 845532"/>
                <a:gd name="connsiteX29" fmla="*/ 614753 w 845475"/>
                <a:gd name="connsiteY29" fmla="*/ 668368 h 845532"/>
                <a:gd name="connsiteX30" fmla="*/ 619515 w 845475"/>
                <a:gd name="connsiteY30" fmla="*/ 658843 h 845532"/>
                <a:gd name="connsiteX31" fmla="*/ 631898 w 845475"/>
                <a:gd name="connsiteY31" fmla="*/ 508348 h 845532"/>
                <a:gd name="connsiteX32" fmla="*/ 633803 w 845475"/>
                <a:gd name="connsiteY32" fmla="*/ 506443 h 845532"/>
                <a:gd name="connsiteX33" fmla="*/ 844305 w 845475"/>
                <a:gd name="connsiteY33" fmla="*/ 15905 h 845532"/>
                <a:gd name="connsiteX34" fmla="*/ 57540 w 845475"/>
                <a:gd name="connsiteY34" fmla="*/ 398810 h 845532"/>
                <a:gd name="connsiteX35" fmla="*/ 197558 w 845475"/>
                <a:gd name="connsiteY35" fmla="*/ 258793 h 845532"/>
                <a:gd name="connsiteX36" fmla="*/ 308048 w 845475"/>
                <a:gd name="connsiteY36" fmla="*/ 247363 h 845532"/>
                <a:gd name="connsiteX37" fmla="*/ 208988 w 845475"/>
                <a:gd name="connsiteY37" fmla="*/ 397858 h 845532"/>
                <a:gd name="connsiteX38" fmla="*/ 57540 w 845475"/>
                <a:gd name="connsiteY38" fmla="*/ 397858 h 845532"/>
                <a:gd name="connsiteX39" fmla="*/ 323288 w 845475"/>
                <a:gd name="connsiteY39" fmla="*/ 652175 h 845532"/>
                <a:gd name="connsiteX40" fmla="*/ 192795 w 845475"/>
                <a:gd name="connsiteY40" fmla="*/ 521683 h 845532"/>
                <a:gd name="connsiteX41" fmla="*/ 235658 w 845475"/>
                <a:gd name="connsiteY41" fmla="*/ 520730 h 845532"/>
                <a:gd name="connsiteX42" fmla="*/ 323288 w 845475"/>
                <a:gd name="connsiteY42" fmla="*/ 608360 h 845532"/>
                <a:gd name="connsiteX43" fmla="*/ 323288 w 845475"/>
                <a:gd name="connsiteY43" fmla="*/ 652175 h 845532"/>
                <a:gd name="connsiteX44" fmla="*/ 387105 w 845475"/>
                <a:gd name="connsiteY44" fmla="*/ 626458 h 845532"/>
                <a:gd name="connsiteX45" fmla="*/ 218513 w 845475"/>
                <a:gd name="connsiteY45" fmla="*/ 457865 h 845532"/>
                <a:gd name="connsiteX46" fmla="*/ 363293 w 845475"/>
                <a:gd name="connsiteY46" fmla="*/ 234028 h 845532"/>
                <a:gd name="connsiteX47" fmla="*/ 811920 w 845475"/>
                <a:gd name="connsiteY47" fmla="*/ 33050 h 845532"/>
                <a:gd name="connsiteX48" fmla="*/ 610943 w 845475"/>
                <a:gd name="connsiteY48" fmla="*/ 481678 h 845532"/>
                <a:gd name="connsiteX49" fmla="*/ 387105 w 845475"/>
                <a:gd name="connsiteY49" fmla="*/ 626458 h 845532"/>
                <a:gd name="connsiteX50" fmla="*/ 587130 w 845475"/>
                <a:gd name="connsiteY50" fmla="*/ 648365 h 845532"/>
                <a:gd name="connsiteX51" fmla="*/ 446160 w 845475"/>
                <a:gd name="connsiteY51" fmla="*/ 788383 h 845532"/>
                <a:gd name="connsiteX52" fmla="*/ 446160 w 845475"/>
                <a:gd name="connsiteY52" fmla="*/ 635983 h 845532"/>
                <a:gd name="connsiteX53" fmla="*/ 597608 w 845475"/>
                <a:gd name="connsiteY53" fmla="*/ 535970 h 845532"/>
                <a:gd name="connsiteX54" fmla="*/ 587130 w 845475"/>
                <a:gd name="connsiteY54" fmla="*/ 648365 h 84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45475" h="845532">
                  <a:moveTo>
                    <a:pt x="844305" y="15905"/>
                  </a:moveTo>
                  <a:cubicBezTo>
                    <a:pt x="843353" y="8285"/>
                    <a:pt x="837638" y="2570"/>
                    <a:pt x="830018" y="1618"/>
                  </a:cubicBezTo>
                  <a:cubicBezTo>
                    <a:pt x="819540" y="-287"/>
                    <a:pt x="575700" y="-25052"/>
                    <a:pt x="338528" y="211168"/>
                  </a:cubicBezTo>
                  <a:cubicBezTo>
                    <a:pt x="338528" y="211168"/>
                    <a:pt x="337575" y="212120"/>
                    <a:pt x="335670" y="214025"/>
                  </a:cubicBezTo>
                  <a:cubicBezTo>
                    <a:pt x="317573" y="213073"/>
                    <a:pt x="278520" y="215930"/>
                    <a:pt x="187080" y="226408"/>
                  </a:cubicBezTo>
                  <a:cubicBezTo>
                    <a:pt x="183270" y="226408"/>
                    <a:pt x="180413" y="228313"/>
                    <a:pt x="177555" y="231170"/>
                  </a:cubicBezTo>
                  <a:lnTo>
                    <a:pt x="5153" y="403573"/>
                  </a:lnTo>
                  <a:cubicBezTo>
                    <a:pt x="390" y="408335"/>
                    <a:pt x="-1515" y="415955"/>
                    <a:pt x="1343" y="421670"/>
                  </a:cubicBezTo>
                  <a:cubicBezTo>
                    <a:pt x="4200" y="428338"/>
                    <a:pt x="9915" y="432148"/>
                    <a:pt x="16583" y="432148"/>
                  </a:cubicBezTo>
                  <a:lnTo>
                    <a:pt x="191843" y="432148"/>
                  </a:lnTo>
                  <a:cubicBezTo>
                    <a:pt x="188033" y="439768"/>
                    <a:pt x="185175" y="448340"/>
                    <a:pt x="182318" y="455960"/>
                  </a:cubicBezTo>
                  <a:cubicBezTo>
                    <a:pt x="180413" y="461675"/>
                    <a:pt x="181365" y="468343"/>
                    <a:pt x="186128" y="473105"/>
                  </a:cubicBezTo>
                  <a:lnTo>
                    <a:pt x="200415" y="487393"/>
                  </a:lnTo>
                  <a:lnTo>
                    <a:pt x="152790" y="489298"/>
                  </a:lnTo>
                  <a:cubicBezTo>
                    <a:pt x="146123" y="489298"/>
                    <a:pt x="140408" y="493108"/>
                    <a:pt x="137550" y="499775"/>
                  </a:cubicBezTo>
                  <a:cubicBezTo>
                    <a:pt x="134693" y="506443"/>
                    <a:pt x="136598" y="513110"/>
                    <a:pt x="141360" y="517873"/>
                  </a:cubicBezTo>
                  <a:lnTo>
                    <a:pt x="328050" y="704563"/>
                  </a:lnTo>
                  <a:cubicBezTo>
                    <a:pt x="330908" y="707420"/>
                    <a:pt x="335670" y="709325"/>
                    <a:pt x="339480" y="709325"/>
                  </a:cubicBezTo>
                  <a:cubicBezTo>
                    <a:pt x="341385" y="709325"/>
                    <a:pt x="344243" y="709325"/>
                    <a:pt x="346148" y="708373"/>
                  </a:cubicBezTo>
                  <a:cubicBezTo>
                    <a:pt x="352815" y="705515"/>
                    <a:pt x="356625" y="699800"/>
                    <a:pt x="356625" y="693133"/>
                  </a:cubicBezTo>
                  <a:lnTo>
                    <a:pt x="356625" y="642650"/>
                  </a:lnTo>
                  <a:lnTo>
                    <a:pt x="371865" y="657890"/>
                  </a:lnTo>
                  <a:cubicBezTo>
                    <a:pt x="374723" y="660748"/>
                    <a:pt x="379485" y="662653"/>
                    <a:pt x="383295" y="662653"/>
                  </a:cubicBezTo>
                  <a:cubicBezTo>
                    <a:pt x="385200" y="662653"/>
                    <a:pt x="387105" y="662653"/>
                    <a:pt x="389010" y="661700"/>
                  </a:cubicBezTo>
                  <a:cubicBezTo>
                    <a:pt x="397583" y="658843"/>
                    <a:pt x="405203" y="655985"/>
                    <a:pt x="413775" y="652175"/>
                  </a:cubicBezTo>
                  <a:lnTo>
                    <a:pt x="413775" y="829340"/>
                  </a:lnTo>
                  <a:cubicBezTo>
                    <a:pt x="413775" y="836008"/>
                    <a:pt x="417585" y="841723"/>
                    <a:pt x="424253" y="844580"/>
                  </a:cubicBezTo>
                  <a:cubicBezTo>
                    <a:pt x="426158" y="845533"/>
                    <a:pt x="428063" y="845533"/>
                    <a:pt x="430920" y="845533"/>
                  </a:cubicBezTo>
                  <a:cubicBezTo>
                    <a:pt x="435683" y="845533"/>
                    <a:pt x="439493" y="843628"/>
                    <a:pt x="442350" y="840770"/>
                  </a:cubicBezTo>
                  <a:lnTo>
                    <a:pt x="614753" y="668368"/>
                  </a:lnTo>
                  <a:cubicBezTo>
                    <a:pt x="617610" y="665510"/>
                    <a:pt x="619515" y="662653"/>
                    <a:pt x="619515" y="658843"/>
                  </a:cubicBezTo>
                  <a:cubicBezTo>
                    <a:pt x="630945" y="563593"/>
                    <a:pt x="633803" y="525493"/>
                    <a:pt x="631898" y="508348"/>
                  </a:cubicBezTo>
                  <a:cubicBezTo>
                    <a:pt x="632850" y="507395"/>
                    <a:pt x="633803" y="506443"/>
                    <a:pt x="633803" y="506443"/>
                  </a:cubicBezTo>
                  <a:cubicBezTo>
                    <a:pt x="870023" y="269270"/>
                    <a:pt x="845258" y="25430"/>
                    <a:pt x="844305" y="15905"/>
                  </a:cubicBezTo>
                  <a:close/>
                  <a:moveTo>
                    <a:pt x="57540" y="398810"/>
                  </a:moveTo>
                  <a:lnTo>
                    <a:pt x="197558" y="258793"/>
                  </a:lnTo>
                  <a:cubicBezTo>
                    <a:pt x="237563" y="254030"/>
                    <a:pt x="280425" y="249268"/>
                    <a:pt x="308048" y="247363"/>
                  </a:cubicBezTo>
                  <a:cubicBezTo>
                    <a:pt x="280425" y="282605"/>
                    <a:pt x="239468" y="337850"/>
                    <a:pt x="208988" y="397858"/>
                  </a:cubicBezTo>
                  <a:lnTo>
                    <a:pt x="57540" y="397858"/>
                  </a:lnTo>
                  <a:close/>
                  <a:moveTo>
                    <a:pt x="323288" y="652175"/>
                  </a:moveTo>
                  <a:lnTo>
                    <a:pt x="192795" y="521683"/>
                  </a:lnTo>
                  <a:lnTo>
                    <a:pt x="235658" y="520730"/>
                  </a:lnTo>
                  <a:lnTo>
                    <a:pt x="323288" y="608360"/>
                  </a:lnTo>
                  <a:lnTo>
                    <a:pt x="323288" y="652175"/>
                  </a:lnTo>
                  <a:close/>
                  <a:moveTo>
                    <a:pt x="387105" y="626458"/>
                  </a:moveTo>
                  <a:lnTo>
                    <a:pt x="218513" y="457865"/>
                  </a:lnTo>
                  <a:cubicBezTo>
                    <a:pt x="260423" y="348328"/>
                    <a:pt x="362340" y="234980"/>
                    <a:pt x="363293" y="234028"/>
                  </a:cubicBezTo>
                  <a:cubicBezTo>
                    <a:pt x="555698" y="41623"/>
                    <a:pt x="757628" y="31145"/>
                    <a:pt x="811920" y="33050"/>
                  </a:cubicBezTo>
                  <a:cubicBezTo>
                    <a:pt x="812873" y="87343"/>
                    <a:pt x="804300" y="288320"/>
                    <a:pt x="610943" y="481678"/>
                  </a:cubicBezTo>
                  <a:cubicBezTo>
                    <a:pt x="609990" y="482630"/>
                    <a:pt x="496643" y="584548"/>
                    <a:pt x="387105" y="626458"/>
                  </a:cubicBezTo>
                  <a:close/>
                  <a:moveTo>
                    <a:pt x="587130" y="648365"/>
                  </a:moveTo>
                  <a:lnTo>
                    <a:pt x="446160" y="788383"/>
                  </a:lnTo>
                  <a:lnTo>
                    <a:pt x="446160" y="635983"/>
                  </a:lnTo>
                  <a:cubicBezTo>
                    <a:pt x="507120" y="605503"/>
                    <a:pt x="563318" y="563593"/>
                    <a:pt x="597608" y="535970"/>
                  </a:cubicBezTo>
                  <a:cubicBezTo>
                    <a:pt x="596655" y="563593"/>
                    <a:pt x="591893" y="607408"/>
                    <a:pt x="587130" y="648365"/>
                  </a:cubicBezTo>
                  <a:close/>
                </a:path>
              </a:pathLst>
            </a:custGeom>
            <a:grpFill/>
            <a:ln w="9525" cap="flat">
              <a:noFill/>
              <a:prstDash val="solid"/>
              <a:miter/>
            </a:ln>
          </p:spPr>
          <p:txBody>
            <a:bodyPr rtlCol="0" anchor="ctr"/>
            <a:lstStyle/>
            <a:p>
              <a:pPr defTabSz="731491"/>
              <a:endParaRPr lang="en-US" sz="3456">
                <a:solidFill>
                  <a:srgbClr val="FFFFFF"/>
                </a:solidFill>
                <a:latin typeface="Amazon Ember"/>
              </a:endParaRPr>
            </a:p>
          </p:txBody>
        </p:sp>
        <p:sp>
          <p:nvSpPr>
            <p:cNvPr id="12" name="Freeform 11">
              <a:extLst>
                <a:ext uri="{FF2B5EF4-FFF2-40B4-BE49-F238E27FC236}">
                  <a16:creationId xmlns:a16="http://schemas.microsoft.com/office/drawing/2014/main" id="{581DD984-E5B7-0851-01DE-1B5BCB9FE251}"/>
                </a:ext>
              </a:extLst>
            </p:cNvPr>
            <p:cNvSpPr/>
            <p:nvPr/>
          </p:nvSpPr>
          <p:spPr>
            <a:xfrm rot="-2700000">
              <a:off x="5669362" y="3644115"/>
              <a:ext cx="174305" cy="33337"/>
            </a:xfrm>
            <a:custGeom>
              <a:avLst/>
              <a:gdLst>
                <a:gd name="connsiteX0" fmla="*/ 0 w 174305"/>
                <a:gd name="connsiteY0" fmla="*/ 0 h 33337"/>
                <a:gd name="connsiteX1" fmla="*/ 174306 w 174305"/>
                <a:gd name="connsiteY1" fmla="*/ 0 h 33337"/>
                <a:gd name="connsiteX2" fmla="*/ 174306 w 174305"/>
                <a:gd name="connsiteY2" fmla="*/ 33337 h 33337"/>
                <a:gd name="connsiteX3" fmla="*/ 0 w 174305"/>
                <a:gd name="connsiteY3" fmla="*/ 33337 h 33337"/>
              </a:gdLst>
              <a:ahLst/>
              <a:cxnLst>
                <a:cxn ang="0">
                  <a:pos x="connsiteX0" y="connsiteY0"/>
                </a:cxn>
                <a:cxn ang="0">
                  <a:pos x="connsiteX1" y="connsiteY1"/>
                </a:cxn>
                <a:cxn ang="0">
                  <a:pos x="connsiteX2" y="connsiteY2"/>
                </a:cxn>
                <a:cxn ang="0">
                  <a:pos x="connsiteX3" y="connsiteY3"/>
                </a:cxn>
              </a:cxnLst>
              <a:rect l="l" t="t" r="r" b="b"/>
              <a:pathLst>
                <a:path w="174305" h="33337">
                  <a:moveTo>
                    <a:pt x="0" y="0"/>
                  </a:moveTo>
                  <a:lnTo>
                    <a:pt x="174306" y="0"/>
                  </a:lnTo>
                  <a:lnTo>
                    <a:pt x="174306" y="33337"/>
                  </a:lnTo>
                  <a:lnTo>
                    <a:pt x="0" y="33337"/>
                  </a:lnTo>
                  <a:close/>
                </a:path>
              </a:pathLst>
            </a:custGeom>
            <a:grpFill/>
            <a:ln w="9525" cap="flat">
              <a:noFill/>
              <a:prstDash val="solid"/>
              <a:miter/>
            </a:ln>
          </p:spPr>
          <p:txBody>
            <a:bodyPr rtlCol="0" anchor="ctr"/>
            <a:lstStyle/>
            <a:p>
              <a:pPr defTabSz="731491"/>
              <a:endParaRPr lang="en-US" sz="3456">
                <a:solidFill>
                  <a:srgbClr val="FFFFFF"/>
                </a:solidFill>
                <a:latin typeface="Amazon Ember"/>
              </a:endParaRPr>
            </a:p>
          </p:txBody>
        </p:sp>
        <p:sp>
          <p:nvSpPr>
            <p:cNvPr id="13" name="Freeform 12">
              <a:extLst>
                <a:ext uri="{FF2B5EF4-FFF2-40B4-BE49-F238E27FC236}">
                  <a16:creationId xmlns:a16="http://schemas.microsoft.com/office/drawing/2014/main" id="{2EF6B259-9A59-7F67-D508-5B1EA71FA7FB}"/>
                </a:ext>
              </a:extLst>
            </p:cNvPr>
            <p:cNvSpPr/>
            <p:nvPr/>
          </p:nvSpPr>
          <p:spPr>
            <a:xfrm rot="-2700000">
              <a:off x="5777429" y="3751657"/>
              <a:ext cx="174305" cy="33337"/>
            </a:xfrm>
            <a:custGeom>
              <a:avLst/>
              <a:gdLst>
                <a:gd name="connsiteX0" fmla="*/ 0 w 174305"/>
                <a:gd name="connsiteY0" fmla="*/ 0 h 33337"/>
                <a:gd name="connsiteX1" fmla="*/ 174306 w 174305"/>
                <a:gd name="connsiteY1" fmla="*/ 0 h 33337"/>
                <a:gd name="connsiteX2" fmla="*/ 174306 w 174305"/>
                <a:gd name="connsiteY2" fmla="*/ 33337 h 33337"/>
                <a:gd name="connsiteX3" fmla="*/ 0 w 174305"/>
                <a:gd name="connsiteY3" fmla="*/ 33337 h 33337"/>
              </a:gdLst>
              <a:ahLst/>
              <a:cxnLst>
                <a:cxn ang="0">
                  <a:pos x="connsiteX0" y="connsiteY0"/>
                </a:cxn>
                <a:cxn ang="0">
                  <a:pos x="connsiteX1" y="connsiteY1"/>
                </a:cxn>
                <a:cxn ang="0">
                  <a:pos x="connsiteX2" y="connsiteY2"/>
                </a:cxn>
                <a:cxn ang="0">
                  <a:pos x="connsiteX3" y="connsiteY3"/>
                </a:cxn>
              </a:cxnLst>
              <a:rect l="l" t="t" r="r" b="b"/>
              <a:pathLst>
                <a:path w="174305" h="33337">
                  <a:moveTo>
                    <a:pt x="0" y="0"/>
                  </a:moveTo>
                  <a:lnTo>
                    <a:pt x="174306" y="0"/>
                  </a:lnTo>
                  <a:lnTo>
                    <a:pt x="174306" y="33337"/>
                  </a:lnTo>
                  <a:lnTo>
                    <a:pt x="0" y="33337"/>
                  </a:lnTo>
                  <a:close/>
                </a:path>
              </a:pathLst>
            </a:custGeom>
            <a:grpFill/>
            <a:ln w="9525" cap="flat">
              <a:noFill/>
              <a:prstDash val="solid"/>
              <a:miter/>
            </a:ln>
          </p:spPr>
          <p:txBody>
            <a:bodyPr rtlCol="0" anchor="ctr"/>
            <a:lstStyle/>
            <a:p>
              <a:pPr defTabSz="731491"/>
              <a:endParaRPr lang="en-US" sz="3456">
                <a:solidFill>
                  <a:srgbClr val="FFFFFF"/>
                </a:solidFill>
                <a:latin typeface="Amazon Ember"/>
              </a:endParaRPr>
            </a:p>
          </p:txBody>
        </p:sp>
        <p:sp>
          <p:nvSpPr>
            <p:cNvPr id="14" name="Freeform 13">
              <a:extLst>
                <a:ext uri="{FF2B5EF4-FFF2-40B4-BE49-F238E27FC236}">
                  <a16:creationId xmlns:a16="http://schemas.microsoft.com/office/drawing/2014/main" id="{FBE83406-BC3A-F6D5-F5BA-99B9D7FBD3F1}"/>
                </a:ext>
              </a:extLst>
            </p:cNvPr>
            <p:cNvSpPr/>
            <p:nvPr/>
          </p:nvSpPr>
          <p:spPr>
            <a:xfrm rot="-2700000">
              <a:off x="5662545" y="3735569"/>
              <a:ext cx="220977" cy="33337"/>
            </a:xfrm>
            <a:custGeom>
              <a:avLst/>
              <a:gdLst>
                <a:gd name="connsiteX0" fmla="*/ 0 w 220977"/>
                <a:gd name="connsiteY0" fmla="*/ 0 h 33337"/>
                <a:gd name="connsiteX1" fmla="*/ 220978 w 220977"/>
                <a:gd name="connsiteY1" fmla="*/ 0 h 33337"/>
                <a:gd name="connsiteX2" fmla="*/ 220978 w 220977"/>
                <a:gd name="connsiteY2" fmla="*/ 33337 h 33337"/>
                <a:gd name="connsiteX3" fmla="*/ 0 w 220977"/>
                <a:gd name="connsiteY3" fmla="*/ 33337 h 33337"/>
              </a:gdLst>
              <a:ahLst/>
              <a:cxnLst>
                <a:cxn ang="0">
                  <a:pos x="connsiteX0" y="connsiteY0"/>
                </a:cxn>
                <a:cxn ang="0">
                  <a:pos x="connsiteX1" y="connsiteY1"/>
                </a:cxn>
                <a:cxn ang="0">
                  <a:pos x="connsiteX2" y="connsiteY2"/>
                </a:cxn>
                <a:cxn ang="0">
                  <a:pos x="connsiteX3" y="connsiteY3"/>
                </a:cxn>
              </a:cxnLst>
              <a:rect l="l" t="t" r="r" b="b"/>
              <a:pathLst>
                <a:path w="220977" h="33337">
                  <a:moveTo>
                    <a:pt x="0" y="0"/>
                  </a:moveTo>
                  <a:lnTo>
                    <a:pt x="220978" y="0"/>
                  </a:lnTo>
                  <a:lnTo>
                    <a:pt x="220978" y="33337"/>
                  </a:lnTo>
                  <a:lnTo>
                    <a:pt x="0" y="33337"/>
                  </a:lnTo>
                  <a:close/>
                </a:path>
              </a:pathLst>
            </a:custGeom>
            <a:grpFill/>
            <a:ln w="9525" cap="flat">
              <a:noFill/>
              <a:prstDash val="solid"/>
              <a:miter/>
            </a:ln>
          </p:spPr>
          <p:txBody>
            <a:bodyPr rtlCol="0" anchor="ctr"/>
            <a:lstStyle/>
            <a:p>
              <a:pPr defTabSz="731491"/>
              <a:endParaRPr lang="en-US" sz="3456">
                <a:solidFill>
                  <a:srgbClr val="FFFFFF"/>
                </a:solidFill>
                <a:latin typeface="Amazon Ember"/>
              </a:endParaRPr>
            </a:p>
          </p:txBody>
        </p:sp>
        <p:sp>
          <p:nvSpPr>
            <p:cNvPr id="15" name="Freeform 14">
              <a:extLst>
                <a:ext uri="{FF2B5EF4-FFF2-40B4-BE49-F238E27FC236}">
                  <a16:creationId xmlns:a16="http://schemas.microsoft.com/office/drawing/2014/main" id="{63ED1F9F-34C1-7FFC-82BD-83856AECFCAD}"/>
                </a:ext>
              </a:extLst>
            </p:cNvPr>
            <p:cNvSpPr/>
            <p:nvPr/>
          </p:nvSpPr>
          <p:spPr>
            <a:xfrm>
              <a:off x="6154578" y="3103721"/>
              <a:ext cx="263366" cy="261461"/>
            </a:xfrm>
            <a:custGeom>
              <a:avLst/>
              <a:gdLst>
                <a:gd name="connsiteX0" fmla="*/ 161449 w 263366"/>
                <a:gd name="connsiteY0" fmla="*/ 261461 h 261461"/>
                <a:gd name="connsiteX1" fmla="*/ 198596 w 263366"/>
                <a:gd name="connsiteY1" fmla="*/ 246221 h 261461"/>
                <a:gd name="connsiteX2" fmla="*/ 248126 w 263366"/>
                <a:gd name="connsiteY2" fmla="*/ 196691 h 261461"/>
                <a:gd name="connsiteX3" fmla="*/ 263366 w 263366"/>
                <a:gd name="connsiteY3" fmla="*/ 159544 h 261461"/>
                <a:gd name="connsiteX4" fmla="*/ 248126 w 263366"/>
                <a:gd name="connsiteY4" fmla="*/ 122396 h 261461"/>
                <a:gd name="connsiteX5" fmla="*/ 139541 w 263366"/>
                <a:gd name="connsiteY5" fmla="*/ 15716 h 261461"/>
                <a:gd name="connsiteX6" fmla="*/ 65246 w 263366"/>
                <a:gd name="connsiteY6" fmla="*/ 15716 h 261461"/>
                <a:gd name="connsiteX7" fmla="*/ 15716 w 263366"/>
                <a:gd name="connsiteY7" fmla="*/ 65246 h 261461"/>
                <a:gd name="connsiteX8" fmla="*/ 15716 w 263366"/>
                <a:gd name="connsiteY8" fmla="*/ 139541 h 261461"/>
                <a:gd name="connsiteX9" fmla="*/ 123349 w 263366"/>
                <a:gd name="connsiteY9" fmla="*/ 247174 h 261461"/>
                <a:gd name="connsiteX10" fmla="*/ 161449 w 263366"/>
                <a:gd name="connsiteY10" fmla="*/ 261461 h 261461"/>
                <a:gd name="connsiteX11" fmla="*/ 39529 w 263366"/>
                <a:gd name="connsiteY11" fmla="*/ 88106 h 261461"/>
                <a:gd name="connsiteX12" fmla="*/ 89059 w 263366"/>
                <a:gd name="connsiteY12" fmla="*/ 38576 h 261461"/>
                <a:gd name="connsiteX13" fmla="*/ 102394 w 263366"/>
                <a:gd name="connsiteY13" fmla="*/ 32861 h 261461"/>
                <a:gd name="connsiteX14" fmla="*/ 115729 w 263366"/>
                <a:gd name="connsiteY14" fmla="*/ 38576 h 261461"/>
                <a:gd name="connsiteX15" fmla="*/ 224314 w 263366"/>
                <a:gd name="connsiteY15" fmla="*/ 147161 h 261461"/>
                <a:gd name="connsiteX16" fmla="*/ 230029 w 263366"/>
                <a:gd name="connsiteY16" fmla="*/ 160496 h 261461"/>
                <a:gd name="connsiteX17" fmla="*/ 224314 w 263366"/>
                <a:gd name="connsiteY17" fmla="*/ 173831 h 261461"/>
                <a:gd name="connsiteX18" fmla="*/ 175736 w 263366"/>
                <a:gd name="connsiteY18" fmla="*/ 222409 h 261461"/>
                <a:gd name="connsiteX19" fmla="*/ 148114 w 263366"/>
                <a:gd name="connsiteY19" fmla="*/ 222409 h 261461"/>
                <a:gd name="connsiteX20" fmla="*/ 39529 w 263366"/>
                <a:gd name="connsiteY20" fmla="*/ 114776 h 261461"/>
                <a:gd name="connsiteX21" fmla="*/ 39529 w 263366"/>
                <a:gd name="connsiteY21" fmla="*/ 8810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3366" h="261461">
                  <a:moveTo>
                    <a:pt x="161449" y="261461"/>
                  </a:moveTo>
                  <a:cubicBezTo>
                    <a:pt x="174784" y="261461"/>
                    <a:pt x="188119" y="256699"/>
                    <a:pt x="198596" y="246221"/>
                  </a:cubicBezTo>
                  <a:lnTo>
                    <a:pt x="248126" y="196691"/>
                  </a:lnTo>
                  <a:cubicBezTo>
                    <a:pt x="257651" y="187166"/>
                    <a:pt x="263366" y="173831"/>
                    <a:pt x="263366" y="159544"/>
                  </a:cubicBezTo>
                  <a:cubicBezTo>
                    <a:pt x="263366" y="145256"/>
                    <a:pt x="257651" y="132874"/>
                    <a:pt x="248126" y="122396"/>
                  </a:cubicBezTo>
                  <a:lnTo>
                    <a:pt x="139541" y="15716"/>
                  </a:lnTo>
                  <a:cubicBezTo>
                    <a:pt x="118586" y="-5239"/>
                    <a:pt x="86201" y="-5239"/>
                    <a:pt x="65246" y="15716"/>
                  </a:cubicBezTo>
                  <a:lnTo>
                    <a:pt x="15716" y="65246"/>
                  </a:lnTo>
                  <a:cubicBezTo>
                    <a:pt x="-5239" y="86201"/>
                    <a:pt x="-5239" y="118586"/>
                    <a:pt x="15716" y="139541"/>
                  </a:cubicBezTo>
                  <a:lnTo>
                    <a:pt x="123349" y="247174"/>
                  </a:lnTo>
                  <a:cubicBezTo>
                    <a:pt x="133826" y="256699"/>
                    <a:pt x="147161" y="261461"/>
                    <a:pt x="161449" y="261461"/>
                  </a:cubicBezTo>
                  <a:close/>
                  <a:moveTo>
                    <a:pt x="39529" y="88106"/>
                  </a:moveTo>
                  <a:lnTo>
                    <a:pt x="89059" y="38576"/>
                  </a:lnTo>
                  <a:cubicBezTo>
                    <a:pt x="92869" y="34766"/>
                    <a:pt x="97631" y="32861"/>
                    <a:pt x="102394" y="32861"/>
                  </a:cubicBezTo>
                  <a:cubicBezTo>
                    <a:pt x="107156" y="32861"/>
                    <a:pt x="111919" y="34766"/>
                    <a:pt x="115729" y="38576"/>
                  </a:cubicBezTo>
                  <a:lnTo>
                    <a:pt x="224314" y="147161"/>
                  </a:lnTo>
                  <a:cubicBezTo>
                    <a:pt x="228124" y="150971"/>
                    <a:pt x="230029" y="155734"/>
                    <a:pt x="230029" y="160496"/>
                  </a:cubicBezTo>
                  <a:cubicBezTo>
                    <a:pt x="230029" y="165259"/>
                    <a:pt x="228124" y="170021"/>
                    <a:pt x="224314" y="173831"/>
                  </a:cubicBezTo>
                  <a:lnTo>
                    <a:pt x="175736" y="222409"/>
                  </a:lnTo>
                  <a:cubicBezTo>
                    <a:pt x="168116" y="230029"/>
                    <a:pt x="155734" y="230029"/>
                    <a:pt x="148114" y="222409"/>
                  </a:cubicBezTo>
                  <a:lnTo>
                    <a:pt x="39529" y="114776"/>
                  </a:lnTo>
                  <a:cubicBezTo>
                    <a:pt x="31909" y="107156"/>
                    <a:pt x="31909" y="95726"/>
                    <a:pt x="39529" y="88106"/>
                  </a:cubicBezTo>
                  <a:close/>
                </a:path>
              </a:pathLst>
            </a:custGeom>
            <a:grpFill/>
            <a:ln w="9525" cap="flat">
              <a:noFill/>
              <a:prstDash val="solid"/>
              <a:miter/>
            </a:ln>
          </p:spPr>
          <p:txBody>
            <a:bodyPr rtlCol="0" anchor="ctr"/>
            <a:lstStyle/>
            <a:p>
              <a:pPr defTabSz="731491"/>
              <a:endParaRPr lang="en-US" sz="3456">
                <a:solidFill>
                  <a:srgbClr val="FFFFFF"/>
                </a:solidFill>
                <a:latin typeface="Amazon Ember"/>
              </a:endParaRPr>
            </a:p>
          </p:txBody>
        </p:sp>
      </p:grpSp>
      <p:cxnSp>
        <p:nvCxnSpPr>
          <p:cNvPr id="32" name="Straight Connector 31">
            <a:extLst>
              <a:ext uri="{FF2B5EF4-FFF2-40B4-BE49-F238E27FC236}">
                <a16:creationId xmlns:a16="http://schemas.microsoft.com/office/drawing/2014/main" id="{2742CECA-9FC3-F0D2-D61A-44168F5D7BDA}"/>
              </a:ext>
            </a:extLst>
          </p:cNvPr>
          <p:cNvCxnSpPr>
            <a:cxnSpLocks/>
          </p:cNvCxnSpPr>
          <p:nvPr/>
        </p:nvCxnSpPr>
        <p:spPr>
          <a:xfrm>
            <a:off x="6635034" y="2264848"/>
            <a:ext cx="0" cy="4815758"/>
          </a:xfrm>
          <a:prstGeom prst="line">
            <a:avLst/>
          </a:prstGeom>
          <a:ln w="19050" cap="rnd">
            <a:solidFill>
              <a:schemeClr val="accent4"/>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41" name="Picture 8" descr="python™">
            <a:extLst>
              <a:ext uri="{FF2B5EF4-FFF2-40B4-BE49-F238E27FC236}">
                <a16:creationId xmlns:a16="http://schemas.microsoft.com/office/drawing/2014/main" id="{C1B46A14-D925-2000-B4D5-02E2B610A4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776"/>
          <a:stretch/>
        </p:blipFill>
        <p:spPr bwMode="auto">
          <a:xfrm>
            <a:off x="531589" y="4238276"/>
            <a:ext cx="2074666" cy="664936"/>
          </a:xfrm>
          <a:prstGeom prst="rect">
            <a:avLst/>
          </a:prstGeom>
          <a:solidFill>
            <a:schemeClr val="bg1"/>
          </a:solidFill>
        </p:spPr>
      </p:pic>
      <p:sp>
        <p:nvSpPr>
          <p:cNvPr id="90" name="TextBox 89">
            <a:extLst>
              <a:ext uri="{FF2B5EF4-FFF2-40B4-BE49-F238E27FC236}">
                <a16:creationId xmlns:a16="http://schemas.microsoft.com/office/drawing/2014/main" id="{F251012D-FAD6-E1C9-D427-9ADA89056C2A}"/>
              </a:ext>
            </a:extLst>
          </p:cNvPr>
          <p:cNvSpPr txBox="1"/>
          <p:nvPr/>
        </p:nvSpPr>
        <p:spPr>
          <a:xfrm>
            <a:off x="7592262" y="1950370"/>
            <a:ext cx="6391045" cy="890115"/>
          </a:xfrm>
          <a:prstGeom prst="rect">
            <a:avLst/>
          </a:prstGeom>
          <a:noFill/>
        </p:spPr>
        <p:txBody>
          <a:bodyPr wrap="square" lIns="0" rtlCol="0" anchor="t">
            <a:spAutoFit/>
          </a:bodyPr>
          <a:lstStyle/>
          <a:p>
            <a:pPr defTabSz="1097280" eaLnBrk="1" fontAlgn="auto" hangingPunct="1">
              <a:lnSpc>
                <a:spcPct val="90000"/>
              </a:lnSpc>
              <a:spcBef>
                <a:spcPts val="0"/>
              </a:spcBef>
              <a:spcAft>
                <a:spcPts val="1440"/>
              </a:spcAft>
              <a:buSzPct val="90000"/>
              <a:defRPr/>
            </a:pPr>
            <a:r>
              <a:rPr lang="en-US" sz="288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Adds more options for scaling, storing, and running your jobs</a:t>
            </a:r>
          </a:p>
        </p:txBody>
      </p:sp>
      <p:sp>
        <p:nvSpPr>
          <p:cNvPr id="3" name="Rectangle 2">
            <a:extLst>
              <a:ext uri="{FF2B5EF4-FFF2-40B4-BE49-F238E27FC236}">
                <a16:creationId xmlns:a16="http://schemas.microsoft.com/office/drawing/2014/main" id="{26D41E41-2832-1DC9-C25E-1FB235A681A9}"/>
              </a:ext>
            </a:extLst>
          </p:cNvPr>
          <p:cNvSpPr/>
          <p:nvPr/>
        </p:nvSpPr>
        <p:spPr>
          <a:xfrm rot="1915652">
            <a:off x="11974759" y="188273"/>
            <a:ext cx="3173503" cy="710358"/>
          </a:xfrm>
          <a:prstGeom prst="rect">
            <a:avLst/>
          </a:prstGeom>
          <a:ln/>
        </p:spPr>
        <p:style>
          <a:lnRef idx="0">
            <a:schemeClr val="accent1"/>
          </a:lnRef>
          <a:fillRef idx="3">
            <a:schemeClr val="accent1"/>
          </a:fillRef>
          <a:effectRef idx="3">
            <a:schemeClr val="accent1"/>
          </a:effectRef>
          <a:fontRef idx="minor">
            <a:schemeClr val="lt1"/>
          </a:fontRef>
        </p:style>
        <p:txBody>
          <a:bodyPr lIns="54864" tIns="54864" rIns="54864" rtlCol="0" anchor="ctr"/>
          <a:lstStyle/>
          <a:p>
            <a:pPr algn="ctr"/>
            <a:r>
              <a:rPr lang="en-US" sz="2520" dirty="0">
                <a:solidFill>
                  <a:schemeClr val="tx1"/>
                </a:solidFill>
              </a:rPr>
              <a:t>New</a:t>
            </a:r>
          </a:p>
        </p:txBody>
      </p:sp>
      <p:sp>
        <p:nvSpPr>
          <p:cNvPr id="38" name="Freeform: Shape 164">
            <a:extLst>
              <a:ext uri="{FF2B5EF4-FFF2-40B4-BE49-F238E27FC236}">
                <a16:creationId xmlns:a16="http://schemas.microsoft.com/office/drawing/2014/main" id="{EECC0F3A-5A03-D10F-9D85-76743AEC842C}"/>
              </a:ext>
            </a:extLst>
          </p:cNvPr>
          <p:cNvSpPr>
            <a:spLocks noChangeAspect="1"/>
          </p:cNvSpPr>
          <p:nvPr/>
        </p:nvSpPr>
        <p:spPr>
          <a:xfrm>
            <a:off x="7592261" y="6237589"/>
            <a:ext cx="608598" cy="746150"/>
          </a:xfrm>
          <a:custGeom>
            <a:avLst/>
            <a:gdLst>
              <a:gd name="connsiteX0" fmla="*/ 477260 w 608076"/>
              <a:gd name="connsiteY0" fmla="*/ 370774 h 896112"/>
              <a:gd name="connsiteX1" fmla="*/ 446522 w 608076"/>
              <a:gd name="connsiteY1" fmla="*/ 340110 h 896112"/>
              <a:gd name="connsiteX2" fmla="*/ 477260 w 608076"/>
              <a:gd name="connsiteY2" fmla="*/ 309431 h 896112"/>
              <a:gd name="connsiteX3" fmla="*/ 507982 w 608076"/>
              <a:gd name="connsiteY3" fmla="*/ 340110 h 896112"/>
              <a:gd name="connsiteX4" fmla="*/ 477260 w 608076"/>
              <a:gd name="connsiteY4" fmla="*/ 370774 h 896112"/>
              <a:gd name="connsiteX5" fmla="*/ 399401 w 608076"/>
              <a:gd name="connsiteY5" fmla="*/ 557262 h 896112"/>
              <a:gd name="connsiteX6" fmla="*/ 368679 w 608076"/>
              <a:gd name="connsiteY6" fmla="*/ 526598 h 896112"/>
              <a:gd name="connsiteX7" fmla="*/ 399401 w 608076"/>
              <a:gd name="connsiteY7" fmla="*/ 495934 h 896112"/>
              <a:gd name="connsiteX8" fmla="*/ 430138 w 608076"/>
              <a:gd name="connsiteY8" fmla="*/ 526598 h 896112"/>
              <a:gd name="connsiteX9" fmla="*/ 399401 w 608076"/>
              <a:gd name="connsiteY9" fmla="*/ 557262 h 896112"/>
              <a:gd name="connsiteX10" fmla="*/ 212544 w 608076"/>
              <a:gd name="connsiteY10" fmla="*/ 526183 h 896112"/>
              <a:gd name="connsiteX11" fmla="*/ 181838 w 608076"/>
              <a:gd name="connsiteY11" fmla="*/ 495520 h 896112"/>
              <a:gd name="connsiteX12" fmla="*/ 212544 w 608076"/>
              <a:gd name="connsiteY12" fmla="*/ 464840 h 896112"/>
              <a:gd name="connsiteX13" fmla="*/ 243282 w 608076"/>
              <a:gd name="connsiteY13" fmla="*/ 495520 h 896112"/>
              <a:gd name="connsiteX14" fmla="*/ 212544 w 608076"/>
              <a:gd name="connsiteY14" fmla="*/ 526183 h 896112"/>
              <a:gd name="connsiteX15" fmla="*/ 134700 w 608076"/>
              <a:gd name="connsiteY15" fmla="*/ 697132 h 896112"/>
              <a:gd name="connsiteX16" fmla="*/ 103978 w 608076"/>
              <a:gd name="connsiteY16" fmla="*/ 666468 h 896112"/>
              <a:gd name="connsiteX17" fmla="*/ 134700 w 608076"/>
              <a:gd name="connsiteY17" fmla="*/ 635804 h 896112"/>
              <a:gd name="connsiteX18" fmla="*/ 165438 w 608076"/>
              <a:gd name="connsiteY18" fmla="*/ 666468 h 896112"/>
              <a:gd name="connsiteX19" fmla="*/ 134700 w 608076"/>
              <a:gd name="connsiteY19" fmla="*/ 697132 h 896112"/>
              <a:gd name="connsiteX20" fmla="*/ 477260 w 608076"/>
              <a:gd name="connsiteY20" fmla="*/ 277522 h 896112"/>
              <a:gd name="connsiteX21" fmla="*/ 414554 w 608076"/>
              <a:gd name="connsiteY21" fmla="*/ 340110 h 896112"/>
              <a:gd name="connsiteX22" fmla="*/ 441343 w 608076"/>
              <a:gd name="connsiteY22" fmla="*/ 391259 h 896112"/>
              <a:gd name="connsiteX23" fmla="*/ 412092 w 608076"/>
              <a:gd name="connsiteY23" fmla="*/ 465318 h 896112"/>
              <a:gd name="connsiteX24" fmla="*/ 399401 w 608076"/>
              <a:gd name="connsiteY24" fmla="*/ 464026 h 896112"/>
              <a:gd name="connsiteX25" fmla="*/ 340322 w 608076"/>
              <a:gd name="connsiteY25" fmla="*/ 506544 h 896112"/>
              <a:gd name="connsiteX26" fmla="*/ 274867 w 608076"/>
              <a:gd name="connsiteY26" fmla="*/ 491691 h 896112"/>
              <a:gd name="connsiteX27" fmla="*/ 212544 w 608076"/>
              <a:gd name="connsiteY27" fmla="*/ 432932 h 896112"/>
              <a:gd name="connsiteX28" fmla="*/ 149869 w 608076"/>
              <a:gd name="connsiteY28" fmla="*/ 495520 h 896112"/>
              <a:gd name="connsiteX29" fmla="*/ 166253 w 608076"/>
              <a:gd name="connsiteY29" fmla="*/ 537335 h 896112"/>
              <a:gd name="connsiteX30" fmla="*/ 137689 w 608076"/>
              <a:gd name="connsiteY30" fmla="*/ 604199 h 896112"/>
              <a:gd name="connsiteX31" fmla="*/ 134700 w 608076"/>
              <a:gd name="connsiteY31" fmla="*/ 603896 h 896112"/>
              <a:gd name="connsiteX32" fmla="*/ 72009 w 608076"/>
              <a:gd name="connsiteY32" fmla="*/ 666468 h 896112"/>
              <a:gd name="connsiteX33" fmla="*/ 134700 w 608076"/>
              <a:gd name="connsiteY33" fmla="*/ 729040 h 896112"/>
              <a:gd name="connsiteX34" fmla="*/ 197407 w 608076"/>
              <a:gd name="connsiteY34" fmla="*/ 666468 h 896112"/>
              <a:gd name="connsiteX35" fmla="*/ 168331 w 608076"/>
              <a:gd name="connsiteY35" fmla="*/ 613820 h 896112"/>
              <a:gd name="connsiteX36" fmla="*/ 193538 w 608076"/>
              <a:gd name="connsiteY36" fmla="*/ 554837 h 896112"/>
              <a:gd name="connsiteX37" fmla="*/ 212544 w 608076"/>
              <a:gd name="connsiteY37" fmla="*/ 558092 h 896112"/>
              <a:gd name="connsiteX38" fmla="*/ 268601 w 608076"/>
              <a:gd name="connsiteY38" fmla="*/ 522993 h 896112"/>
              <a:gd name="connsiteX39" fmla="*/ 337941 w 608076"/>
              <a:gd name="connsiteY39" fmla="*/ 538723 h 896112"/>
              <a:gd name="connsiteX40" fmla="*/ 399401 w 608076"/>
              <a:gd name="connsiteY40" fmla="*/ 589170 h 896112"/>
              <a:gd name="connsiteX41" fmla="*/ 462107 w 608076"/>
              <a:gd name="connsiteY41" fmla="*/ 526598 h 896112"/>
              <a:gd name="connsiteX42" fmla="*/ 440704 w 608076"/>
              <a:gd name="connsiteY42" fmla="*/ 479885 h 896112"/>
              <a:gd name="connsiteX43" fmla="*/ 471442 w 608076"/>
              <a:gd name="connsiteY43" fmla="*/ 402092 h 896112"/>
              <a:gd name="connsiteX44" fmla="*/ 477260 w 608076"/>
              <a:gd name="connsiteY44" fmla="*/ 402682 h 896112"/>
              <a:gd name="connsiteX45" fmla="*/ 539951 w 608076"/>
              <a:gd name="connsiteY45" fmla="*/ 340110 h 896112"/>
              <a:gd name="connsiteX46" fmla="*/ 477260 w 608076"/>
              <a:gd name="connsiteY46" fmla="*/ 277522 h 896112"/>
              <a:gd name="connsiteX47" fmla="*/ 304038 w 608076"/>
              <a:gd name="connsiteY47" fmla="*/ 864204 h 896112"/>
              <a:gd name="connsiteX48" fmla="*/ 31969 w 608076"/>
              <a:gd name="connsiteY48" fmla="*/ 775658 h 896112"/>
              <a:gd name="connsiteX49" fmla="*/ 31969 w 608076"/>
              <a:gd name="connsiteY49" fmla="*/ 178447 h 896112"/>
              <a:gd name="connsiteX50" fmla="*/ 304374 w 608076"/>
              <a:gd name="connsiteY50" fmla="*/ 244242 h 896112"/>
              <a:gd name="connsiteX51" fmla="*/ 576107 w 608076"/>
              <a:gd name="connsiteY51" fmla="*/ 179005 h 896112"/>
              <a:gd name="connsiteX52" fmla="*/ 576107 w 608076"/>
              <a:gd name="connsiteY52" fmla="*/ 775658 h 896112"/>
              <a:gd name="connsiteX53" fmla="*/ 304038 w 608076"/>
              <a:gd name="connsiteY53" fmla="*/ 864204 h 896112"/>
              <a:gd name="connsiteX54" fmla="*/ 304374 w 608076"/>
              <a:gd name="connsiteY54" fmla="*/ 31908 h 896112"/>
              <a:gd name="connsiteX55" fmla="*/ 576107 w 608076"/>
              <a:gd name="connsiteY55" fmla="*/ 122129 h 896112"/>
              <a:gd name="connsiteX56" fmla="*/ 304374 w 608076"/>
              <a:gd name="connsiteY56" fmla="*/ 212334 h 896112"/>
              <a:gd name="connsiteX57" fmla="*/ 32640 w 608076"/>
              <a:gd name="connsiteY57" fmla="*/ 122129 h 896112"/>
              <a:gd name="connsiteX58" fmla="*/ 304374 w 608076"/>
              <a:gd name="connsiteY58" fmla="*/ 31908 h 896112"/>
              <a:gd name="connsiteX59" fmla="*/ 608076 w 608076"/>
              <a:gd name="connsiteY59" fmla="*/ 122129 h 896112"/>
              <a:gd name="connsiteX60" fmla="*/ 304374 w 608076"/>
              <a:gd name="connsiteY60" fmla="*/ 0 h 896112"/>
              <a:gd name="connsiteX61" fmla="*/ 671 w 608076"/>
              <a:gd name="connsiteY61" fmla="*/ 122129 h 896112"/>
              <a:gd name="connsiteX62" fmla="*/ 703 w 608076"/>
              <a:gd name="connsiteY62" fmla="*/ 122528 h 896112"/>
              <a:gd name="connsiteX63" fmla="*/ 0 w 608076"/>
              <a:gd name="connsiteY63" fmla="*/ 122528 h 896112"/>
              <a:gd name="connsiteX64" fmla="*/ 0 w 608076"/>
              <a:gd name="connsiteY64" fmla="*/ 775658 h 896112"/>
              <a:gd name="connsiteX65" fmla="*/ 304038 w 608076"/>
              <a:gd name="connsiteY65" fmla="*/ 896112 h 896112"/>
              <a:gd name="connsiteX66" fmla="*/ 608076 w 608076"/>
              <a:gd name="connsiteY66" fmla="*/ 775658 h 896112"/>
              <a:gd name="connsiteX67" fmla="*/ 608076 w 608076"/>
              <a:gd name="connsiteY67" fmla="*/ 122528 h 896112"/>
              <a:gd name="connsiteX68" fmla="*/ 608044 w 608076"/>
              <a:gd name="connsiteY68" fmla="*/ 122528 h 896112"/>
              <a:gd name="connsiteX69" fmla="*/ 608076 w 608076"/>
              <a:gd name="connsiteY69" fmla="*/ 122129 h 89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76" h="896112">
                <a:moveTo>
                  <a:pt x="477260" y="370774"/>
                </a:moveTo>
                <a:cubicBezTo>
                  <a:pt x="460301" y="370774"/>
                  <a:pt x="446522" y="357022"/>
                  <a:pt x="446522" y="340110"/>
                </a:cubicBezTo>
                <a:cubicBezTo>
                  <a:pt x="446522" y="323199"/>
                  <a:pt x="460301" y="309431"/>
                  <a:pt x="477260" y="309431"/>
                </a:cubicBezTo>
                <a:cubicBezTo>
                  <a:pt x="494204" y="309431"/>
                  <a:pt x="507982" y="323199"/>
                  <a:pt x="507982" y="340110"/>
                </a:cubicBezTo>
                <a:cubicBezTo>
                  <a:pt x="507982" y="357022"/>
                  <a:pt x="494204" y="370774"/>
                  <a:pt x="477260" y="370774"/>
                </a:cubicBezTo>
                <a:moveTo>
                  <a:pt x="399401" y="557262"/>
                </a:moveTo>
                <a:cubicBezTo>
                  <a:pt x="382457" y="557262"/>
                  <a:pt x="368679" y="543510"/>
                  <a:pt x="368679" y="526598"/>
                </a:cubicBezTo>
                <a:cubicBezTo>
                  <a:pt x="368679" y="509687"/>
                  <a:pt x="382457" y="495934"/>
                  <a:pt x="399401" y="495934"/>
                </a:cubicBezTo>
                <a:cubicBezTo>
                  <a:pt x="416344" y="495934"/>
                  <a:pt x="430138" y="509687"/>
                  <a:pt x="430138" y="526598"/>
                </a:cubicBezTo>
                <a:cubicBezTo>
                  <a:pt x="430138" y="543510"/>
                  <a:pt x="416344" y="557262"/>
                  <a:pt x="399401" y="557262"/>
                </a:cubicBezTo>
                <a:moveTo>
                  <a:pt x="212544" y="526183"/>
                </a:moveTo>
                <a:cubicBezTo>
                  <a:pt x="195616" y="526183"/>
                  <a:pt x="181838" y="512431"/>
                  <a:pt x="181838" y="495520"/>
                </a:cubicBezTo>
                <a:cubicBezTo>
                  <a:pt x="181838" y="478608"/>
                  <a:pt x="195616" y="464840"/>
                  <a:pt x="212544" y="464840"/>
                </a:cubicBezTo>
                <a:cubicBezTo>
                  <a:pt x="229503" y="464840"/>
                  <a:pt x="243282" y="478608"/>
                  <a:pt x="243282" y="495520"/>
                </a:cubicBezTo>
                <a:cubicBezTo>
                  <a:pt x="243282" y="512431"/>
                  <a:pt x="229503" y="526183"/>
                  <a:pt x="212544" y="526183"/>
                </a:cubicBezTo>
                <a:moveTo>
                  <a:pt x="134700" y="697132"/>
                </a:moveTo>
                <a:cubicBezTo>
                  <a:pt x="117773" y="697132"/>
                  <a:pt x="103978" y="683380"/>
                  <a:pt x="103978" y="666468"/>
                </a:cubicBezTo>
                <a:cubicBezTo>
                  <a:pt x="103978" y="649557"/>
                  <a:pt x="117773" y="635804"/>
                  <a:pt x="134700" y="635804"/>
                </a:cubicBezTo>
                <a:cubicBezTo>
                  <a:pt x="151659" y="635804"/>
                  <a:pt x="165438" y="649557"/>
                  <a:pt x="165438" y="666468"/>
                </a:cubicBezTo>
                <a:cubicBezTo>
                  <a:pt x="165438" y="683380"/>
                  <a:pt x="151659" y="697132"/>
                  <a:pt x="134700" y="697132"/>
                </a:cubicBezTo>
                <a:moveTo>
                  <a:pt x="477260" y="277522"/>
                </a:moveTo>
                <a:cubicBezTo>
                  <a:pt x="442686" y="277522"/>
                  <a:pt x="414554" y="305602"/>
                  <a:pt x="414554" y="340110"/>
                </a:cubicBezTo>
                <a:cubicBezTo>
                  <a:pt x="414554" y="361266"/>
                  <a:pt x="425183" y="379916"/>
                  <a:pt x="441343" y="391259"/>
                </a:cubicBezTo>
                <a:lnTo>
                  <a:pt x="412092" y="465318"/>
                </a:lnTo>
                <a:cubicBezTo>
                  <a:pt x="407984" y="464473"/>
                  <a:pt x="403732" y="464026"/>
                  <a:pt x="399401" y="464026"/>
                </a:cubicBezTo>
                <a:cubicBezTo>
                  <a:pt x="371908" y="464026"/>
                  <a:pt x="348746" y="481895"/>
                  <a:pt x="340322" y="506544"/>
                </a:cubicBezTo>
                <a:lnTo>
                  <a:pt x="274867" y="491691"/>
                </a:lnTo>
                <a:cubicBezTo>
                  <a:pt x="272837" y="459001"/>
                  <a:pt x="245823" y="432932"/>
                  <a:pt x="212544" y="432932"/>
                </a:cubicBezTo>
                <a:cubicBezTo>
                  <a:pt x="177986" y="432932"/>
                  <a:pt x="149869" y="461011"/>
                  <a:pt x="149869" y="495520"/>
                </a:cubicBezTo>
                <a:cubicBezTo>
                  <a:pt x="149869" y="511649"/>
                  <a:pt x="156167" y="526231"/>
                  <a:pt x="166253" y="537335"/>
                </a:cubicBezTo>
                <a:lnTo>
                  <a:pt x="137689" y="604199"/>
                </a:lnTo>
                <a:cubicBezTo>
                  <a:pt x="136666" y="604135"/>
                  <a:pt x="135723" y="603896"/>
                  <a:pt x="134700" y="603896"/>
                </a:cubicBezTo>
                <a:cubicBezTo>
                  <a:pt x="100142" y="603896"/>
                  <a:pt x="72009" y="631959"/>
                  <a:pt x="72009" y="666468"/>
                </a:cubicBezTo>
                <a:cubicBezTo>
                  <a:pt x="72009" y="700961"/>
                  <a:pt x="100142" y="729040"/>
                  <a:pt x="134700" y="729040"/>
                </a:cubicBezTo>
                <a:cubicBezTo>
                  <a:pt x="169274" y="729040"/>
                  <a:pt x="197407" y="700961"/>
                  <a:pt x="197407" y="666468"/>
                </a:cubicBezTo>
                <a:cubicBezTo>
                  <a:pt x="197407" y="644324"/>
                  <a:pt x="185770" y="624956"/>
                  <a:pt x="168331" y="613820"/>
                </a:cubicBezTo>
                <a:lnTo>
                  <a:pt x="193538" y="554837"/>
                </a:lnTo>
                <a:cubicBezTo>
                  <a:pt x="199580" y="556767"/>
                  <a:pt x="205878" y="558092"/>
                  <a:pt x="212544" y="558092"/>
                </a:cubicBezTo>
                <a:cubicBezTo>
                  <a:pt x="237208" y="558092"/>
                  <a:pt x="258387" y="543685"/>
                  <a:pt x="268601" y="522993"/>
                </a:cubicBezTo>
                <a:lnTo>
                  <a:pt x="337941" y="538723"/>
                </a:lnTo>
                <a:cubicBezTo>
                  <a:pt x="343615" y="567441"/>
                  <a:pt x="368998" y="589170"/>
                  <a:pt x="399401" y="589170"/>
                </a:cubicBezTo>
                <a:cubicBezTo>
                  <a:pt x="433975" y="589170"/>
                  <a:pt x="462107" y="561107"/>
                  <a:pt x="462107" y="526598"/>
                </a:cubicBezTo>
                <a:cubicBezTo>
                  <a:pt x="462107" y="507948"/>
                  <a:pt x="453715" y="491371"/>
                  <a:pt x="440704" y="479885"/>
                </a:cubicBezTo>
                <a:lnTo>
                  <a:pt x="471442" y="402092"/>
                </a:lnTo>
                <a:cubicBezTo>
                  <a:pt x="473392" y="402284"/>
                  <a:pt x="475262" y="402682"/>
                  <a:pt x="477260" y="402682"/>
                </a:cubicBezTo>
                <a:cubicBezTo>
                  <a:pt x="511818" y="402682"/>
                  <a:pt x="539951" y="374603"/>
                  <a:pt x="539951" y="340110"/>
                </a:cubicBezTo>
                <a:cubicBezTo>
                  <a:pt x="539951" y="305602"/>
                  <a:pt x="511818" y="277522"/>
                  <a:pt x="477260" y="277522"/>
                </a:cubicBezTo>
                <a:moveTo>
                  <a:pt x="304038" y="864204"/>
                </a:moveTo>
                <a:cubicBezTo>
                  <a:pt x="148319" y="864204"/>
                  <a:pt x="31969" y="817458"/>
                  <a:pt x="31969" y="775658"/>
                </a:cubicBezTo>
                <a:lnTo>
                  <a:pt x="31969" y="178447"/>
                </a:lnTo>
                <a:cubicBezTo>
                  <a:pt x="84941" y="221491"/>
                  <a:pt x="197071" y="244242"/>
                  <a:pt x="304374" y="244242"/>
                </a:cubicBezTo>
                <a:cubicBezTo>
                  <a:pt x="411197" y="244242"/>
                  <a:pt x="522848" y="221683"/>
                  <a:pt x="576107" y="179005"/>
                </a:cubicBezTo>
                <a:lnTo>
                  <a:pt x="576107" y="775658"/>
                </a:lnTo>
                <a:cubicBezTo>
                  <a:pt x="576107" y="817458"/>
                  <a:pt x="459741" y="864204"/>
                  <a:pt x="304038" y="864204"/>
                </a:cubicBezTo>
                <a:moveTo>
                  <a:pt x="304374" y="31908"/>
                </a:moveTo>
                <a:cubicBezTo>
                  <a:pt x="464505" y="31908"/>
                  <a:pt x="576107" y="79452"/>
                  <a:pt x="576107" y="122129"/>
                </a:cubicBezTo>
                <a:cubicBezTo>
                  <a:pt x="576107" y="164790"/>
                  <a:pt x="464505" y="212334"/>
                  <a:pt x="304374" y="212334"/>
                </a:cubicBezTo>
                <a:cubicBezTo>
                  <a:pt x="144227" y="212334"/>
                  <a:pt x="32640" y="164790"/>
                  <a:pt x="32640" y="122129"/>
                </a:cubicBezTo>
                <a:cubicBezTo>
                  <a:pt x="32640" y="79452"/>
                  <a:pt x="144227" y="31908"/>
                  <a:pt x="304374" y="31908"/>
                </a:cubicBezTo>
                <a:moveTo>
                  <a:pt x="608076" y="122129"/>
                </a:moveTo>
                <a:cubicBezTo>
                  <a:pt x="608076" y="42805"/>
                  <a:pt x="451605" y="0"/>
                  <a:pt x="304374" y="0"/>
                </a:cubicBezTo>
                <a:cubicBezTo>
                  <a:pt x="157142" y="0"/>
                  <a:pt x="671" y="42805"/>
                  <a:pt x="671" y="122129"/>
                </a:cubicBezTo>
                <a:cubicBezTo>
                  <a:pt x="671" y="122257"/>
                  <a:pt x="703" y="122400"/>
                  <a:pt x="703" y="122528"/>
                </a:cubicBezTo>
                <a:lnTo>
                  <a:pt x="0" y="122528"/>
                </a:lnTo>
                <a:lnTo>
                  <a:pt x="0" y="775658"/>
                </a:lnTo>
                <a:cubicBezTo>
                  <a:pt x="0" y="853897"/>
                  <a:pt x="156646" y="896112"/>
                  <a:pt x="304038" y="896112"/>
                </a:cubicBezTo>
                <a:cubicBezTo>
                  <a:pt x="451430" y="896112"/>
                  <a:pt x="608076" y="853897"/>
                  <a:pt x="608076" y="775658"/>
                </a:cubicBezTo>
                <a:lnTo>
                  <a:pt x="608076" y="122528"/>
                </a:lnTo>
                <a:lnTo>
                  <a:pt x="608044" y="122528"/>
                </a:lnTo>
                <a:cubicBezTo>
                  <a:pt x="608044" y="122400"/>
                  <a:pt x="608076" y="122257"/>
                  <a:pt x="608076" y="122129"/>
                </a:cubicBezTo>
              </a:path>
            </a:pathLst>
          </a:custGeom>
          <a:solidFill>
            <a:srgbClr val="FFFFFF"/>
          </a:solidFill>
          <a:ln w="3175" cap="flat" cmpd="tri">
            <a:solidFill>
              <a:schemeClr val="tx1"/>
            </a:solidFill>
            <a:prstDash val="sysDot"/>
            <a:round/>
          </a:ln>
        </p:spPr>
        <p:txBody>
          <a:bodyPr rtlCol="0" anchor="ctr"/>
          <a:lstStyle/>
          <a:p>
            <a:endParaRPr lang="en-US" sz="2880" dirty="0">
              <a:solidFill>
                <a:srgbClr val="FFFFFF"/>
              </a:solidFill>
            </a:endParaRPr>
          </a:p>
        </p:txBody>
      </p:sp>
      <p:sp>
        <p:nvSpPr>
          <p:cNvPr id="18" name="TextBox 17">
            <a:extLst>
              <a:ext uri="{FF2B5EF4-FFF2-40B4-BE49-F238E27FC236}">
                <a16:creationId xmlns:a16="http://schemas.microsoft.com/office/drawing/2014/main" id="{C86080B5-4E3F-F70C-E3B1-38C00EE31F5E}"/>
              </a:ext>
            </a:extLst>
          </p:cNvPr>
          <p:cNvSpPr txBox="1"/>
          <p:nvPr/>
        </p:nvSpPr>
        <p:spPr>
          <a:xfrm>
            <a:off x="8903818" y="6242816"/>
            <a:ext cx="4853116" cy="1200329"/>
          </a:xfrm>
          <a:prstGeom prst="rect">
            <a:avLst/>
          </a:prstGeom>
          <a:noFill/>
        </p:spPr>
        <p:txBody>
          <a:bodyPr wrap="square" lIns="0" rtlCol="0" anchor="t">
            <a:spAutoFit/>
          </a:bodyPr>
          <a:lstStyle>
            <a:defPPr>
              <a:defRPr lang="en-US"/>
            </a:defPPr>
            <a:lvl1pPr>
              <a:defRPr sz="2400"/>
            </a:lvl1pPr>
          </a:lstStyle>
          <a:p>
            <a:r>
              <a:rPr lang="en-US" dirty="0"/>
              <a:t>Amazon Redshift integration </a:t>
            </a:r>
          </a:p>
          <a:p>
            <a:r>
              <a:rPr lang="en-US" dirty="0"/>
              <a:t>Apache Spark – 10x faster in TPC-DS at 3TB scale</a:t>
            </a:r>
          </a:p>
        </p:txBody>
      </p:sp>
      <p:pic>
        <p:nvPicPr>
          <p:cNvPr id="19" name="Graphic 44">
            <a:extLst>
              <a:ext uri="{FF2B5EF4-FFF2-40B4-BE49-F238E27FC236}">
                <a16:creationId xmlns:a16="http://schemas.microsoft.com/office/drawing/2014/main" id="{7B849B60-BE56-25D2-74AD-0AF4FD63096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498145" y="4804458"/>
            <a:ext cx="746150" cy="7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descr="upload.wikimedia.org/wikipedia/commons/thumb/f/...">
            <a:extLst>
              <a:ext uri="{FF2B5EF4-FFF2-40B4-BE49-F238E27FC236}">
                <a16:creationId xmlns:a16="http://schemas.microsoft.com/office/drawing/2014/main" id="{9AAC342E-81CB-D27C-934F-EF1861EF21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465" y="3242442"/>
            <a:ext cx="1442545" cy="748884"/>
          </a:xfrm>
          <a:prstGeom prst="rect">
            <a:avLst/>
          </a:prstGeom>
          <a:solidFill>
            <a:schemeClr val="tx1"/>
          </a:solidFill>
        </p:spPr>
      </p:pic>
      <p:pic>
        <p:nvPicPr>
          <p:cNvPr id="25" name="Picture 10" descr="Scala (programming language) - Wikipedia">
            <a:extLst>
              <a:ext uri="{FF2B5EF4-FFF2-40B4-BE49-F238E27FC236}">
                <a16:creationId xmlns:a16="http://schemas.microsoft.com/office/drawing/2014/main" id="{7A796135-3278-4DED-8342-9692902D41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377" y="5125464"/>
            <a:ext cx="1636718" cy="748884"/>
          </a:xfrm>
          <a:prstGeom prst="rect">
            <a:avLst/>
          </a:prstGeom>
          <a:solidFill>
            <a:schemeClr val="tx1"/>
          </a:solidFill>
        </p:spPr>
      </p:pic>
    </p:spTree>
    <p:extLst>
      <p:ext uri="{BB962C8B-B14F-4D97-AF65-F5344CB8AC3E}">
        <p14:creationId xmlns:p14="http://schemas.microsoft.com/office/powerpoint/2010/main" val="296141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5FAD-5E1D-1E65-972D-746A777F6115}"/>
              </a:ext>
            </a:extLst>
          </p:cNvPr>
          <p:cNvSpPr>
            <a:spLocks noGrp="1"/>
          </p:cNvSpPr>
          <p:nvPr>
            <p:ph type="title"/>
          </p:nvPr>
        </p:nvSpPr>
        <p:spPr/>
        <p:txBody>
          <a:bodyPr/>
          <a:lstStyle/>
          <a:p>
            <a:r>
              <a:rPr lang="en-US" sz="4320" dirty="0">
                <a:solidFill>
                  <a:schemeClr val="tx1"/>
                </a:solidFill>
              </a:rPr>
              <a:t>Native support for </a:t>
            </a:r>
            <a:r>
              <a:rPr lang="en-US" sz="4320" dirty="0" err="1">
                <a:solidFill>
                  <a:schemeClr val="tx1"/>
                </a:solidFill>
              </a:rPr>
              <a:t>Hudi</a:t>
            </a:r>
            <a:r>
              <a:rPr lang="en-US" sz="4320" dirty="0">
                <a:solidFill>
                  <a:schemeClr val="tx1"/>
                </a:solidFill>
              </a:rPr>
              <a:t>, Delta, and Iceberg</a:t>
            </a:r>
          </a:p>
        </p:txBody>
      </p:sp>
      <p:sp>
        <p:nvSpPr>
          <p:cNvPr id="3" name="Slide Number Placeholder 2">
            <a:extLst>
              <a:ext uri="{FF2B5EF4-FFF2-40B4-BE49-F238E27FC236}">
                <a16:creationId xmlns:a16="http://schemas.microsoft.com/office/drawing/2014/main" id="{2E02CF59-A35D-B515-0376-89741E92A1D9}"/>
              </a:ext>
            </a:extLst>
          </p:cNvPr>
          <p:cNvSpPr>
            <a:spLocks noGrp="1"/>
          </p:cNvSpPr>
          <p:nvPr>
            <p:ph type="sldNum" sz="quarter" idx="4294967295"/>
          </p:nvPr>
        </p:nvSpPr>
        <p:spPr/>
        <p:txBody>
          <a:bodyPr/>
          <a:lstStyle/>
          <a:p>
            <a:pPr algn="r" defTabSz="1097280" eaLnBrk="1" fontAlgn="auto" hangingPunct="1">
              <a:spcBef>
                <a:spcPts val="0"/>
              </a:spcBef>
              <a:spcAft>
                <a:spcPts val="0"/>
              </a:spcAft>
              <a:defRPr/>
            </a:pPr>
            <a:fld id="{4C770A0C-B62A-4146-8E40-A3C328900C8D}" type="slidenum">
              <a:rPr lang="en-US" sz="960">
                <a:solidFill>
                  <a:prstClr val="white">
                    <a:tint val="75000"/>
                  </a:prstClr>
                </a:solidFill>
                <a:latin typeface="Amazon Ember"/>
              </a:rPr>
              <a:pPr algn="r" defTabSz="1097280" eaLnBrk="1" fontAlgn="auto" hangingPunct="1">
                <a:spcBef>
                  <a:spcPts val="0"/>
                </a:spcBef>
                <a:spcAft>
                  <a:spcPts val="0"/>
                </a:spcAft>
                <a:defRPr/>
              </a:pPr>
              <a:t>31</a:t>
            </a:fld>
            <a:endParaRPr lang="en-US" sz="960">
              <a:solidFill>
                <a:prstClr val="white">
                  <a:tint val="75000"/>
                </a:prstClr>
              </a:solidFill>
              <a:latin typeface="Amazon Ember"/>
            </a:endParaRPr>
          </a:p>
        </p:txBody>
      </p:sp>
      <p:graphicFrame>
        <p:nvGraphicFramePr>
          <p:cNvPr id="19" name="Table 4">
            <a:extLst>
              <a:ext uri="{FF2B5EF4-FFF2-40B4-BE49-F238E27FC236}">
                <a16:creationId xmlns:a16="http://schemas.microsoft.com/office/drawing/2014/main" id="{27127BBA-730D-1F8B-D7C6-073B8D06E652}"/>
              </a:ext>
            </a:extLst>
          </p:cNvPr>
          <p:cNvGraphicFramePr>
            <a:graphicFrameLocks noGrp="1"/>
          </p:cNvGraphicFramePr>
          <p:nvPr/>
        </p:nvGraphicFramePr>
        <p:xfrm>
          <a:off x="535522" y="3602915"/>
          <a:ext cx="13270758" cy="716670"/>
        </p:xfrm>
        <a:graphic>
          <a:graphicData uri="http://schemas.openxmlformats.org/drawingml/2006/table">
            <a:tbl>
              <a:tblPr firstRow="1" bandRow="1">
                <a:tableStyleId>{0E3FDE45-AF77-4B5C-9715-49D594BDF05E}</a:tableStyleId>
              </a:tblPr>
              <a:tblGrid>
                <a:gridCol w="4423586">
                  <a:extLst>
                    <a:ext uri="{9D8B030D-6E8A-4147-A177-3AD203B41FA5}">
                      <a16:colId xmlns:a16="http://schemas.microsoft.com/office/drawing/2014/main" val="2005284108"/>
                    </a:ext>
                  </a:extLst>
                </a:gridCol>
                <a:gridCol w="4423586">
                  <a:extLst>
                    <a:ext uri="{9D8B030D-6E8A-4147-A177-3AD203B41FA5}">
                      <a16:colId xmlns:a16="http://schemas.microsoft.com/office/drawing/2014/main" val="2164226785"/>
                    </a:ext>
                  </a:extLst>
                </a:gridCol>
                <a:gridCol w="4423586">
                  <a:extLst>
                    <a:ext uri="{9D8B030D-6E8A-4147-A177-3AD203B41FA5}">
                      <a16:colId xmlns:a16="http://schemas.microsoft.com/office/drawing/2014/main" val="230106292"/>
                    </a:ext>
                  </a:extLst>
                </a:gridCol>
              </a:tblGrid>
              <a:tr h="716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chemeClr val="accent1"/>
                          </a:solidFill>
                          <a:effectLst/>
                          <a:uLnTx/>
                          <a:uFillTx/>
                          <a:latin typeface="Amazon Ember" panose="020B0603020204020204" pitchFamily="34" charset="0"/>
                          <a:ea typeface="Georgia"/>
                          <a:cs typeface="Georgia"/>
                          <a:sym typeface="Georgia"/>
                        </a:rPr>
                        <a:t>Apache </a:t>
                      </a:r>
                      <a:r>
                        <a:rPr kumimoji="0" lang="en-GB" sz="2400" b="1" i="0" u="none" strike="noStrike" kern="1200" cap="none" spc="0" normalizeH="0" baseline="0" noProof="0" dirty="0" err="1">
                          <a:ln>
                            <a:noFill/>
                          </a:ln>
                          <a:solidFill>
                            <a:schemeClr val="accent1"/>
                          </a:solidFill>
                          <a:effectLst/>
                          <a:uLnTx/>
                          <a:uFillTx/>
                          <a:latin typeface="Amazon Ember" panose="020B0603020204020204" pitchFamily="34" charset="0"/>
                          <a:ea typeface="Georgia"/>
                          <a:cs typeface="Georgia"/>
                          <a:sym typeface="Georgia"/>
                        </a:rPr>
                        <a:t>Hudi</a:t>
                      </a:r>
                      <a:endParaRPr kumimoji="0" lang="en-US" sz="2400" b="0" i="0" u="none" strike="noStrike" kern="1200" cap="none" spc="0" normalizeH="0" baseline="0" noProof="0" dirty="0">
                        <a:ln>
                          <a:noFill/>
                        </a:ln>
                        <a:solidFill>
                          <a:schemeClr val="accent1"/>
                        </a:solidFill>
                        <a:effectLst/>
                        <a:uLnTx/>
                        <a:uFillTx/>
                        <a:latin typeface="Amazon Ember" panose="020B0603020204020204" pitchFamily="34" charset="0"/>
                        <a:ea typeface="+mn-ea"/>
                        <a:cs typeface="+mn-cs"/>
                      </a:endParaRPr>
                    </a:p>
                  </a:txBody>
                  <a:tcPr marL="109728" marR="109728" marT="54864" marB="54864">
                    <a:lnL>
                      <a:noFill/>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chemeClr val="accent2"/>
                          </a:solidFill>
                          <a:effectLst/>
                          <a:uLnTx/>
                          <a:uFillTx/>
                          <a:latin typeface="Amazon Ember" panose="020B0603020204020204" pitchFamily="34" charset="0"/>
                          <a:ea typeface="Georgia"/>
                          <a:cs typeface="Georgia"/>
                          <a:sym typeface="Georgia"/>
                        </a:rPr>
                        <a:t>Delta Lake</a:t>
                      </a:r>
                      <a:endParaRPr kumimoji="0" lang="en-US" sz="2400" b="0" i="0" u="none" strike="noStrike" kern="1200" cap="none" spc="0" normalizeH="0" baseline="0" noProof="0" dirty="0">
                        <a:ln>
                          <a:noFill/>
                        </a:ln>
                        <a:solidFill>
                          <a:schemeClr val="accent2"/>
                        </a:solidFill>
                        <a:effectLst/>
                        <a:uLnTx/>
                        <a:uFillTx/>
                        <a:latin typeface="Amazon Ember" panose="020B0603020204020204" pitchFamily="34" charset="0"/>
                        <a:ea typeface="+mn-ea"/>
                        <a:cs typeface="+mn-cs"/>
                      </a:endParaRPr>
                    </a:p>
                  </a:txBody>
                  <a:tcPr marL="109728" marR="109728" marT="54864" marB="54864">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chemeClr val="accent4">
                              <a:lumMod val="75000"/>
                            </a:schemeClr>
                          </a:solidFill>
                          <a:effectLst/>
                          <a:uLnTx/>
                          <a:uFillTx/>
                          <a:latin typeface="Amazon Ember" panose="020B0603020204020204" pitchFamily="34" charset="0"/>
                          <a:ea typeface="Georgia"/>
                          <a:cs typeface="Georgia"/>
                          <a:sym typeface="Georgia"/>
                        </a:rPr>
                        <a:t>Apache Iceberg</a:t>
                      </a:r>
                      <a:endParaRPr kumimoji="0" lang="en-US" sz="2400" b="0" i="0" u="none" strike="noStrike" kern="1200" cap="none" spc="0" normalizeH="0" baseline="0" noProof="0" dirty="0">
                        <a:ln>
                          <a:noFill/>
                        </a:ln>
                        <a:solidFill>
                          <a:schemeClr val="accent4">
                            <a:lumMod val="75000"/>
                          </a:schemeClr>
                        </a:solidFill>
                        <a:effectLst/>
                        <a:uLnTx/>
                        <a:uFillTx/>
                        <a:latin typeface="Amazon Ember" panose="020B0603020204020204" pitchFamily="34" charset="0"/>
                        <a:ea typeface="+mn-ea"/>
                        <a:cs typeface="+mn-cs"/>
                      </a:endParaRPr>
                    </a:p>
                  </a:txBody>
                  <a:tcPr marL="109728" marR="109728" marT="54864" marB="54864">
                    <a:lnL w="1905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77271906"/>
                  </a:ext>
                </a:extLst>
              </a:tr>
            </a:tbl>
          </a:graphicData>
        </a:graphic>
      </p:graphicFrame>
      <p:grpSp>
        <p:nvGrpSpPr>
          <p:cNvPr id="8" name="Group 7">
            <a:extLst>
              <a:ext uri="{FF2B5EF4-FFF2-40B4-BE49-F238E27FC236}">
                <a16:creationId xmlns:a16="http://schemas.microsoft.com/office/drawing/2014/main" id="{6C54851F-2A7C-3016-9850-21B6A3E2E19A}"/>
              </a:ext>
            </a:extLst>
          </p:cNvPr>
          <p:cNvGrpSpPr/>
          <p:nvPr/>
        </p:nvGrpSpPr>
        <p:grpSpPr>
          <a:xfrm>
            <a:off x="4959601" y="1904904"/>
            <a:ext cx="4417050" cy="2346652"/>
            <a:chOff x="4133000" y="1859712"/>
            <a:chExt cx="3680875" cy="3027401"/>
          </a:xfrm>
        </p:grpSpPr>
        <p:cxnSp>
          <p:nvCxnSpPr>
            <p:cNvPr id="21" name="Straight Connector 20">
              <a:extLst>
                <a:ext uri="{FF2B5EF4-FFF2-40B4-BE49-F238E27FC236}">
                  <a16:creationId xmlns:a16="http://schemas.microsoft.com/office/drawing/2014/main" id="{6759E8E5-415E-BB61-EC22-79A5E1D464B1}"/>
                </a:ext>
              </a:extLst>
            </p:cNvPr>
            <p:cNvCxnSpPr/>
            <p:nvPr/>
          </p:nvCxnSpPr>
          <p:spPr>
            <a:xfrm>
              <a:off x="4133000" y="1859712"/>
              <a:ext cx="0" cy="3027401"/>
            </a:xfrm>
            <a:prstGeom prst="line">
              <a:avLst/>
            </a:prstGeom>
            <a:ln w="19050">
              <a:solidFill>
                <a:srgbClr val="015276"/>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6B3CB1C-DEC6-2D77-565D-E16E8FD5F2E9}"/>
                </a:ext>
              </a:extLst>
            </p:cNvPr>
            <p:cNvCxnSpPr/>
            <p:nvPr/>
          </p:nvCxnSpPr>
          <p:spPr>
            <a:xfrm>
              <a:off x="7813875" y="1859712"/>
              <a:ext cx="0" cy="3027401"/>
            </a:xfrm>
            <a:prstGeom prst="line">
              <a:avLst/>
            </a:prstGeom>
            <a:ln w="19050">
              <a:solidFill>
                <a:srgbClr val="015276"/>
              </a:solidFill>
              <a:tailEnd type="none"/>
            </a:ln>
            <a:effectLst/>
          </p:spPr>
          <p:style>
            <a:lnRef idx="2">
              <a:schemeClr val="accent1"/>
            </a:lnRef>
            <a:fillRef idx="0">
              <a:schemeClr val="accent1"/>
            </a:fillRef>
            <a:effectRef idx="1">
              <a:schemeClr val="accent1"/>
            </a:effectRef>
            <a:fontRef idx="minor">
              <a:schemeClr val="tx1"/>
            </a:fontRef>
          </p:style>
        </p:cxnSp>
      </p:grpSp>
      <p:pic>
        <p:nvPicPr>
          <p:cNvPr id="2050" name="Picture 2" descr="Apache Hudi">
            <a:extLst>
              <a:ext uri="{FF2B5EF4-FFF2-40B4-BE49-F238E27FC236}">
                <a16:creationId xmlns:a16="http://schemas.microsoft.com/office/drawing/2014/main" id="{4F153097-C66D-6640-AD22-E4F51CAD5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105" y="2264266"/>
            <a:ext cx="30480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lta Lake Logo">
            <a:extLst>
              <a:ext uri="{FF2B5EF4-FFF2-40B4-BE49-F238E27FC236}">
                <a16:creationId xmlns:a16="http://schemas.microsoft.com/office/drawing/2014/main" id="{EB318765-A11F-DF44-B32D-77886FCA3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2892" y="2160348"/>
            <a:ext cx="1510309" cy="12309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ceberg">
            <a:extLst>
              <a:ext uri="{FF2B5EF4-FFF2-40B4-BE49-F238E27FC236}">
                <a16:creationId xmlns:a16="http://schemas.microsoft.com/office/drawing/2014/main" id="{210F3EDB-5223-BD44-A2ED-FF3E668D6B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2899" y="2365905"/>
            <a:ext cx="3529380" cy="96175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B5A8FA3-BF5D-9E64-A989-328D703B63C6}"/>
              </a:ext>
            </a:extLst>
          </p:cNvPr>
          <p:cNvSpPr/>
          <p:nvPr/>
        </p:nvSpPr>
        <p:spPr>
          <a:xfrm rot="1915652">
            <a:off x="11974759" y="188273"/>
            <a:ext cx="3173503" cy="710358"/>
          </a:xfrm>
          <a:prstGeom prst="rect">
            <a:avLst/>
          </a:prstGeom>
          <a:ln/>
        </p:spPr>
        <p:style>
          <a:lnRef idx="0">
            <a:schemeClr val="accent1"/>
          </a:lnRef>
          <a:fillRef idx="3">
            <a:schemeClr val="accent1"/>
          </a:fillRef>
          <a:effectRef idx="3">
            <a:schemeClr val="accent1"/>
          </a:effectRef>
          <a:fontRef idx="minor">
            <a:schemeClr val="lt1"/>
          </a:fontRef>
        </p:style>
        <p:txBody>
          <a:bodyPr lIns="54864" tIns="54864" rIns="54864" rtlCol="0" anchor="ctr"/>
          <a:lstStyle/>
          <a:p>
            <a:pPr algn="ctr"/>
            <a:r>
              <a:rPr lang="en-US" sz="2520" dirty="0">
                <a:solidFill>
                  <a:schemeClr val="tx1"/>
                </a:solidFill>
              </a:rPr>
              <a:t>New</a:t>
            </a:r>
          </a:p>
        </p:txBody>
      </p:sp>
      <p:graphicFrame>
        <p:nvGraphicFramePr>
          <p:cNvPr id="14" name="Table 2">
            <a:extLst>
              <a:ext uri="{FF2B5EF4-FFF2-40B4-BE49-F238E27FC236}">
                <a16:creationId xmlns:a16="http://schemas.microsoft.com/office/drawing/2014/main" id="{1A27ADB9-782E-0E2A-42E7-1711A5F7E9BF}"/>
              </a:ext>
            </a:extLst>
          </p:cNvPr>
          <p:cNvGraphicFramePr>
            <a:graphicFrameLocks noGrp="1"/>
          </p:cNvGraphicFramePr>
          <p:nvPr>
            <p:extLst/>
          </p:nvPr>
        </p:nvGraphicFramePr>
        <p:xfrm>
          <a:off x="5639357" y="4849563"/>
          <a:ext cx="8625283" cy="2717666"/>
        </p:xfrm>
        <a:graphic>
          <a:graphicData uri="http://schemas.openxmlformats.org/drawingml/2006/table">
            <a:tbl>
              <a:tblPr firstRow="1" bandRow="1">
                <a:tableStyleId>{9D7B26C5-4107-4FEC-AEDC-1716B250A1EF}</a:tableStyleId>
              </a:tblPr>
              <a:tblGrid>
                <a:gridCol w="8625283">
                  <a:extLst>
                    <a:ext uri="{9D8B030D-6E8A-4147-A177-3AD203B41FA5}">
                      <a16:colId xmlns:a16="http://schemas.microsoft.com/office/drawing/2014/main" val="2898034580"/>
                    </a:ext>
                  </a:extLst>
                </a:gridCol>
              </a:tblGrid>
              <a:tr h="1082608">
                <a:tc>
                  <a:txBody>
                    <a:bodyPr/>
                    <a:lstStyle/>
                    <a:p>
                      <a:pPr marL="0" marR="0" lvl="0" indent="0" algn="l" defTabSz="914362" rtl="0" eaLnBrk="1" fontAlgn="auto" latinLnBrk="0" hangingPunct="1">
                        <a:lnSpc>
                          <a:spcPct val="100000"/>
                        </a:lnSpc>
                        <a:spcBef>
                          <a:spcPts val="0"/>
                        </a:spcBef>
                        <a:spcAft>
                          <a:spcPts val="0"/>
                        </a:spcAft>
                        <a:buClrTx/>
                        <a:buSzTx/>
                        <a:buFontTx/>
                        <a:buNone/>
                        <a:tabLst/>
                        <a:defRPr/>
                      </a:pPr>
                      <a:r>
                        <a:rPr lang="en-US" sz="2400" b="0" dirty="0">
                          <a:latin typeface="+mn-lt"/>
                        </a:rPr>
                        <a:t>B</a:t>
                      </a:r>
                      <a:r>
                        <a:rPr lang="en-US" sz="2400" b="0" kern="1200" dirty="0">
                          <a:solidFill>
                            <a:schemeClr val="tx1"/>
                          </a:solidFill>
                          <a:latin typeface="+mn-lt"/>
                          <a:ea typeface="+mn-ea"/>
                          <a:cs typeface="+mn-cs"/>
                        </a:rPr>
                        <a:t>uilt in support to read and write (insert, update and delete)</a:t>
                      </a:r>
                    </a:p>
                  </a:txBody>
                  <a:tcPr marL="109728" marR="109728" marT="54864" marB="54864" anchor="ctr"/>
                </a:tc>
                <a:extLst>
                  <a:ext uri="{0D108BD9-81ED-4DB2-BD59-A6C34878D82A}">
                    <a16:rowId xmlns:a16="http://schemas.microsoft.com/office/drawing/2014/main" val="499652028"/>
                  </a:ext>
                </a:extLst>
              </a:tr>
              <a:tr h="817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No setup, minimal configuration and easy to deploy</a:t>
                      </a:r>
                    </a:p>
                  </a:txBody>
                  <a:tcPr marL="109728" marR="109728" marT="54864" marB="54864" anchor="ctr"/>
                </a:tc>
                <a:extLst>
                  <a:ext uri="{0D108BD9-81ED-4DB2-BD59-A6C34878D82A}">
                    <a16:rowId xmlns:a16="http://schemas.microsoft.com/office/drawing/2014/main" val="3627159222"/>
                  </a:ext>
                </a:extLst>
              </a:tr>
              <a:tr h="817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latin typeface="+mn-lt"/>
                        </a:rPr>
                        <a:t>Latest framework versions available with Glue v4.0</a:t>
                      </a:r>
                    </a:p>
                  </a:txBody>
                  <a:tcPr marL="109728" marR="109728" marT="54864" marB="54864" anchor="ctr"/>
                </a:tc>
                <a:extLst>
                  <a:ext uri="{0D108BD9-81ED-4DB2-BD59-A6C34878D82A}">
                    <a16:rowId xmlns:a16="http://schemas.microsoft.com/office/drawing/2014/main" val="3200648081"/>
                  </a:ext>
                </a:extLst>
              </a:tr>
            </a:tbl>
          </a:graphicData>
        </a:graphic>
      </p:graphicFrame>
      <p:sp>
        <p:nvSpPr>
          <p:cNvPr id="16" name="TextBox 15">
            <a:extLst>
              <a:ext uri="{FF2B5EF4-FFF2-40B4-BE49-F238E27FC236}">
                <a16:creationId xmlns:a16="http://schemas.microsoft.com/office/drawing/2014/main" id="{5FB86512-798E-B72B-BCEA-1CD2CE3EA8D4}"/>
              </a:ext>
            </a:extLst>
          </p:cNvPr>
          <p:cNvSpPr txBox="1"/>
          <p:nvPr/>
        </p:nvSpPr>
        <p:spPr>
          <a:xfrm>
            <a:off x="535521" y="5244115"/>
            <a:ext cx="4978786" cy="1791260"/>
          </a:xfrm>
          <a:prstGeom prst="rect">
            <a:avLst/>
          </a:prstGeom>
          <a:noFill/>
        </p:spPr>
        <p:txBody>
          <a:bodyPr wrap="square">
            <a:spAutoFit/>
          </a:bodyPr>
          <a:lstStyle/>
          <a:p>
            <a:r>
              <a:rPr lang="en-US" sz="2880" dirty="0"/>
              <a:t>Simplify </a:t>
            </a:r>
            <a:r>
              <a:rPr lang="en-US" sz="2880" dirty="0">
                <a:solidFill>
                  <a:schemeClr val="accent2"/>
                </a:solidFill>
              </a:rPr>
              <a:t>incremental data processing</a:t>
            </a:r>
            <a:r>
              <a:rPr lang="en-US" sz="2880" dirty="0"/>
              <a:t> in data lakes built on Amazon S3</a:t>
            </a:r>
            <a:endParaRPr lang="en-US" sz="2880" dirty="0">
              <a:solidFill>
                <a:schemeClr val="accent5"/>
              </a:solidFill>
            </a:endParaRPr>
          </a:p>
          <a:p>
            <a:endParaRPr lang="en-US" sz="2400" dirty="0"/>
          </a:p>
        </p:txBody>
      </p:sp>
    </p:spTree>
    <p:extLst>
      <p:ext uri="{BB962C8B-B14F-4D97-AF65-F5344CB8AC3E}">
        <p14:creationId xmlns:p14="http://schemas.microsoft.com/office/powerpoint/2010/main" val="360536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7396-2FD2-DF84-593F-00E970C17932}"/>
              </a:ext>
            </a:extLst>
          </p:cNvPr>
          <p:cNvSpPr>
            <a:spLocks noGrp="1"/>
          </p:cNvSpPr>
          <p:nvPr>
            <p:ph type="title"/>
          </p:nvPr>
        </p:nvSpPr>
        <p:spPr>
          <a:xfrm>
            <a:off x="635268" y="465123"/>
            <a:ext cx="13167360" cy="642637"/>
          </a:xfrm>
        </p:spPr>
        <p:txBody>
          <a:bodyPr/>
          <a:lstStyle/>
          <a:p>
            <a:r>
              <a:rPr lang="en-US" dirty="0"/>
              <a:t>Custom visual transforms</a:t>
            </a:r>
          </a:p>
        </p:txBody>
      </p:sp>
      <p:sp>
        <p:nvSpPr>
          <p:cNvPr id="3" name="Content Placeholder 2">
            <a:extLst>
              <a:ext uri="{FF2B5EF4-FFF2-40B4-BE49-F238E27FC236}">
                <a16:creationId xmlns:a16="http://schemas.microsoft.com/office/drawing/2014/main" id="{0E7B24EB-33DE-2536-ABD0-70E3231DB5C3}"/>
              </a:ext>
            </a:extLst>
          </p:cNvPr>
          <p:cNvSpPr>
            <a:spLocks noGrp="1"/>
          </p:cNvSpPr>
          <p:nvPr>
            <p:ph idx="4294967295"/>
          </p:nvPr>
        </p:nvSpPr>
        <p:spPr>
          <a:xfrm>
            <a:off x="962524" y="1571753"/>
            <a:ext cx="11801475" cy="1846263"/>
          </a:xfrm>
        </p:spPr>
        <p:txBody>
          <a:bodyPr/>
          <a:lstStyle/>
          <a:p>
            <a:r>
              <a:rPr lang="en-US" dirty="0"/>
              <a:t>(Re)use custom business logic in visual ETL jobs</a:t>
            </a:r>
          </a:p>
          <a:p>
            <a:r>
              <a:rPr lang="en-US" dirty="0"/>
              <a:t>Share custom transformations between teams</a:t>
            </a:r>
          </a:p>
          <a:p>
            <a:pPr marL="0" indent="0">
              <a:buNone/>
            </a:pPr>
            <a:endParaRPr lang="en-US" dirty="0"/>
          </a:p>
        </p:txBody>
      </p:sp>
      <p:pic>
        <p:nvPicPr>
          <p:cNvPr id="5" name="Picture 4">
            <a:extLst>
              <a:ext uri="{FF2B5EF4-FFF2-40B4-BE49-F238E27FC236}">
                <a16:creationId xmlns:a16="http://schemas.microsoft.com/office/drawing/2014/main" id="{7CB9A8E3-907A-FA99-1C3C-13565C6FA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37" y="2920528"/>
            <a:ext cx="7968858" cy="3420491"/>
          </a:xfrm>
          <a:prstGeom prst="rect">
            <a:avLst/>
          </a:prstGeom>
        </p:spPr>
      </p:pic>
      <p:sp>
        <p:nvSpPr>
          <p:cNvPr id="6" name="Rectangle 5">
            <a:extLst>
              <a:ext uri="{FF2B5EF4-FFF2-40B4-BE49-F238E27FC236}">
                <a16:creationId xmlns:a16="http://schemas.microsoft.com/office/drawing/2014/main" id="{2AB01DD8-CDE3-7549-9E21-3A76CA4B94D4}"/>
              </a:ext>
            </a:extLst>
          </p:cNvPr>
          <p:cNvSpPr/>
          <p:nvPr/>
        </p:nvSpPr>
        <p:spPr>
          <a:xfrm rot="1915652">
            <a:off x="11974759" y="188273"/>
            <a:ext cx="3173503" cy="710358"/>
          </a:xfrm>
          <a:prstGeom prst="rect">
            <a:avLst/>
          </a:prstGeom>
          <a:ln/>
        </p:spPr>
        <p:style>
          <a:lnRef idx="0">
            <a:schemeClr val="accent1"/>
          </a:lnRef>
          <a:fillRef idx="3">
            <a:schemeClr val="accent1"/>
          </a:fillRef>
          <a:effectRef idx="3">
            <a:schemeClr val="accent1"/>
          </a:effectRef>
          <a:fontRef idx="minor">
            <a:schemeClr val="lt1"/>
          </a:fontRef>
        </p:style>
        <p:txBody>
          <a:bodyPr lIns="54864" tIns="54864" rIns="54864" rtlCol="0" anchor="ctr"/>
          <a:lstStyle/>
          <a:p>
            <a:pPr algn="ctr" defTabSz="1097280" eaLnBrk="1" fontAlgn="auto" hangingPunct="1">
              <a:spcBef>
                <a:spcPts val="0"/>
              </a:spcBef>
              <a:spcAft>
                <a:spcPts val="0"/>
              </a:spcAft>
              <a:defRPr/>
            </a:pPr>
            <a:r>
              <a:rPr lang="en-US" sz="2160" dirty="0">
                <a:solidFill>
                  <a:srgbClr val="FFFFFF"/>
                </a:solidFill>
                <a:latin typeface="Amazon Ember Display"/>
              </a:rPr>
              <a:t>New</a:t>
            </a:r>
          </a:p>
        </p:txBody>
      </p:sp>
      <p:sp>
        <p:nvSpPr>
          <p:cNvPr id="9" name="TextBox 8">
            <a:extLst>
              <a:ext uri="{FF2B5EF4-FFF2-40B4-BE49-F238E27FC236}">
                <a16:creationId xmlns:a16="http://schemas.microsoft.com/office/drawing/2014/main" id="{278AD9F3-1988-A683-F562-7A7BA3630F0A}"/>
              </a:ext>
            </a:extLst>
          </p:cNvPr>
          <p:cNvSpPr txBox="1"/>
          <p:nvPr/>
        </p:nvSpPr>
        <p:spPr>
          <a:xfrm>
            <a:off x="9241750" y="3793960"/>
            <a:ext cx="5234643" cy="4081117"/>
          </a:xfrm>
          <a:prstGeom prst="rect">
            <a:avLst/>
          </a:prstGeom>
          <a:noFill/>
        </p:spPr>
        <p:txBody>
          <a:bodyPr wrap="square" lIns="0" rIns="0" rtlCol="0">
            <a:spAutoFit/>
          </a:bodyPr>
          <a:lstStyle/>
          <a:p>
            <a:r>
              <a:rPr lang="en-US" sz="2880" u="sng" dirty="0">
                <a:solidFill>
                  <a:schemeClr val="accent2"/>
                </a:solidFill>
                <a:ea typeface="Amazon Ember" panose="020B0603020204020204" pitchFamily="34" charset="0"/>
                <a:cs typeface="Amazon Ember" panose="020B0603020204020204" pitchFamily="34" charset="0"/>
              </a:rPr>
              <a:t>Benefits:</a:t>
            </a:r>
          </a:p>
          <a:p>
            <a:r>
              <a:rPr lang="en-US" sz="2880" u="sng" dirty="0">
                <a:solidFill>
                  <a:schemeClr val="accent2"/>
                </a:solidFill>
                <a:ea typeface="Amazon Ember" panose="020B0603020204020204" pitchFamily="34" charset="0"/>
                <a:cs typeface="Amazon Ember" panose="020B0603020204020204" pitchFamily="34" charset="0"/>
              </a:rPr>
              <a:t> </a:t>
            </a:r>
          </a:p>
          <a:p>
            <a:pPr marL="342900" indent="-342900">
              <a:buFont typeface="Arial" panose="020B0604020202020204" pitchFamily="34" charset="0"/>
              <a:buChar char="•"/>
            </a:pPr>
            <a:r>
              <a:rPr lang="en-US" sz="2880" dirty="0">
                <a:solidFill>
                  <a:schemeClr val="accent2"/>
                </a:solidFill>
                <a:ea typeface="Amazon Ember" panose="020B0603020204020204" pitchFamily="34" charset="0"/>
                <a:cs typeface="Amazon Ember" panose="020B0603020204020204" pitchFamily="34" charset="0"/>
              </a:rPr>
              <a:t>Reduces</a:t>
            </a:r>
            <a:r>
              <a:rPr lang="en-US" sz="2880" dirty="0">
                <a:solidFill>
                  <a:schemeClr val="accent2"/>
                </a:solidFill>
              </a:rPr>
              <a:t> dependence on Spark developers</a:t>
            </a:r>
          </a:p>
          <a:p>
            <a:pPr marL="342900" indent="-342900">
              <a:buFont typeface="Arial" panose="020B0604020202020204" pitchFamily="34" charset="0"/>
              <a:buChar char="•"/>
            </a:pPr>
            <a:r>
              <a:rPr lang="en-US" sz="2880" dirty="0">
                <a:solidFill>
                  <a:schemeClr val="accent2"/>
                </a:solidFill>
              </a:rPr>
              <a:t>Maintain and update jobs more easily</a:t>
            </a:r>
          </a:p>
          <a:p>
            <a:pPr marL="342900" indent="-342900">
              <a:buFont typeface="Arial" panose="020B0604020202020204" pitchFamily="34" charset="0"/>
              <a:buChar char="•"/>
            </a:pPr>
            <a:r>
              <a:rPr lang="en-US" sz="2880" dirty="0">
                <a:solidFill>
                  <a:schemeClr val="accent2"/>
                </a:solidFill>
              </a:rPr>
              <a:t>Custom visual transforms work in both visual and code-based jobs</a:t>
            </a:r>
          </a:p>
        </p:txBody>
      </p:sp>
    </p:spTree>
    <p:extLst>
      <p:ext uri="{BB962C8B-B14F-4D97-AF65-F5344CB8AC3E}">
        <p14:creationId xmlns:p14="http://schemas.microsoft.com/office/powerpoint/2010/main" val="349575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F0F9FEF9-1348-A54A-8F33-B45EE22007C4}"/>
              </a:ext>
            </a:extLst>
          </p:cNvPr>
          <p:cNvGrpSpPr/>
          <p:nvPr/>
        </p:nvGrpSpPr>
        <p:grpSpPr>
          <a:xfrm>
            <a:off x="895350" y="1711992"/>
            <a:ext cx="7454740" cy="5335021"/>
            <a:chOff x="1027862" y="1667434"/>
            <a:chExt cx="2862072" cy="2048256"/>
          </a:xfrm>
        </p:grpSpPr>
        <p:sp>
          <p:nvSpPr>
            <p:cNvPr id="80" name="Rounded Rectangle 79">
              <a:extLst>
                <a:ext uri="{FF2B5EF4-FFF2-40B4-BE49-F238E27FC236}">
                  <a16:creationId xmlns:a16="http://schemas.microsoft.com/office/drawing/2014/main" id="{48194A85-C9C6-B848-BAA2-6DE09DEEEB2C}"/>
                </a:ext>
              </a:extLst>
            </p:cNvPr>
            <p:cNvSpPr/>
            <p:nvPr/>
          </p:nvSpPr>
          <p:spPr>
            <a:xfrm>
              <a:off x="1027862" y="1667434"/>
              <a:ext cx="2862072" cy="2048256"/>
            </a:xfrm>
            <a:prstGeom prst="roundRect">
              <a:avLst>
                <a:gd name="adj" fmla="val 4598"/>
              </a:avLst>
            </a:prstGeom>
            <a:gradFill>
              <a:gsLst>
                <a:gs pos="55000">
                  <a:schemeClr val="bg1"/>
                </a:gs>
                <a:gs pos="56000">
                  <a:schemeClr val="bg1">
                    <a:lumMod val="85000"/>
                    <a:lumOff val="15000"/>
                  </a:schemeClr>
                </a:gs>
              </a:gsLst>
              <a:lin ang="1800000" scaled="0"/>
            </a:gradFill>
            <a:ln>
              <a:gradFill>
                <a:gsLst>
                  <a:gs pos="0">
                    <a:schemeClr val="tx1">
                      <a:lumMod val="85000"/>
                    </a:schemeClr>
                  </a:gs>
                  <a:gs pos="74000">
                    <a:schemeClr val="tx1">
                      <a:lumMod val="75000"/>
                    </a:schemeClr>
                  </a:gs>
                  <a:gs pos="83000">
                    <a:schemeClr val="tx1">
                      <a:lumMod val="75000"/>
                    </a:schemeClr>
                  </a:gs>
                  <a:gs pos="100000">
                    <a:schemeClr val="tx1">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eaLnBrk="1" fontAlgn="auto" hangingPunct="1">
                <a:spcBef>
                  <a:spcPts val="0"/>
                </a:spcBef>
                <a:spcAft>
                  <a:spcPts val="0"/>
                </a:spcAft>
                <a:defRPr/>
              </a:pPr>
              <a:endParaRPr lang="en-US" sz="2160" dirty="0">
                <a:solidFill>
                  <a:prstClr val="white"/>
                </a:solidFill>
                <a:latin typeface="Amazon Ember"/>
              </a:endParaRPr>
            </a:p>
          </p:txBody>
        </p:sp>
        <p:pic>
          <p:nvPicPr>
            <p:cNvPr id="81" name="Picture 80">
              <a:extLst>
                <a:ext uri="{FF2B5EF4-FFF2-40B4-BE49-F238E27FC236}">
                  <a16:creationId xmlns:a16="http://schemas.microsoft.com/office/drawing/2014/main" id="{91A7F8FC-F17D-7440-B5B1-9FB6A3A75163}"/>
                </a:ext>
              </a:extLst>
            </p:cNvPr>
            <p:cNvPicPr>
              <a:picLocks noChangeAspect="1"/>
            </p:cNvPicPr>
            <p:nvPr/>
          </p:nvPicPr>
          <p:blipFill rotWithShape="1">
            <a:blip r:embed="rId3"/>
            <a:srcRect t="5652" r="50590"/>
            <a:stretch/>
          </p:blipFill>
          <p:spPr>
            <a:xfrm>
              <a:off x="1173202" y="1808499"/>
              <a:ext cx="2571392" cy="1766127"/>
            </a:xfrm>
            <a:prstGeom prst="rect">
              <a:avLst/>
            </a:prstGeom>
          </p:spPr>
        </p:pic>
      </p:grpSp>
      <p:sp>
        <p:nvSpPr>
          <p:cNvPr id="2" name="Title 1">
            <a:extLst>
              <a:ext uri="{FF2B5EF4-FFF2-40B4-BE49-F238E27FC236}">
                <a16:creationId xmlns:a16="http://schemas.microsoft.com/office/drawing/2014/main" id="{B8D30DC9-B078-6B4A-B63A-6D91301BA88C}"/>
              </a:ext>
            </a:extLst>
          </p:cNvPr>
          <p:cNvSpPr>
            <a:spLocks noGrp="1"/>
          </p:cNvSpPr>
          <p:nvPr>
            <p:ph type="title"/>
          </p:nvPr>
        </p:nvSpPr>
        <p:spPr>
          <a:xfrm>
            <a:off x="345060" y="445772"/>
            <a:ext cx="13990320" cy="624145"/>
          </a:xfrm>
        </p:spPr>
        <p:txBody>
          <a:bodyPr/>
          <a:lstStyle/>
          <a:p>
            <a:r>
              <a:rPr lang="en-US" dirty="0"/>
              <a:t>AWS Glue Studio</a:t>
            </a:r>
          </a:p>
        </p:txBody>
      </p:sp>
      <p:grpSp>
        <p:nvGrpSpPr>
          <p:cNvPr id="103" name="Graphic 72">
            <a:extLst>
              <a:ext uri="{FF2B5EF4-FFF2-40B4-BE49-F238E27FC236}">
                <a16:creationId xmlns:a16="http://schemas.microsoft.com/office/drawing/2014/main" id="{0A27978D-A11A-4A40-869F-A29170796F67}"/>
              </a:ext>
            </a:extLst>
          </p:cNvPr>
          <p:cNvGrpSpPr/>
          <p:nvPr/>
        </p:nvGrpSpPr>
        <p:grpSpPr>
          <a:xfrm>
            <a:off x="37881319" y="40726406"/>
            <a:ext cx="1257820" cy="1835806"/>
            <a:chOff x="27303337" y="35051877"/>
            <a:chExt cx="1048183" cy="1529838"/>
          </a:xfrm>
          <a:noFill/>
        </p:grpSpPr>
        <p:grpSp>
          <p:nvGrpSpPr>
            <p:cNvPr id="104" name="Graphic 72">
              <a:extLst>
                <a:ext uri="{FF2B5EF4-FFF2-40B4-BE49-F238E27FC236}">
                  <a16:creationId xmlns:a16="http://schemas.microsoft.com/office/drawing/2014/main" id="{B5360C1E-D463-F642-BAEC-1E2A16A2E6AA}"/>
                </a:ext>
              </a:extLst>
            </p:cNvPr>
            <p:cNvGrpSpPr/>
            <p:nvPr/>
          </p:nvGrpSpPr>
          <p:grpSpPr>
            <a:xfrm>
              <a:off x="27303337" y="35051877"/>
              <a:ext cx="1048183" cy="1529838"/>
              <a:chOff x="27303337" y="35051877"/>
              <a:chExt cx="1048183" cy="1529838"/>
            </a:xfrm>
            <a:noFill/>
          </p:grpSpPr>
          <p:grpSp>
            <p:nvGrpSpPr>
              <p:cNvPr id="105" name="Graphic 72">
                <a:extLst>
                  <a:ext uri="{FF2B5EF4-FFF2-40B4-BE49-F238E27FC236}">
                    <a16:creationId xmlns:a16="http://schemas.microsoft.com/office/drawing/2014/main" id="{6B0CB986-4E33-B942-AFC7-B3AA874A20FF}"/>
                  </a:ext>
                </a:extLst>
              </p:cNvPr>
              <p:cNvGrpSpPr/>
              <p:nvPr/>
            </p:nvGrpSpPr>
            <p:grpSpPr>
              <a:xfrm>
                <a:off x="27303337" y="35051877"/>
                <a:ext cx="1048183" cy="1529838"/>
                <a:chOff x="27303337" y="35051877"/>
                <a:chExt cx="1048183" cy="1529838"/>
              </a:xfrm>
              <a:noFill/>
            </p:grpSpPr>
            <p:sp>
              <p:nvSpPr>
                <p:cNvPr id="106" name="Freeform 105">
                  <a:extLst>
                    <a:ext uri="{FF2B5EF4-FFF2-40B4-BE49-F238E27FC236}">
                      <a16:creationId xmlns:a16="http://schemas.microsoft.com/office/drawing/2014/main" id="{471F2B4D-F3DC-D04C-811A-175FBAAB3F61}"/>
                    </a:ext>
                  </a:extLst>
                </p:cNvPr>
                <p:cNvSpPr/>
                <p:nvPr/>
              </p:nvSpPr>
              <p:spPr>
                <a:xfrm>
                  <a:off x="27578684" y="35739704"/>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07" name="Freeform 106">
                  <a:extLst>
                    <a:ext uri="{FF2B5EF4-FFF2-40B4-BE49-F238E27FC236}">
                      <a16:creationId xmlns:a16="http://schemas.microsoft.com/office/drawing/2014/main" id="{67E685EF-04DF-3747-82D6-B1FA171B51A7}"/>
                    </a:ext>
                  </a:extLst>
                </p:cNvPr>
                <p:cNvSpPr/>
                <p:nvPr/>
              </p:nvSpPr>
              <p:spPr>
                <a:xfrm>
                  <a:off x="27499864" y="35272975"/>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08" name="Freeform 107">
                  <a:extLst>
                    <a:ext uri="{FF2B5EF4-FFF2-40B4-BE49-F238E27FC236}">
                      <a16:creationId xmlns:a16="http://schemas.microsoft.com/office/drawing/2014/main" id="{58688D2F-2754-1F4F-B17E-7285DC633BE7}"/>
                    </a:ext>
                  </a:extLst>
                </p:cNvPr>
                <p:cNvSpPr/>
                <p:nvPr/>
              </p:nvSpPr>
              <p:spPr>
                <a:xfrm>
                  <a:off x="27591504" y="35051877"/>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09" name="Freeform 108">
                  <a:extLst>
                    <a:ext uri="{FF2B5EF4-FFF2-40B4-BE49-F238E27FC236}">
                      <a16:creationId xmlns:a16="http://schemas.microsoft.com/office/drawing/2014/main" id="{A2EAAED1-4324-9743-AA72-B5E25003F943}"/>
                    </a:ext>
                  </a:extLst>
                </p:cNvPr>
                <p:cNvSpPr/>
                <p:nvPr/>
              </p:nvSpPr>
              <p:spPr>
                <a:xfrm>
                  <a:off x="27679650" y="36004500"/>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0" name="Freeform 109">
                  <a:extLst>
                    <a:ext uri="{FF2B5EF4-FFF2-40B4-BE49-F238E27FC236}">
                      <a16:creationId xmlns:a16="http://schemas.microsoft.com/office/drawing/2014/main" id="{F627170A-656E-1846-94FB-B36666A2A163}"/>
                    </a:ext>
                  </a:extLst>
                </p:cNvPr>
                <p:cNvSpPr/>
                <p:nvPr/>
              </p:nvSpPr>
              <p:spPr>
                <a:xfrm>
                  <a:off x="27303337" y="36084509"/>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1" name="Freeform 110">
                  <a:extLst>
                    <a:ext uri="{FF2B5EF4-FFF2-40B4-BE49-F238E27FC236}">
                      <a16:creationId xmlns:a16="http://schemas.microsoft.com/office/drawing/2014/main" id="{89EE5B3A-9201-2647-B1D1-19A1260747B3}"/>
                    </a:ext>
                  </a:extLst>
                </p:cNvPr>
                <p:cNvSpPr/>
                <p:nvPr/>
              </p:nvSpPr>
              <p:spPr>
                <a:xfrm>
                  <a:off x="27521535"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2" name="Freeform 111">
                  <a:extLst>
                    <a:ext uri="{FF2B5EF4-FFF2-40B4-BE49-F238E27FC236}">
                      <a16:creationId xmlns:a16="http://schemas.microsoft.com/office/drawing/2014/main" id="{D930AA57-B0B8-FD48-92EE-CB2F66F13234}"/>
                    </a:ext>
                  </a:extLst>
                </p:cNvPr>
                <p:cNvSpPr/>
                <p:nvPr/>
              </p:nvSpPr>
              <p:spPr>
                <a:xfrm>
                  <a:off x="28118752"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3" name="Freeform 112">
                  <a:extLst>
                    <a:ext uri="{FF2B5EF4-FFF2-40B4-BE49-F238E27FC236}">
                      <a16:creationId xmlns:a16="http://schemas.microsoft.com/office/drawing/2014/main" id="{7D470167-9E96-F54D-B06F-FE6585D219D3}"/>
                    </a:ext>
                  </a:extLst>
                </p:cNvPr>
                <p:cNvSpPr/>
                <p:nvPr/>
              </p:nvSpPr>
              <p:spPr>
                <a:xfrm>
                  <a:off x="27913012" y="36147375"/>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4" name="Freeform 113">
                  <a:extLst>
                    <a:ext uri="{FF2B5EF4-FFF2-40B4-BE49-F238E27FC236}">
                      <a16:creationId xmlns:a16="http://schemas.microsoft.com/office/drawing/2014/main" id="{EF4D46B0-67D4-434C-B798-41B68190E9B2}"/>
                    </a:ext>
                  </a:extLst>
                </p:cNvPr>
                <p:cNvSpPr/>
                <p:nvPr/>
              </p:nvSpPr>
              <p:spPr>
                <a:xfrm>
                  <a:off x="27550681" y="36147375"/>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5" name="Freeform 114">
                  <a:extLst>
                    <a:ext uri="{FF2B5EF4-FFF2-40B4-BE49-F238E27FC236}">
                      <a16:creationId xmlns:a16="http://schemas.microsoft.com/office/drawing/2014/main" id="{BC4DB90D-C963-7441-AEC1-001E014E6674}"/>
                    </a:ext>
                  </a:extLst>
                </p:cNvPr>
                <p:cNvSpPr/>
                <p:nvPr/>
              </p:nvSpPr>
              <p:spPr>
                <a:xfrm>
                  <a:off x="27785377" y="36415980"/>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116" name="Graphic 72">
                <a:extLst>
                  <a:ext uri="{FF2B5EF4-FFF2-40B4-BE49-F238E27FC236}">
                    <a16:creationId xmlns:a16="http://schemas.microsoft.com/office/drawing/2014/main" id="{79774709-77FC-B54E-BD43-53968B5E6780}"/>
                  </a:ext>
                </a:extLst>
              </p:cNvPr>
              <p:cNvGrpSpPr/>
              <p:nvPr/>
            </p:nvGrpSpPr>
            <p:grpSpPr>
              <a:xfrm>
                <a:off x="27695842" y="35679697"/>
                <a:ext cx="243840" cy="72390"/>
                <a:chOff x="27695842" y="35679697"/>
                <a:chExt cx="243840" cy="72390"/>
              </a:xfrm>
              <a:noFill/>
            </p:grpSpPr>
            <p:sp>
              <p:nvSpPr>
                <p:cNvPr id="117" name="Freeform 116">
                  <a:extLst>
                    <a:ext uri="{FF2B5EF4-FFF2-40B4-BE49-F238E27FC236}">
                      <a16:creationId xmlns:a16="http://schemas.microsoft.com/office/drawing/2014/main" id="{19AD2322-34DD-9844-9C1D-905CB1D3BED2}"/>
                    </a:ext>
                  </a:extLst>
                </p:cNvPr>
                <p:cNvSpPr/>
                <p:nvPr/>
              </p:nvSpPr>
              <p:spPr>
                <a:xfrm>
                  <a:off x="2769584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8" name="Freeform 117">
                  <a:extLst>
                    <a:ext uri="{FF2B5EF4-FFF2-40B4-BE49-F238E27FC236}">
                      <a16:creationId xmlns:a16="http://schemas.microsoft.com/office/drawing/2014/main" id="{33560605-81E4-1A48-A5F1-9D52E385E5E1}"/>
                    </a:ext>
                  </a:extLst>
                </p:cNvPr>
                <p:cNvSpPr/>
                <p:nvPr/>
              </p:nvSpPr>
              <p:spPr>
                <a:xfrm>
                  <a:off x="2786729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119" name="Freeform 118">
              <a:extLst>
                <a:ext uri="{FF2B5EF4-FFF2-40B4-BE49-F238E27FC236}">
                  <a16:creationId xmlns:a16="http://schemas.microsoft.com/office/drawing/2014/main" id="{F0FE6C78-9C63-8342-A9A2-06EBE37612F2}"/>
                </a:ext>
              </a:extLst>
            </p:cNvPr>
            <p:cNvSpPr/>
            <p:nvPr/>
          </p:nvSpPr>
          <p:spPr>
            <a:xfrm>
              <a:off x="27613928" y="35530154"/>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120" name="Graphic 72">
            <a:extLst>
              <a:ext uri="{FF2B5EF4-FFF2-40B4-BE49-F238E27FC236}">
                <a16:creationId xmlns:a16="http://schemas.microsoft.com/office/drawing/2014/main" id="{91B72E51-CECF-2746-BA17-ECF093132C95}"/>
              </a:ext>
            </a:extLst>
          </p:cNvPr>
          <p:cNvGrpSpPr/>
          <p:nvPr/>
        </p:nvGrpSpPr>
        <p:grpSpPr>
          <a:xfrm>
            <a:off x="9669100" y="2570945"/>
            <a:ext cx="613051" cy="728971"/>
            <a:chOff x="5698731" y="2935444"/>
            <a:chExt cx="831608" cy="988855"/>
          </a:xfrm>
          <a:gradFill>
            <a:gsLst>
              <a:gs pos="5000">
                <a:schemeClr val="accent5"/>
              </a:gs>
              <a:gs pos="38000">
                <a:schemeClr val="accent2"/>
              </a:gs>
              <a:gs pos="100000">
                <a:schemeClr val="accent2">
                  <a:lumMod val="40000"/>
                  <a:lumOff val="60000"/>
                </a:schemeClr>
              </a:gs>
            </a:gsLst>
            <a:lin ang="18900000" scaled="0"/>
          </a:gradFill>
        </p:grpSpPr>
        <p:sp>
          <p:nvSpPr>
            <p:cNvPr id="121" name="Freeform 120">
              <a:extLst>
                <a:ext uri="{FF2B5EF4-FFF2-40B4-BE49-F238E27FC236}">
                  <a16:creationId xmlns:a16="http://schemas.microsoft.com/office/drawing/2014/main" id="{532C185D-688B-EB40-9CA4-DA7F389E7C92}"/>
                </a:ext>
              </a:extLst>
            </p:cNvPr>
            <p:cNvSpPr/>
            <p:nvPr/>
          </p:nvSpPr>
          <p:spPr>
            <a:xfrm>
              <a:off x="5698731" y="2935444"/>
              <a:ext cx="831608" cy="988855"/>
            </a:xfrm>
            <a:custGeom>
              <a:avLst/>
              <a:gdLst>
                <a:gd name="connsiteX0" fmla="*/ 788746 w 831608"/>
                <a:gd name="connsiteY0" fmla="*/ 705963 h 988855"/>
                <a:gd name="connsiteX1" fmla="*/ 656349 w 831608"/>
                <a:gd name="connsiteY1" fmla="*/ 607855 h 988855"/>
                <a:gd name="connsiteX2" fmla="*/ 533476 w 831608"/>
                <a:gd name="connsiteY2" fmla="*/ 572613 h 988855"/>
                <a:gd name="connsiteX3" fmla="*/ 533476 w 831608"/>
                <a:gd name="connsiteY3" fmla="*/ 559278 h 988855"/>
                <a:gd name="connsiteX4" fmla="*/ 614439 w 831608"/>
                <a:gd name="connsiteY4" fmla="*/ 376398 h 988855"/>
                <a:gd name="connsiteX5" fmla="*/ 616344 w 831608"/>
                <a:gd name="connsiteY5" fmla="*/ 376398 h 988855"/>
                <a:gd name="connsiteX6" fmla="*/ 643014 w 831608"/>
                <a:gd name="connsiteY6" fmla="*/ 341155 h 988855"/>
                <a:gd name="connsiteX7" fmla="*/ 648729 w 831608"/>
                <a:gd name="connsiteY7" fmla="*/ 168753 h 988855"/>
                <a:gd name="connsiteX8" fmla="*/ 643966 w 831608"/>
                <a:gd name="connsiteY8" fmla="*/ 103983 h 988855"/>
                <a:gd name="connsiteX9" fmla="*/ 642061 w 831608"/>
                <a:gd name="connsiteY9" fmla="*/ 17305 h 988855"/>
                <a:gd name="connsiteX10" fmla="*/ 627774 w 831608"/>
                <a:gd name="connsiteY10" fmla="*/ 2065 h 988855"/>
                <a:gd name="connsiteX11" fmla="*/ 562051 w 831608"/>
                <a:gd name="connsiteY11" fmla="*/ 19210 h 988855"/>
                <a:gd name="connsiteX12" fmla="*/ 514426 w 831608"/>
                <a:gd name="connsiteY12" fmla="*/ 38260 h 988855"/>
                <a:gd name="connsiteX13" fmla="*/ 403936 w 831608"/>
                <a:gd name="connsiteY13" fmla="*/ 5875 h 988855"/>
                <a:gd name="connsiteX14" fmla="*/ 257251 w 831608"/>
                <a:gd name="connsiteY14" fmla="*/ 54453 h 988855"/>
                <a:gd name="connsiteX15" fmla="*/ 174384 w 831608"/>
                <a:gd name="connsiteY15" fmla="*/ 200185 h 988855"/>
                <a:gd name="connsiteX16" fmla="*/ 200101 w 831608"/>
                <a:gd name="connsiteY16" fmla="*/ 372588 h 988855"/>
                <a:gd name="connsiteX17" fmla="*/ 216294 w 831608"/>
                <a:gd name="connsiteY17" fmla="*/ 387828 h 988855"/>
                <a:gd name="connsiteX18" fmla="*/ 286779 w 831608"/>
                <a:gd name="connsiteY18" fmla="*/ 553563 h 988855"/>
                <a:gd name="connsiteX19" fmla="*/ 286779 w 831608"/>
                <a:gd name="connsiteY19" fmla="*/ 580233 h 988855"/>
                <a:gd name="connsiteX20" fmla="*/ 41986 w 831608"/>
                <a:gd name="connsiteY20" fmla="*/ 705010 h 988855"/>
                <a:gd name="connsiteX21" fmla="*/ 76 w 831608"/>
                <a:gd name="connsiteY21" fmla="*/ 972663 h 988855"/>
                <a:gd name="connsiteX22" fmla="*/ 76 w 831608"/>
                <a:gd name="connsiteY22" fmla="*/ 988855 h 988855"/>
                <a:gd name="connsiteX23" fmla="*/ 831609 w 831608"/>
                <a:gd name="connsiteY23" fmla="*/ 988855 h 988855"/>
                <a:gd name="connsiteX24" fmla="*/ 831609 w 831608"/>
                <a:gd name="connsiteY24" fmla="*/ 949803 h 988855"/>
                <a:gd name="connsiteX25" fmla="*/ 788746 w 831608"/>
                <a:gd name="connsiteY25" fmla="*/ 705963 h 988855"/>
                <a:gd name="connsiteX26" fmla="*/ 206769 w 831608"/>
                <a:gd name="connsiteY26" fmla="*/ 205900 h 988855"/>
                <a:gd name="connsiteX27" fmla="*/ 279159 w 831608"/>
                <a:gd name="connsiteY27" fmla="*/ 80170 h 988855"/>
                <a:gd name="connsiteX28" fmla="*/ 402984 w 831608"/>
                <a:gd name="connsiteY28" fmla="*/ 39213 h 988855"/>
                <a:gd name="connsiteX29" fmla="*/ 498234 w 831608"/>
                <a:gd name="connsiteY29" fmla="*/ 66835 h 988855"/>
                <a:gd name="connsiteX30" fmla="*/ 577291 w 831608"/>
                <a:gd name="connsiteY30" fmla="*/ 48738 h 988855"/>
                <a:gd name="connsiteX31" fmla="*/ 612534 w 831608"/>
                <a:gd name="connsiteY31" fmla="*/ 33498 h 988855"/>
                <a:gd name="connsiteX32" fmla="*/ 612534 w 831608"/>
                <a:gd name="connsiteY32" fmla="*/ 94458 h 988855"/>
                <a:gd name="connsiteX33" fmla="*/ 618249 w 831608"/>
                <a:gd name="connsiteY33" fmla="*/ 181135 h 988855"/>
                <a:gd name="connsiteX34" fmla="*/ 603961 w 831608"/>
                <a:gd name="connsiteY34" fmla="*/ 343060 h 988855"/>
                <a:gd name="connsiteX35" fmla="*/ 560146 w 831608"/>
                <a:gd name="connsiteY35" fmla="*/ 242095 h 988855"/>
                <a:gd name="connsiteX36" fmla="*/ 601104 w 831608"/>
                <a:gd name="connsiteY36" fmla="*/ 223045 h 988855"/>
                <a:gd name="connsiteX37" fmla="*/ 583959 w 831608"/>
                <a:gd name="connsiteY37" fmla="*/ 194470 h 988855"/>
                <a:gd name="connsiteX38" fmla="*/ 545859 w 831608"/>
                <a:gd name="connsiteY38" fmla="*/ 211615 h 988855"/>
                <a:gd name="connsiteX39" fmla="*/ 536334 w 831608"/>
                <a:gd name="connsiteY39" fmla="*/ 213520 h 988855"/>
                <a:gd name="connsiteX40" fmla="*/ 334404 w 831608"/>
                <a:gd name="connsiteY40" fmla="*/ 169705 h 988855"/>
                <a:gd name="connsiteX41" fmla="*/ 300114 w 831608"/>
                <a:gd name="connsiteY41" fmla="*/ 157323 h 988855"/>
                <a:gd name="connsiteX42" fmla="*/ 282016 w 831608"/>
                <a:gd name="connsiteY42" fmla="*/ 197328 h 988855"/>
                <a:gd name="connsiteX43" fmla="*/ 259156 w 831608"/>
                <a:gd name="connsiteY43" fmla="*/ 258288 h 988855"/>
                <a:gd name="connsiteX44" fmla="*/ 218199 w 831608"/>
                <a:gd name="connsiteY44" fmla="*/ 332583 h 988855"/>
                <a:gd name="connsiteX45" fmla="*/ 206769 w 831608"/>
                <a:gd name="connsiteY45" fmla="*/ 205900 h 988855"/>
                <a:gd name="connsiteX46" fmla="*/ 248679 w 831608"/>
                <a:gd name="connsiteY46" fmla="*/ 382113 h 988855"/>
                <a:gd name="connsiteX47" fmla="*/ 250584 w 831608"/>
                <a:gd name="connsiteY47" fmla="*/ 359253 h 988855"/>
                <a:gd name="connsiteX48" fmla="*/ 276301 w 831608"/>
                <a:gd name="connsiteY48" fmla="*/ 285910 h 988855"/>
                <a:gd name="connsiteX49" fmla="*/ 313449 w 831608"/>
                <a:gd name="connsiteY49" fmla="*/ 201138 h 988855"/>
                <a:gd name="connsiteX50" fmla="*/ 313449 w 831608"/>
                <a:gd name="connsiteY50" fmla="*/ 197328 h 988855"/>
                <a:gd name="connsiteX51" fmla="*/ 314401 w 831608"/>
                <a:gd name="connsiteY51" fmla="*/ 197328 h 988855"/>
                <a:gd name="connsiteX52" fmla="*/ 525856 w 831608"/>
                <a:gd name="connsiteY52" fmla="*/ 248763 h 988855"/>
                <a:gd name="connsiteX53" fmla="*/ 581101 w 831608"/>
                <a:gd name="connsiteY53" fmla="*/ 367825 h 988855"/>
                <a:gd name="connsiteX54" fmla="*/ 403936 w 831608"/>
                <a:gd name="connsiteY54" fmla="*/ 557373 h 988855"/>
                <a:gd name="connsiteX55" fmla="*/ 248679 w 831608"/>
                <a:gd name="connsiteY55" fmla="*/ 382113 h 988855"/>
                <a:gd name="connsiteX56" fmla="*/ 403936 w 831608"/>
                <a:gd name="connsiteY56" fmla="*/ 591663 h 988855"/>
                <a:gd name="connsiteX57" fmla="*/ 418224 w 831608"/>
                <a:gd name="connsiteY57" fmla="*/ 591663 h 988855"/>
                <a:gd name="connsiteX58" fmla="*/ 501091 w 831608"/>
                <a:gd name="connsiteY58" fmla="*/ 576423 h 988855"/>
                <a:gd name="connsiteX59" fmla="*/ 501091 w 831608"/>
                <a:gd name="connsiteY59" fmla="*/ 588805 h 988855"/>
                <a:gd name="connsiteX60" fmla="*/ 488709 w 831608"/>
                <a:gd name="connsiteY60" fmla="*/ 607855 h 988855"/>
                <a:gd name="connsiteX61" fmla="*/ 410604 w 831608"/>
                <a:gd name="connsiteY61" fmla="*/ 651670 h 988855"/>
                <a:gd name="connsiteX62" fmla="*/ 410604 w 831608"/>
                <a:gd name="connsiteY62" fmla="*/ 651670 h 988855"/>
                <a:gd name="connsiteX63" fmla="*/ 331546 w 831608"/>
                <a:gd name="connsiteY63" fmla="*/ 606903 h 988855"/>
                <a:gd name="connsiteX64" fmla="*/ 319164 w 831608"/>
                <a:gd name="connsiteY64" fmla="*/ 587853 h 988855"/>
                <a:gd name="connsiteX65" fmla="*/ 319164 w 831608"/>
                <a:gd name="connsiteY65" fmla="*/ 572613 h 988855"/>
                <a:gd name="connsiteX66" fmla="*/ 403936 w 831608"/>
                <a:gd name="connsiteY66" fmla="*/ 591663 h 988855"/>
                <a:gd name="connsiteX67" fmla="*/ 797319 w 831608"/>
                <a:gd name="connsiteY67" fmla="*/ 950755 h 988855"/>
                <a:gd name="connsiteX68" fmla="*/ 797319 w 831608"/>
                <a:gd name="connsiteY68" fmla="*/ 956470 h 988855"/>
                <a:gd name="connsiteX69" fmla="*/ 464896 w 831608"/>
                <a:gd name="connsiteY69" fmla="*/ 956470 h 988855"/>
                <a:gd name="connsiteX70" fmla="*/ 452514 w 831608"/>
                <a:gd name="connsiteY70" fmla="*/ 790735 h 988855"/>
                <a:gd name="connsiteX71" fmla="*/ 460134 w 831608"/>
                <a:gd name="connsiteY71" fmla="*/ 772638 h 988855"/>
                <a:gd name="connsiteX72" fmla="*/ 438226 w 831608"/>
                <a:gd name="connsiteY72" fmla="*/ 746920 h 988855"/>
                <a:gd name="connsiteX73" fmla="*/ 418224 w 831608"/>
                <a:gd name="connsiteY73" fmla="*/ 792640 h 988855"/>
                <a:gd name="connsiteX74" fmla="*/ 430606 w 831608"/>
                <a:gd name="connsiteY74" fmla="*/ 956470 h 988855"/>
                <a:gd name="connsiteX75" fmla="*/ 368694 w 831608"/>
                <a:gd name="connsiteY75" fmla="*/ 956470 h 988855"/>
                <a:gd name="connsiteX76" fmla="*/ 381076 w 831608"/>
                <a:gd name="connsiteY76" fmla="*/ 788830 h 988855"/>
                <a:gd name="connsiteX77" fmla="*/ 361074 w 831608"/>
                <a:gd name="connsiteY77" fmla="*/ 743110 h 988855"/>
                <a:gd name="connsiteX78" fmla="*/ 340119 w 831608"/>
                <a:gd name="connsiteY78" fmla="*/ 768828 h 988855"/>
                <a:gd name="connsiteX79" fmla="*/ 347739 w 831608"/>
                <a:gd name="connsiteY79" fmla="*/ 786925 h 988855"/>
                <a:gd name="connsiteX80" fmla="*/ 334404 w 831608"/>
                <a:gd name="connsiteY80" fmla="*/ 956470 h 988855"/>
                <a:gd name="connsiteX81" fmla="*/ 31509 w 831608"/>
                <a:gd name="connsiteY81" fmla="*/ 956470 h 988855"/>
                <a:gd name="connsiteX82" fmla="*/ 67704 w 831608"/>
                <a:gd name="connsiteY82" fmla="*/ 725013 h 988855"/>
                <a:gd name="connsiteX83" fmla="*/ 294399 w 831608"/>
                <a:gd name="connsiteY83" fmla="*/ 612618 h 988855"/>
                <a:gd name="connsiteX84" fmla="*/ 302971 w 831608"/>
                <a:gd name="connsiteY84" fmla="*/ 625953 h 988855"/>
                <a:gd name="connsiteX85" fmla="*/ 369646 w 831608"/>
                <a:gd name="connsiteY85" fmla="*/ 679293 h 988855"/>
                <a:gd name="connsiteX86" fmla="*/ 298209 w 831608"/>
                <a:gd name="connsiteY86" fmla="*/ 729775 h 988855"/>
                <a:gd name="connsiteX87" fmla="*/ 296304 w 831608"/>
                <a:gd name="connsiteY87" fmla="*/ 729775 h 988855"/>
                <a:gd name="connsiteX88" fmla="*/ 295351 w 831608"/>
                <a:gd name="connsiteY88" fmla="*/ 727870 h 988855"/>
                <a:gd name="connsiteX89" fmla="*/ 272491 w 831608"/>
                <a:gd name="connsiteY89" fmla="*/ 638335 h 988855"/>
                <a:gd name="connsiteX90" fmla="*/ 240106 w 831608"/>
                <a:gd name="connsiteY90" fmla="*/ 645955 h 988855"/>
                <a:gd name="connsiteX91" fmla="*/ 262014 w 831608"/>
                <a:gd name="connsiteY91" fmla="*/ 734538 h 988855"/>
                <a:gd name="connsiteX92" fmla="*/ 283921 w 831608"/>
                <a:gd name="connsiteY92" fmla="*/ 760255 h 988855"/>
                <a:gd name="connsiteX93" fmla="*/ 296304 w 831608"/>
                <a:gd name="connsiteY93" fmla="*/ 762160 h 988855"/>
                <a:gd name="connsiteX94" fmla="*/ 316306 w 831608"/>
                <a:gd name="connsiteY94" fmla="*/ 755493 h 988855"/>
                <a:gd name="connsiteX95" fmla="*/ 390601 w 831608"/>
                <a:gd name="connsiteY95" fmla="*/ 703105 h 988855"/>
                <a:gd name="connsiteX96" fmla="*/ 415366 w 831608"/>
                <a:gd name="connsiteY96" fmla="*/ 703105 h 988855"/>
                <a:gd name="connsiteX97" fmla="*/ 485851 w 831608"/>
                <a:gd name="connsiteY97" fmla="*/ 752635 h 988855"/>
                <a:gd name="connsiteX98" fmla="*/ 516331 w 831608"/>
                <a:gd name="connsiteY98" fmla="*/ 757398 h 988855"/>
                <a:gd name="connsiteX99" fmla="*/ 539191 w 831608"/>
                <a:gd name="connsiteY99" fmla="*/ 735490 h 988855"/>
                <a:gd name="connsiteX100" fmla="*/ 575386 w 831608"/>
                <a:gd name="connsiteY100" fmla="*/ 639288 h 988855"/>
                <a:gd name="connsiteX101" fmla="*/ 543954 w 831608"/>
                <a:gd name="connsiteY101" fmla="*/ 627858 h 988855"/>
                <a:gd name="connsiteX102" fmla="*/ 507759 w 831608"/>
                <a:gd name="connsiteY102" fmla="*/ 724060 h 988855"/>
                <a:gd name="connsiteX103" fmla="*/ 506806 w 831608"/>
                <a:gd name="connsiteY103" fmla="*/ 725013 h 988855"/>
                <a:gd name="connsiteX104" fmla="*/ 504901 w 831608"/>
                <a:gd name="connsiteY104" fmla="*/ 724060 h 988855"/>
                <a:gd name="connsiteX105" fmla="*/ 441084 w 831608"/>
                <a:gd name="connsiteY105" fmla="*/ 680245 h 988855"/>
                <a:gd name="connsiteX106" fmla="*/ 515379 w 831608"/>
                <a:gd name="connsiteY106" fmla="*/ 624048 h 988855"/>
                <a:gd name="connsiteX107" fmla="*/ 527761 w 831608"/>
                <a:gd name="connsiteY107" fmla="*/ 604045 h 988855"/>
                <a:gd name="connsiteX108" fmla="*/ 758266 w 831608"/>
                <a:gd name="connsiteY108" fmla="*/ 721203 h 988855"/>
                <a:gd name="connsiteX109" fmla="*/ 797319 w 831608"/>
                <a:gd name="connsiteY109" fmla="*/ 950755 h 98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831608" h="988855">
                  <a:moveTo>
                    <a:pt x="788746" y="705963"/>
                  </a:moveTo>
                  <a:cubicBezTo>
                    <a:pt x="766839" y="667863"/>
                    <a:pt x="723024" y="634525"/>
                    <a:pt x="656349" y="607855"/>
                  </a:cubicBezTo>
                  <a:cubicBezTo>
                    <a:pt x="612534" y="589758"/>
                    <a:pt x="565861" y="577375"/>
                    <a:pt x="533476" y="572613"/>
                  </a:cubicBezTo>
                  <a:lnTo>
                    <a:pt x="533476" y="559278"/>
                  </a:lnTo>
                  <a:cubicBezTo>
                    <a:pt x="589674" y="517368"/>
                    <a:pt x="607771" y="443073"/>
                    <a:pt x="614439" y="376398"/>
                  </a:cubicBezTo>
                  <a:cubicBezTo>
                    <a:pt x="615391" y="376398"/>
                    <a:pt x="615391" y="376398"/>
                    <a:pt x="616344" y="376398"/>
                  </a:cubicBezTo>
                  <a:cubicBezTo>
                    <a:pt x="622059" y="374493"/>
                    <a:pt x="631584" y="367825"/>
                    <a:pt x="643014" y="341155"/>
                  </a:cubicBezTo>
                  <a:cubicBezTo>
                    <a:pt x="657301" y="305913"/>
                    <a:pt x="675399" y="229713"/>
                    <a:pt x="648729" y="168753"/>
                  </a:cubicBezTo>
                  <a:cubicBezTo>
                    <a:pt x="634441" y="136368"/>
                    <a:pt x="639204" y="122080"/>
                    <a:pt x="643966" y="103983"/>
                  </a:cubicBezTo>
                  <a:cubicBezTo>
                    <a:pt x="649681" y="84933"/>
                    <a:pt x="656349" y="60168"/>
                    <a:pt x="642061" y="17305"/>
                  </a:cubicBezTo>
                  <a:cubicBezTo>
                    <a:pt x="640156" y="10638"/>
                    <a:pt x="634441" y="4923"/>
                    <a:pt x="627774" y="2065"/>
                  </a:cubicBezTo>
                  <a:cubicBezTo>
                    <a:pt x="611581" y="-4602"/>
                    <a:pt x="589674" y="5875"/>
                    <a:pt x="562051" y="19210"/>
                  </a:cubicBezTo>
                  <a:cubicBezTo>
                    <a:pt x="547764" y="25878"/>
                    <a:pt x="521094" y="39213"/>
                    <a:pt x="514426" y="38260"/>
                  </a:cubicBezTo>
                  <a:cubicBezTo>
                    <a:pt x="483946" y="20163"/>
                    <a:pt x="441084" y="7780"/>
                    <a:pt x="403936" y="5875"/>
                  </a:cubicBezTo>
                  <a:cubicBezTo>
                    <a:pt x="343929" y="3018"/>
                    <a:pt x="278206" y="36355"/>
                    <a:pt x="257251" y="54453"/>
                  </a:cubicBezTo>
                  <a:cubicBezTo>
                    <a:pt x="215341" y="89695"/>
                    <a:pt x="189624" y="116365"/>
                    <a:pt x="174384" y="200185"/>
                  </a:cubicBezTo>
                  <a:cubicBezTo>
                    <a:pt x="168669" y="233523"/>
                    <a:pt x="170574" y="331630"/>
                    <a:pt x="200101" y="372588"/>
                  </a:cubicBezTo>
                  <a:cubicBezTo>
                    <a:pt x="204864" y="379255"/>
                    <a:pt x="210579" y="384018"/>
                    <a:pt x="216294" y="387828"/>
                  </a:cubicBezTo>
                  <a:cubicBezTo>
                    <a:pt x="221056" y="464028"/>
                    <a:pt x="244869" y="519273"/>
                    <a:pt x="286779" y="553563"/>
                  </a:cubicBezTo>
                  <a:lnTo>
                    <a:pt x="286779" y="580233"/>
                  </a:lnTo>
                  <a:cubicBezTo>
                    <a:pt x="221056" y="591663"/>
                    <a:pt x="95326" y="632620"/>
                    <a:pt x="41986" y="705010"/>
                  </a:cubicBezTo>
                  <a:cubicBezTo>
                    <a:pt x="6744" y="753588"/>
                    <a:pt x="-876" y="804070"/>
                    <a:pt x="76" y="972663"/>
                  </a:cubicBezTo>
                  <a:lnTo>
                    <a:pt x="76" y="988855"/>
                  </a:lnTo>
                  <a:lnTo>
                    <a:pt x="831609" y="988855"/>
                  </a:lnTo>
                  <a:lnTo>
                    <a:pt x="831609" y="949803"/>
                  </a:lnTo>
                  <a:cubicBezTo>
                    <a:pt x="830656" y="803118"/>
                    <a:pt x="830656" y="781210"/>
                    <a:pt x="788746" y="705963"/>
                  </a:cubicBezTo>
                  <a:close/>
                  <a:moveTo>
                    <a:pt x="206769" y="205900"/>
                  </a:moveTo>
                  <a:cubicBezTo>
                    <a:pt x="220104" y="132558"/>
                    <a:pt x="240106" y="113508"/>
                    <a:pt x="279159" y="80170"/>
                  </a:cubicBezTo>
                  <a:cubicBezTo>
                    <a:pt x="293446" y="67788"/>
                    <a:pt x="351549" y="36355"/>
                    <a:pt x="402984" y="39213"/>
                  </a:cubicBezTo>
                  <a:cubicBezTo>
                    <a:pt x="439179" y="41118"/>
                    <a:pt x="476326" y="54453"/>
                    <a:pt x="498234" y="66835"/>
                  </a:cubicBezTo>
                  <a:cubicBezTo>
                    <a:pt x="518236" y="78265"/>
                    <a:pt x="546811" y="63978"/>
                    <a:pt x="577291" y="48738"/>
                  </a:cubicBezTo>
                  <a:cubicBezTo>
                    <a:pt x="587769" y="43975"/>
                    <a:pt x="603961" y="35403"/>
                    <a:pt x="612534" y="33498"/>
                  </a:cubicBezTo>
                  <a:cubicBezTo>
                    <a:pt x="621106" y="63025"/>
                    <a:pt x="617296" y="77313"/>
                    <a:pt x="612534" y="94458"/>
                  </a:cubicBezTo>
                  <a:cubicBezTo>
                    <a:pt x="606819" y="115413"/>
                    <a:pt x="600151" y="138273"/>
                    <a:pt x="618249" y="181135"/>
                  </a:cubicBezTo>
                  <a:cubicBezTo>
                    <a:pt x="644919" y="243048"/>
                    <a:pt x="616344" y="327820"/>
                    <a:pt x="603961" y="343060"/>
                  </a:cubicBezTo>
                  <a:cubicBezTo>
                    <a:pt x="592531" y="337345"/>
                    <a:pt x="572529" y="291625"/>
                    <a:pt x="560146" y="242095"/>
                  </a:cubicBezTo>
                  <a:cubicBezTo>
                    <a:pt x="570624" y="239238"/>
                    <a:pt x="584911" y="233523"/>
                    <a:pt x="601104" y="223045"/>
                  </a:cubicBezTo>
                  <a:lnTo>
                    <a:pt x="583959" y="194470"/>
                  </a:lnTo>
                  <a:cubicBezTo>
                    <a:pt x="566814" y="204948"/>
                    <a:pt x="553479" y="209710"/>
                    <a:pt x="545859" y="211615"/>
                  </a:cubicBezTo>
                  <a:lnTo>
                    <a:pt x="536334" y="213520"/>
                  </a:lnTo>
                  <a:cubicBezTo>
                    <a:pt x="446799" y="230665"/>
                    <a:pt x="347739" y="177325"/>
                    <a:pt x="334404" y="169705"/>
                  </a:cubicBezTo>
                  <a:cubicBezTo>
                    <a:pt x="327736" y="163038"/>
                    <a:pt x="314401" y="151608"/>
                    <a:pt x="300114" y="157323"/>
                  </a:cubicBezTo>
                  <a:cubicBezTo>
                    <a:pt x="284874" y="163038"/>
                    <a:pt x="283921" y="179230"/>
                    <a:pt x="282016" y="197328"/>
                  </a:cubicBezTo>
                  <a:cubicBezTo>
                    <a:pt x="280111" y="218283"/>
                    <a:pt x="277254" y="244953"/>
                    <a:pt x="259156" y="258288"/>
                  </a:cubicBezTo>
                  <a:cubicBezTo>
                    <a:pt x="227724" y="280195"/>
                    <a:pt x="220104" y="308770"/>
                    <a:pt x="218199" y="332583"/>
                  </a:cubicBezTo>
                  <a:cubicBezTo>
                    <a:pt x="203911" y="296388"/>
                    <a:pt x="202006" y="233523"/>
                    <a:pt x="206769" y="205900"/>
                  </a:cubicBezTo>
                  <a:close/>
                  <a:moveTo>
                    <a:pt x="248679" y="382113"/>
                  </a:moveTo>
                  <a:cubicBezTo>
                    <a:pt x="252489" y="375445"/>
                    <a:pt x="251536" y="368778"/>
                    <a:pt x="250584" y="359253"/>
                  </a:cubicBezTo>
                  <a:cubicBezTo>
                    <a:pt x="248679" y="332583"/>
                    <a:pt x="248679" y="304960"/>
                    <a:pt x="276301" y="285910"/>
                  </a:cubicBezTo>
                  <a:cubicBezTo>
                    <a:pt x="306781" y="264003"/>
                    <a:pt x="310591" y="225903"/>
                    <a:pt x="313449" y="201138"/>
                  </a:cubicBezTo>
                  <a:cubicBezTo>
                    <a:pt x="313449" y="200185"/>
                    <a:pt x="313449" y="199233"/>
                    <a:pt x="313449" y="197328"/>
                  </a:cubicBezTo>
                  <a:lnTo>
                    <a:pt x="314401" y="197328"/>
                  </a:lnTo>
                  <a:cubicBezTo>
                    <a:pt x="319164" y="200185"/>
                    <a:pt x="422034" y="261145"/>
                    <a:pt x="525856" y="248763"/>
                  </a:cubicBezTo>
                  <a:cubicBezTo>
                    <a:pt x="534429" y="283053"/>
                    <a:pt x="553479" y="345918"/>
                    <a:pt x="581101" y="367825"/>
                  </a:cubicBezTo>
                  <a:cubicBezTo>
                    <a:pt x="572529" y="468790"/>
                    <a:pt x="541096" y="563088"/>
                    <a:pt x="403936" y="557373"/>
                  </a:cubicBezTo>
                  <a:cubicBezTo>
                    <a:pt x="304876" y="554515"/>
                    <a:pt x="255346" y="498318"/>
                    <a:pt x="248679" y="382113"/>
                  </a:cubicBezTo>
                  <a:close/>
                  <a:moveTo>
                    <a:pt x="403936" y="591663"/>
                  </a:moveTo>
                  <a:cubicBezTo>
                    <a:pt x="408699" y="591663"/>
                    <a:pt x="413461" y="591663"/>
                    <a:pt x="418224" y="591663"/>
                  </a:cubicBezTo>
                  <a:cubicBezTo>
                    <a:pt x="451561" y="591663"/>
                    <a:pt x="478231" y="585948"/>
                    <a:pt x="501091" y="576423"/>
                  </a:cubicBezTo>
                  <a:lnTo>
                    <a:pt x="501091" y="588805"/>
                  </a:lnTo>
                  <a:lnTo>
                    <a:pt x="488709" y="607855"/>
                  </a:lnTo>
                  <a:cubicBezTo>
                    <a:pt x="472516" y="635478"/>
                    <a:pt x="442989" y="651670"/>
                    <a:pt x="410604" y="651670"/>
                  </a:cubicBezTo>
                  <a:cubicBezTo>
                    <a:pt x="410604" y="651670"/>
                    <a:pt x="410604" y="651670"/>
                    <a:pt x="410604" y="651670"/>
                  </a:cubicBezTo>
                  <a:cubicBezTo>
                    <a:pt x="378219" y="651670"/>
                    <a:pt x="348691" y="635478"/>
                    <a:pt x="331546" y="606903"/>
                  </a:cubicBezTo>
                  <a:lnTo>
                    <a:pt x="319164" y="587853"/>
                  </a:lnTo>
                  <a:lnTo>
                    <a:pt x="319164" y="572613"/>
                  </a:lnTo>
                  <a:cubicBezTo>
                    <a:pt x="342976" y="584043"/>
                    <a:pt x="371551" y="590710"/>
                    <a:pt x="403936" y="591663"/>
                  </a:cubicBezTo>
                  <a:close/>
                  <a:moveTo>
                    <a:pt x="797319" y="950755"/>
                  </a:moveTo>
                  <a:lnTo>
                    <a:pt x="797319" y="956470"/>
                  </a:lnTo>
                  <a:lnTo>
                    <a:pt x="464896" y="956470"/>
                  </a:lnTo>
                  <a:lnTo>
                    <a:pt x="452514" y="790735"/>
                  </a:lnTo>
                  <a:cubicBezTo>
                    <a:pt x="452514" y="784068"/>
                    <a:pt x="455371" y="777400"/>
                    <a:pt x="460134" y="772638"/>
                  </a:cubicBezTo>
                  <a:lnTo>
                    <a:pt x="438226" y="746920"/>
                  </a:lnTo>
                  <a:cubicBezTo>
                    <a:pt x="424891" y="758350"/>
                    <a:pt x="417271" y="774543"/>
                    <a:pt x="418224" y="792640"/>
                  </a:cubicBezTo>
                  <a:lnTo>
                    <a:pt x="430606" y="956470"/>
                  </a:lnTo>
                  <a:lnTo>
                    <a:pt x="368694" y="956470"/>
                  </a:lnTo>
                  <a:lnTo>
                    <a:pt x="381076" y="788830"/>
                  </a:lnTo>
                  <a:cubicBezTo>
                    <a:pt x="382029" y="771685"/>
                    <a:pt x="375361" y="754540"/>
                    <a:pt x="361074" y="743110"/>
                  </a:cubicBezTo>
                  <a:lnTo>
                    <a:pt x="340119" y="768828"/>
                  </a:lnTo>
                  <a:cubicBezTo>
                    <a:pt x="345834" y="773590"/>
                    <a:pt x="348691" y="780258"/>
                    <a:pt x="347739" y="786925"/>
                  </a:cubicBezTo>
                  <a:lnTo>
                    <a:pt x="334404" y="956470"/>
                  </a:lnTo>
                  <a:lnTo>
                    <a:pt x="31509" y="956470"/>
                  </a:lnTo>
                  <a:cubicBezTo>
                    <a:pt x="31509" y="801213"/>
                    <a:pt x="41034" y="762160"/>
                    <a:pt x="67704" y="725013"/>
                  </a:cubicBezTo>
                  <a:cubicBezTo>
                    <a:pt x="115329" y="660243"/>
                    <a:pt x="236296" y="623095"/>
                    <a:pt x="294399" y="612618"/>
                  </a:cubicBezTo>
                  <a:lnTo>
                    <a:pt x="302971" y="625953"/>
                  </a:lnTo>
                  <a:cubicBezTo>
                    <a:pt x="319164" y="651670"/>
                    <a:pt x="342024" y="669768"/>
                    <a:pt x="369646" y="679293"/>
                  </a:cubicBezTo>
                  <a:lnTo>
                    <a:pt x="298209" y="729775"/>
                  </a:lnTo>
                  <a:cubicBezTo>
                    <a:pt x="298209" y="729775"/>
                    <a:pt x="297256" y="730728"/>
                    <a:pt x="296304" y="729775"/>
                  </a:cubicBezTo>
                  <a:cubicBezTo>
                    <a:pt x="295351" y="729775"/>
                    <a:pt x="295351" y="728823"/>
                    <a:pt x="295351" y="727870"/>
                  </a:cubicBezTo>
                  <a:lnTo>
                    <a:pt x="272491" y="638335"/>
                  </a:lnTo>
                  <a:lnTo>
                    <a:pt x="240106" y="645955"/>
                  </a:lnTo>
                  <a:lnTo>
                    <a:pt x="262014" y="734538"/>
                  </a:lnTo>
                  <a:cubicBezTo>
                    <a:pt x="264871" y="745968"/>
                    <a:pt x="272491" y="755493"/>
                    <a:pt x="283921" y="760255"/>
                  </a:cubicBezTo>
                  <a:cubicBezTo>
                    <a:pt x="287731" y="762160"/>
                    <a:pt x="292494" y="762160"/>
                    <a:pt x="296304" y="762160"/>
                  </a:cubicBezTo>
                  <a:cubicBezTo>
                    <a:pt x="303924" y="762160"/>
                    <a:pt x="310591" y="760255"/>
                    <a:pt x="316306" y="755493"/>
                  </a:cubicBezTo>
                  <a:lnTo>
                    <a:pt x="390601" y="703105"/>
                  </a:lnTo>
                  <a:cubicBezTo>
                    <a:pt x="398221" y="698343"/>
                    <a:pt x="407746" y="698343"/>
                    <a:pt x="415366" y="703105"/>
                  </a:cubicBezTo>
                  <a:lnTo>
                    <a:pt x="485851" y="752635"/>
                  </a:lnTo>
                  <a:cubicBezTo>
                    <a:pt x="495376" y="759303"/>
                    <a:pt x="505854" y="761208"/>
                    <a:pt x="516331" y="757398"/>
                  </a:cubicBezTo>
                  <a:cubicBezTo>
                    <a:pt x="526809" y="754540"/>
                    <a:pt x="535381" y="745968"/>
                    <a:pt x="539191" y="735490"/>
                  </a:cubicBezTo>
                  <a:lnTo>
                    <a:pt x="575386" y="639288"/>
                  </a:lnTo>
                  <a:lnTo>
                    <a:pt x="543954" y="627858"/>
                  </a:lnTo>
                  <a:lnTo>
                    <a:pt x="507759" y="724060"/>
                  </a:lnTo>
                  <a:cubicBezTo>
                    <a:pt x="507759" y="725013"/>
                    <a:pt x="506806" y="725013"/>
                    <a:pt x="506806" y="725013"/>
                  </a:cubicBezTo>
                  <a:cubicBezTo>
                    <a:pt x="505854" y="725013"/>
                    <a:pt x="505854" y="725013"/>
                    <a:pt x="504901" y="724060"/>
                  </a:cubicBezTo>
                  <a:lnTo>
                    <a:pt x="441084" y="680245"/>
                  </a:lnTo>
                  <a:cubicBezTo>
                    <a:pt x="471564" y="671673"/>
                    <a:pt x="498234" y="652623"/>
                    <a:pt x="515379" y="624048"/>
                  </a:cubicBezTo>
                  <a:lnTo>
                    <a:pt x="527761" y="604045"/>
                  </a:lnTo>
                  <a:cubicBezTo>
                    <a:pt x="586816" y="614523"/>
                    <a:pt x="719214" y="652623"/>
                    <a:pt x="758266" y="721203"/>
                  </a:cubicBezTo>
                  <a:cubicBezTo>
                    <a:pt x="797319" y="789783"/>
                    <a:pt x="797319" y="805023"/>
                    <a:pt x="797319" y="95075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22" name="Freeform 121">
              <a:extLst>
                <a:ext uri="{FF2B5EF4-FFF2-40B4-BE49-F238E27FC236}">
                  <a16:creationId xmlns:a16="http://schemas.microsoft.com/office/drawing/2014/main" id="{E6320120-E5C5-984F-A3A7-E6BDD1E4AC38}"/>
                </a:ext>
              </a:extLst>
            </p:cNvPr>
            <p:cNvSpPr/>
            <p:nvPr/>
          </p:nvSpPr>
          <p:spPr>
            <a:xfrm>
              <a:off x="5863590" y="3758565"/>
              <a:ext cx="33337" cy="105727"/>
            </a:xfrm>
            <a:custGeom>
              <a:avLst/>
              <a:gdLst>
                <a:gd name="connsiteX0" fmla="*/ 0 w 33337"/>
                <a:gd name="connsiteY0" fmla="*/ 0 h 105727"/>
                <a:gd name="connsiteX1" fmla="*/ 33337 w 33337"/>
                <a:gd name="connsiteY1" fmla="*/ 0 h 105727"/>
                <a:gd name="connsiteX2" fmla="*/ 33337 w 33337"/>
                <a:gd name="connsiteY2" fmla="*/ 105727 h 105727"/>
                <a:gd name="connsiteX3" fmla="*/ 0 w 33337"/>
                <a:gd name="connsiteY3" fmla="*/ 105727 h 105727"/>
              </a:gdLst>
              <a:ahLst/>
              <a:cxnLst>
                <a:cxn ang="0">
                  <a:pos x="connsiteX0" y="connsiteY0"/>
                </a:cxn>
                <a:cxn ang="0">
                  <a:pos x="connsiteX1" y="connsiteY1"/>
                </a:cxn>
                <a:cxn ang="0">
                  <a:pos x="connsiteX2" y="connsiteY2"/>
                </a:cxn>
                <a:cxn ang="0">
                  <a:pos x="connsiteX3" y="connsiteY3"/>
                </a:cxn>
              </a:cxnLst>
              <a:rect l="l" t="t" r="r" b="b"/>
              <a:pathLst>
                <a:path w="33337" h="105727">
                  <a:moveTo>
                    <a:pt x="0" y="0"/>
                  </a:moveTo>
                  <a:lnTo>
                    <a:pt x="33337" y="0"/>
                  </a:lnTo>
                  <a:lnTo>
                    <a:pt x="33337" y="105727"/>
                  </a:lnTo>
                  <a:lnTo>
                    <a:pt x="0" y="10572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23" name="Freeform 122">
              <a:extLst>
                <a:ext uri="{FF2B5EF4-FFF2-40B4-BE49-F238E27FC236}">
                  <a16:creationId xmlns:a16="http://schemas.microsoft.com/office/drawing/2014/main" id="{B036E880-D160-8A4B-902E-E06308036010}"/>
                </a:ext>
              </a:extLst>
            </p:cNvPr>
            <p:cNvSpPr/>
            <p:nvPr/>
          </p:nvSpPr>
          <p:spPr>
            <a:xfrm>
              <a:off x="6318885" y="3758565"/>
              <a:ext cx="33337" cy="105727"/>
            </a:xfrm>
            <a:custGeom>
              <a:avLst/>
              <a:gdLst>
                <a:gd name="connsiteX0" fmla="*/ 0 w 33337"/>
                <a:gd name="connsiteY0" fmla="*/ 0 h 105727"/>
                <a:gd name="connsiteX1" fmla="*/ 33338 w 33337"/>
                <a:gd name="connsiteY1" fmla="*/ 0 h 105727"/>
                <a:gd name="connsiteX2" fmla="*/ 33338 w 33337"/>
                <a:gd name="connsiteY2" fmla="*/ 105727 h 105727"/>
                <a:gd name="connsiteX3" fmla="*/ 0 w 33337"/>
                <a:gd name="connsiteY3" fmla="*/ 105727 h 105727"/>
              </a:gdLst>
              <a:ahLst/>
              <a:cxnLst>
                <a:cxn ang="0">
                  <a:pos x="connsiteX0" y="connsiteY0"/>
                </a:cxn>
                <a:cxn ang="0">
                  <a:pos x="connsiteX1" y="connsiteY1"/>
                </a:cxn>
                <a:cxn ang="0">
                  <a:pos x="connsiteX2" y="connsiteY2"/>
                </a:cxn>
                <a:cxn ang="0">
                  <a:pos x="connsiteX3" y="connsiteY3"/>
                </a:cxn>
              </a:cxnLst>
              <a:rect l="l" t="t" r="r" b="b"/>
              <a:pathLst>
                <a:path w="33337" h="105727">
                  <a:moveTo>
                    <a:pt x="0" y="0"/>
                  </a:moveTo>
                  <a:lnTo>
                    <a:pt x="33338" y="0"/>
                  </a:lnTo>
                  <a:lnTo>
                    <a:pt x="33338" y="105727"/>
                  </a:lnTo>
                  <a:lnTo>
                    <a:pt x="0" y="10572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24" name="Freeform 123">
              <a:extLst>
                <a:ext uri="{FF2B5EF4-FFF2-40B4-BE49-F238E27FC236}">
                  <a16:creationId xmlns:a16="http://schemas.microsoft.com/office/drawing/2014/main" id="{85DD6F35-104C-4B45-8DA4-4403593AD261}"/>
                </a:ext>
              </a:extLst>
            </p:cNvPr>
            <p:cNvSpPr/>
            <p:nvPr/>
          </p:nvSpPr>
          <p:spPr>
            <a:xfrm>
              <a:off x="6000750" y="3232785"/>
              <a:ext cx="87630" cy="87629"/>
            </a:xfrm>
            <a:custGeom>
              <a:avLst/>
              <a:gdLst>
                <a:gd name="connsiteX0" fmla="*/ 43815 w 87630"/>
                <a:gd name="connsiteY0" fmla="*/ 87630 h 87629"/>
                <a:gd name="connsiteX1" fmla="*/ 87630 w 87630"/>
                <a:gd name="connsiteY1" fmla="*/ 43815 h 87629"/>
                <a:gd name="connsiteX2" fmla="*/ 43815 w 87630"/>
                <a:gd name="connsiteY2" fmla="*/ 0 h 87629"/>
                <a:gd name="connsiteX3" fmla="*/ 0 w 87630"/>
                <a:gd name="connsiteY3" fmla="*/ 43815 h 87629"/>
                <a:gd name="connsiteX4" fmla="*/ 43815 w 87630"/>
                <a:gd name="connsiteY4" fmla="*/ 87630 h 87629"/>
                <a:gd name="connsiteX5" fmla="*/ 43815 w 87630"/>
                <a:gd name="connsiteY5" fmla="*/ 32385 h 87629"/>
                <a:gd name="connsiteX6" fmla="*/ 54293 w 87630"/>
                <a:gd name="connsiteY6" fmla="*/ 42863 h 87629"/>
                <a:gd name="connsiteX7" fmla="*/ 43815 w 87630"/>
                <a:gd name="connsiteY7" fmla="*/ 53340 h 87629"/>
                <a:gd name="connsiteX8" fmla="*/ 33338 w 87630"/>
                <a:gd name="connsiteY8" fmla="*/ 42863 h 87629"/>
                <a:gd name="connsiteX9" fmla="*/ 43815 w 87630"/>
                <a:gd name="connsiteY9" fmla="*/ 32385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30" h="87629">
                  <a:moveTo>
                    <a:pt x="43815" y="87630"/>
                  </a:moveTo>
                  <a:cubicBezTo>
                    <a:pt x="68580" y="87630"/>
                    <a:pt x="87630" y="67627"/>
                    <a:pt x="87630" y="43815"/>
                  </a:cubicBezTo>
                  <a:cubicBezTo>
                    <a:pt x="87630" y="20002"/>
                    <a:pt x="67627" y="0"/>
                    <a:pt x="43815" y="0"/>
                  </a:cubicBezTo>
                  <a:cubicBezTo>
                    <a:pt x="20002" y="0"/>
                    <a:pt x="0" y="19050"/>
                    <a:pt x="0" y="43815"/>
                  </a:cubicBezTo>
                  <a:cubicBezTo>
                    <a:pt x="0" y="68580"/>
                    <a:pt x="20002" y="87630"/>
                    <a:pt x="43815" y="87630"/>
                  </a:cubicBezTo>
                  <a:close/>
                  <a:moveTo>
                    <a:pt x="43815" y="32385"/>
                  </a:moveTo>
                  <a:cubicBezTo>
                    <a:pt x="49530" y="32385"/>
                    <a:pt x="54293" y="37147"/>
                    <a:pt x="54293" y="42863"/>
                  </a:cubicBezTo>
                  <a:cubicBezTo>
                    <a:pt x="54293" y="48577"/>
                    <a:pt x="49530" y="53340"/>
                    <a:pt x="43815" y="53340"/>
                  </a:cubicBezTo>
                  <a:cubicBezTo>
                    <a:pt x="38100" y="53340"/>
                    <a:pt x="33338" y="48577"/>
                    <a:pt x="33338" y="42863"/>
                  </a:cubicBezTo>
                  <a:cubicBezTo>
                    <a:pt x="33338" y="37147"/>
                    <a:pt x="38100" y="32385"/>
                    <a:pt x="43815" y="3238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25" name="Freeform 124">
              <a:extLst>
                <a:ext uri="{FF2B5EF4-FFF2-40B4-BE49-F238E27FC236}">
                  <a16:creationId xmlns:a16="http://schemas.microsoft.com/office/drawing/2014/main" id="{DA338435-1B74-DD4A-8C35-982721D38139}"/>
                </a:ext>
              </a:extLst>
            </p:cNvPr>
            <p:cNvSpPr/>
            <p:nvPr/>
          </p:nvSpPr>
          <p:spPr>
            <a:xfrm>
              <a:off x="6131242" y="3232785"/>
              <a:ext cx="87630" cy="87629"/>
            </a:xfrm>
            <a:custGeom>
              <a:avLst/>
              <a:gdLst>
                <a:gd name="connsiteX0" fmla="*/ 43815 w 87630"/>
                <a:gd name="connsiteY0" fmla="*/ 87630 h 87629"/>
                <a:gd name="connsiteX1" fmla="*/ 87630 w 87630"/>
                <a:gd name="connsiteY1" fmla="*/ 43815 h 87629"/>
                <a:gd name="connsiteX2" fmla="*/ 43815 w 87630"/>
                <a:gd name="connsiteY2" fmla="*/ 0 h 87629"/>
                <a:gd name="connsiteX3" fmla="*/ 0 w 87630"/>
                <a:gd name="connsiteY3" fmla="*/ 43815 h 87629"/>
                <a:gd name="connsiteX4" fmla="*/ 43815 w 87630"/>
                <a:gd name="connsiteY4" fmla="*/ 87630 h 87629"/>
                <a:gd name="connsiteX5" fmla="*/ 43815 w 87630"/>
                <a:gd name="connsiteY5" fmla="*/ 32385 h 87629"/>
                <a:gd name="connsiteX6" fmla="*/ 54293 w 87630"/>
                <a:gd name="connsiteY6" fmla="*/ 42863 h 87629"/>
                <a:gd name="connsiteX7" fmla="*/ 43815 w 87630"/>
                <a:gd name="connsiteY7" fmla="*/ 53340 h 87629"/>
                <a:gd name="connsiteX8" fmla="*/ 33338 w 87630"/>
                <a:gd name="connsiteY8" fmla="*/ 42863 h 87629"/>
                <a:gd name="connsiteX9" fmla="*/ 43815 w 87630"/>
                <a:gd name="connsiteY9" fmla="*/ 32385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30" h="87629">
                  <a:moveTo>
                    <a:pt x="43815" y="87630"/>
                  </a:moveTo>
                  <a:cubicBezTo>
                    <a:pt x="68580" y="87630"/>
                    <a:pt x="87630" y="67627"/>
                    <a:pt x="87630" y="43815"/>
                  </a:cubicBezTo>
                  <a:cubicBezTo>
                    <a:pt x="87630" y="20002"/>
                    <a:pt x="67628" y="0"/>
                    <a:pt x="43815" y="0"/>
                  </a:cubicBezTo>
                  <a:cubicBezTo>
                    <a:pt x="19050" y="0"/>
                    <a:pt x="0" y="20002"/>
                    <a:pt x="0" y="43815"/>
                  </a:cubicBezTo>
                  <a:cubicBezTo>
                    <a:pt x="0" y="67627"/>
                    <a:pt x="20002" y="87630"/>
                    <a:pt x="43815" y="87630"/>
                  </a:cubicBezTo>
                  <a:close/>
                  <a:moveTo>
                    <a:pt x="43815" y="32385"/>
                  </a:moveTo>
                  <a:cubicBezTo>
                    <a:pt x="49530" y="32385"/>
                    <a:pt x="54293" y="37147"/>
                    <a:pt x="54293" y="42863"/>
                  </a:cubicBezTo>
                  <a:cubicBezTo>
                    <a:pt x="54293" y="48577"/>
                    <a:pt x="49530" y="53340"/>
                    <a:pt x="43815" y="53340"/>
                  </a:cubicBezTo>
                  <a:cubicBezTo>
                    <a:pt x="38100" y="53340"/>
                    <a:pt x="33338" y="48577"/>
                    <a:pt x="33338" y="42863"/>
                  </a:cubicBezTo>
                  <a:cubicBezTo>
                    <a:pt x="33338" y="37147"/>
                    <a:pt x="38100" y="32385"/>
                    <a:pt x="43815" y="3238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26" name="Freeform 125">
              <a:extLst>
                <a:ext uri="{FF2B5EF4-FFF2-40B4-BE49-F238E27FC236}">
                  <a16:creationId xmlns:a16="http://schemas.microsoft.com/office/drawing/2014/main" id="{942A570E-A79C-9A45-A07B-5E389CBFABFA}"/>
                </a:ext>
              </a:extLst>
            </p:cNvPr>
            <p:cNvSpPr/>
            <p:nvPr/>
          </p:nvSpPr>
          <p:spPr>
            <a:xfrm>
              <a:off x="6093142" y="3000375"/>
              <a:ext cx="85725" cy="44767"/>
            </a:xfrm>
            <a:custGeom>
              <a:avLst/>
              <a:gdLst>
                <a:gd name="connsiteX0" fmla="*/ 85725 w 85725"/>
                <a:gd name="connsiteY0" fmla="*/ 32385 h 44767"/>
                <a:gd name="connsiteX1" fmla="*/ 76200 w 85725"/>
                <a:gd name="connsiteY1" fmla="*/ 0 h 44767"/>
                <a:gd name="connsiteX2" fmla="*/ 0 w 85725"/>
                <a:gd name="connsiteY2" fmla="*/ 11430 h 44767"/>
                <a:gd name="connsiteX3" fmla="*/ 952 w 85725"/>
                <a:gd name="connsiteY3" fmla="*/ 44768 h 44767"/>
                <a:gd name="connsiteX4" fmla="*/ 85725 w 85725"/>
                <a:gd name="connsiteY4" fmla="*/ 32385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44767">
                  <a:moveTo>
                    <a:pt x="85725" y="32385"/>
                  </a:moveTo>
                  <a:lnTo>
                    <a:pt x="76200" y="0"/>
                  </a:lnTo>
                  <a:cubicBezTo>
                    <a:pt x="52388" y="6667"/>
                    <a:pt x="26670" y="10478"/>
                    <a:pt x="0" y="11430"/>
                  </a:cubicBezTo>
                  <a:lnTo>
                    <a:pt x="952" y="44768"/>
                  </a:lnTo>
                  <a:cubicBezTo>
                    <a:pt x="30480" y="43815"/>
                    <a:pt x="59055" y="40005"/>
                    <a:pt x="85725" y="3238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sp>
        <p:nvSpPr>
          <p:cNvPr id="128" name="TextBox 127">
            <a:extLst>
              <a:ext uri="{FF2B5EF4-FFF2-40B4-BE49-F238E27FC236}">
                <a16:creationId xmlns:a16="http://schemas.microsoft.com/office/drawing/2014/main" id="{D95023F9-DA47-864D-B95A-F4EDC97D20EF}"/>
              </a:ext>
            </a:extLst>
          </p:cNvPr>
          <p:cNvSpPr txBox="1"/>
          <p:nvPr/>
        </p:nvSpPr>
        <p:spPr>
          <a:xfrm>
            <a:off x="10504796" y="2695365"/>
            <a:ext cx="2525072" cy="461665"/>
          </a:xfrm>
          <a:prstGeom prst="rect">
            <a:avLst/>
          </a:prstGeom>
          <a:noFill/>
        </p:spPr>
        <p:txBody>
          <a:bodyPr wrap="square" lIns="0" rtlCol="0" anchor="t">
            <a:spAutoFit/>
          </a:bodyPr>
          <a:lstStyle/>
          <a:p>
            <a:pP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ETL developer</a:t>
            </a:r>
          </a:p>
        </p:txBody>
      </p:sp>
      <p:sp>
        <p:nvSpPr>
          <p:cNvPr id="32" name="TextBox 31">
            <a:extLst>
              <a:ext uri="{FF2B5EF4-FFF2-40B4-BE49-F238E27FC236}">
                <a16:creationId xmlns:a16="http://schemas.microsoft.com/office/drawing/2014/main" id="{DACB94F5-9857-4160-99A9-A79A003386F3}"/>
              </a:ext>
            </a:extLst>
          </p:cNvPr>
          <p:cNvSpPr txBox="1"/>
          <p:nvPr/>
        </p:nvSpPr>
        <p:spPr>
          <a:xfrm>
            <a:off x="9669100" y="3480838"/>
            <a:ext cx="4123670" cy="2696123"/>
          </a:xfrm>
          <a:prstGeom prst="rect">
            <a:avLst/>
          </a:prstGeom>
          <a:noFill/>
        </p:spPr>
        <p:txBody>
          <a:bodyPr wrap="square" lIns="0" tIns="0" rIns="0" bIns="0" rtlCol="0" anchor="ctr">
            <a:spAutoFit/>
          </a:bodyPr>
          <a:lstStyle/>
          <a:p>
            <a:pPr marL="0" lvl="2" indent="0" defTabSz="1346237" eaLnBrk="1" fontAlgn="auto" hangingPunct="1">
              <a:spcBef>
                <a:spcPts val="2400"/>
              </a:spcBef>
              <a:spcAft>
                <a:spcPts val="0"/>
              </a:spcAft>
              <a:buSzPct val="90000"/>
              <a:buFontTx/>
              <a:buChar char="​"/>
              <a:defRPr/>
            </a:pP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Run ETL jobs  </a:t>
            </a:r>
            <a:r>
              <a:rPr lang="en-US" sz="1920" dirty="0">
                <a:gradFill>
                  <a:gsLst>
                    <a:gs pos="0">
                      <a:srgbClr val="DD0147"/>
                    </a:gs>
                    <a:gs pos="100000">
                      <a:srgbClr val="BB0BAF"/>
                    </a:gs>
                  </a:gsLst>
                  <a:lin ang="0" scaled="0"/>
                </a:gradFill>
                <a:latin typeface="Amazon Ember Heavy" panose="020B0803020204020204" pitchFamily="34" charset="0"/>
                <a:ea typeface="Amazon Ember Heavy" panose="020B0803020204020204" pitchFamily="34" charset="0"/>
                <a:cs typeface="Amazon Ember Heavy" panose="020B0803020204020204" pitchFamily="34" charset="0"/>
              </a:rPr>
              <a:t>without writing code</a:t>
            </a:r>
          </a:p>
          <a:p>
            <a:pPr marL="0" lvl="2" indent="0" defTabSz="1346237" eaLnBrk="1" fontAlgn="auto" hangingPunct="1">
              <a:spcBef>
                <a:spcPts val="2400"/>
              </a:spcBef>
              <a:spcAft>
                <a:spcPts val="0"/>
              </a:spcAft>
              <a:buSzPct val="90000"/>
              <a:buFontTx/>
              <a:buChar char="​"/>
              <a:defRPr/>
            </a:pPr>
            <a:r>
              <a:rPr lang="en-US" sz="1920" dirty="0">
                <a:gradFill>
                  <a:gsLst>
                    <a:gs pos="0">
                      <a:srgbClr val="DD0147"/>
                    </a:gs>
                    <a:gs pos="100000">
                      <a:srgbClr val="BB0BAF"/>
                    </a:gs>
                  </a:gsLst>
                  <a:lin ang="0" scaled="0"/>
                </a:gradFill>
                <a:latin typeface="Amazon Ember Heavy" panose="020B0803020204020204" pitchFamily="34" charset="0"/>
                <a:ea typeface="Amazon Ember Heavy" panose="020B0803020204020204" pitchFamily="34" charset="0"/>
                <a:cs typeface="Amazon Ember Heavy" panose="020B0803020204020204" pitchFamily="34" charset="0"/>
              </a:rPr>
              <a:t>Monitor thousands of jobs </a:t>
            </a: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through a single pane of glass</a:t>
            </a:r>
          </a:p>
          <a:p>
            <a:pPr marL="0" lvl="2" indent="0" defTabSz="1346237" eaLnBrk="1" fontAlgn="auto" hangingPunct="1">
              <a:spcBef>
                <a:spcPts val="2400"/>
              </a:spcBef>
              <a:spcAft>
                <a:spcPts val="0"/>
              </a:spcAft>
              <a:buSzPct val="90000"/>
              <a:buFontTx/>
              <a:buChar char="​"/>
              <a:defRPr/>
            </a:pPr>
            <a:r>
              <a:rPr lang="en-US" sz="1920" dirty="0">
                <a:gradFill>
                  <a:gsLst>
                    <a:gs pos="0">
                      <a:srgbClr val="DD0147"/>
                    </a:gs>
                    <a:gs pos="100000">
                      <a:srgbClr val="BB0BAF"/>
                    </a:gs>
                  </a:gsLst>
                  <a:lin ang="0" scaled="0"/>
                </a:gradFill>
                <a:latin typeface="Amazon Ember Heavy" panose="020B0803020204020204" pitchFamily="34" charset="0"/>
                <a:ea typeface="Amazon Ember Heavy" panose="020B0803020204020204" pitchFamily="34" charset="0"/>
                <a:cs typeface="Amazon Ember Heavy" panose="020B0803020204020204" pitchFamily="34" charset="0"/>
              </a:rPr>
              <a:t>Distributed </a:t>
            </a: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processes</a:t>
            </a:r>
          </a:p>
          <a:p>
            <a:pPr marL="0" lvl="2" indent="0" defTabSz="1346237" eaLnBrk="1" fontAlgn="auto" hangingPunct="1">
              <a:spcBef>
                <a:spcPts val="2400"/>
              </a:spcBef>
              <a:spcAft>
                <a:spcPts val="0"/>
              </a:spcAft>
              <a:buSzPct val="90000"/>
              <a:buFontTx/>
              <a:buChar char="​"/>
              <a:defRPr/>
            </a:pPr>
            <a:r>
              <a:rPr lang="en-US" sz="1920" dirty="0">
                <a:gradFill>
                  <a:gsLst>
                    <a:gs pos="0">
                      <a:srgbClr val="DD0147"/>
                    </a:gs>
                    <a:gs pos="100000">
                      <a:srgbClr val="BB0BAF"/>
                    </a:gs>
                  </a:gsLst>
                  <a:lin ang="0" scaled="0"/>
                </a:gradFill>
                <a:latin typeface="Amazon Ember Heavy" panose="020B0803020204020204" pitchFamily="34" charset="0"/>
                <a:ea typeface="Amazon Ember Heavy" panose="020B0803020204020204" pitchFamily="34" charset="0"/>
                <a:cs typeface="Amazon Ember Heavy" panose="020B0803020204020204" pitchFamily="34" charset="0"/>
              </a:rPr>
              <a:t>Advanced transforms </a:t>
            </a: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through </a:t>
            </a:r>
            <a:b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code snippets</a:t>
            </a:r>
          </a:p>
        </p:txBody>
      </p:sp>
    </p:spTree>
    <p:extLst>
      <p:ext uri="{BB962C8B-B14F-4D97-AF65-F5344CB8AC3E}">
        <p14:creationId xmlns:p14="http://schemas.microsoft.com/office/powerpoint/2010/main" val="75741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76FE0770-3AC4-3946-9030-B2C93FA91742}"/>
              </a:ext>
            </a:extLst>
          </p:cNvPr>
          <p:cNvGrpSpPr/>
          <p:nvPr/>
        </p:nvGrpSpPr>
        <p:grpSpPr>
          <a:xfrm>
            <a:off x="895351" y="1711992"/>
            <a:ext cx="8353391" cy="5335021"/>
            <a:chOff x="918891" y="1426659"/>
            <a:chExt cx="6961159" cy="4445851"/>
          </a:xfrm>
        </p:grpSpPr>
        <p:sp>
          <p:nvSpPr>
            <p:cNvPr id="80" name="Rounded Rectangle 79">
              <a:extLst>
                <a:ext uri="{FF2B5EF4-FFF2-40B4-BE49-F238E27FC236}">
                  <a16:creationId xmlns:a16="http://schemas.microsoft.com/office/drawing/2014/main" id="{48194A85-C9C6-B848-BAA2-6DE09DEEEB2C}"/>
                </a:ext>
              </a:extLst>
            </p:cNvPr>
            <p:cNvSpPr/>
            <p:nvPr/>
          </p:nvSpPr>
          <p:spPr>
            <a:xfrm>
              <a:off x="918891" y="1426659"/>
              <a:ext cx="6961159" cy="4445851"/>
            </a:xfrm>
            <a:prstGeom prst="roundRect">
              <a:avLst>
                <a:gd name="adj" fmla="val 4598"/>
              </a:avLst>
            </a:prstGeom>
            <a:gradFill>
              <a:gsLst>
                <a:gs pos="55000">
                  <a:schemeClr val="bg1"/>
                </a:gs>
                <a:gs pos="56000">
                  <a:schemeClr val="bg1">
                    <a:lumMod val="85000"/>
                    <a:lumOff val="15000"/>
                  </a:schemeClr>
                </a:gs>
              </a:gsLst>
              <a:lin ang="1800000" scaled="0"/>
            </a:gradFill>
            <a:ln>
              <a:gradFill>
                <a:gsLst>
                  <a:gs pos="0">
                    <a:schemeClr val="tx1">
                      <a:lumMod val="85000"/>
                    </a:schemeClr>
                  </a:gs>
                  <a:gs pos="74000">
                    <a:schemeClr val="tx1">
                      <a:lumMod val="75000"/>
                    </a:schemeClr>
                  </a:gs>
                  <a:gs pos="83000">
                    <a:schemeClr val="tx1">
                      <a:lumMod val="75000"/>
                    </a:schemeClr>
                  </a:gs>
                  <a:gs pos="100000">
                    <a:schemeClr val="tx1">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eaLnBrk="1" fontAlgn="auto" hangingPunct="1">
                <a:spcBef>
                  <a:spcPts val="0"/>
                </a:spcBef>
                <a:spcAft>
                  <a:spcPts val="0"/>
                </a:spcAft>
                <a:defRPr/>
              </a:pPr>
              <a:endParaRPr lang="en-US" sz="2160" dirty="0">
                <a:solidFill>
                  <a:prstClr val="white"/>
                </a:solidFill>
                <a:latin typeface="Amazon Ember"/>
              </a:endParaRPr>
            </a:p>
          </p:txBody>
        </p:sp>
        <p:pic>
          <p:nvPicPr>
            <p:cNvPr id="157" name="Picture 156">
              <a:extLst>
                <a:ext uri="{FF2B5EF4-FFF2-40B4-BE49-F238E27FC236}">
                  <a16:creationId xmlns:a16="http://schemas.microsoft.com/office/drawing/2014/main" id="{901B8A5A-27BE-8442-BD35-2F8760AC9A2C}"/>
                </a:ext>
              </a:extLst>
            </p:cNvPr>
            <p:cNvPicPr>
              <a:picLocks noChangeAspect="1"/>
            </p:cNvPicPr>
            <p:nvPr/>
          </p:nvPicPr>
          <p:blipFill>
            <a:blip r:embed="rId3"/>
            <a:stretch>
              <a:fillRect/>
            </a:stretch>
          </p:blipFill>
          <p:spPr>
            <a:xfrm>
              <a:off x="1234359" y="1728306"/>
              <a:ext cx="6330223" cy="3842556"/>
            </a:xfrm>
            <a:prstGeom prst="rect">
              <a:avLst/>
            </a:prstGeom>
          </p:spPr>
        </p:pic>
      </p:grpSp>
      <p:sp>
        <p:nvSpPr>
          <p:cNvPr id="2" name="Title 1">
            <a:extLst>
              <a:ext uri="{FF2B5EF4-FFF2-40B4-BE49-F238E27FC236}">
                <a16:creationId xmlns:a16="http://schemas.microsoft.com/office/drawing/2014/main" id="{B8D30DC9-B078-6B4A-B63A-6D91301BA88C}"/>
              </a:ext>
            </a:extLst>
          </p:cNvPr>
          <p:cNvSpPr>
            <a:spLocks noGrp="1"/>
          </p:cNvSpPr>
          <p:nvPr>
            <p:ph type="title"/>
          </p:nvPr>
        </p:nvSpPr>
        <p:spPr>
          <a:xfrm>
            <a:off x="345060" y="445772"/>
            <a:ext cx="13990320" cy="624145"/>
          </a:xfrm>
        </p:spPr>
        <p:txBody>
          <a:bodyPr/>
          <a:lstStyle/>
          <a:p>
            <a:r>
              <a:rPr lang="en-US" dirty="0"/>
              <a:t>AWS Glue </a:t>
            </a:r>
            <a:r>
              <a:rPr lang="en-US" dirty="0" err="1"/>
              <a:t>DataBrew</a:t>
            </a:r>
            <a:endParaRPr lang="en-US" dirty="0"/>
          </a:p>
        </p:txBody>
      </p:sp>
      <p:grpSp>
        <p:nvGrpSpPr>
          <p:cNvPr id="103" name="Graphic 72">
            <a:extLst>
              <a:ext uri="{FF2B5EF4-FFF2-40B4-BE49-F238E27FC236}">
                <a16:creationId xmlns:a16="http://schemas.microsoft.com/office/drawing/2014/main" id="{0A27978D-A11A-4A40-869F-A29170796F67}"/>
              </a:ext>
            </a:extLst>
          </p:cNvPr>
          <p:cNvGrpSpPr/>
          <p:nvPr/>
        </p:nvGrpSpPr>
        <p:grpSpPr>
          <a:xfrm>
            <a:off x="37881319" y="40726406"/>
            <a:ext cx="1257820" cy="1835806"/>
            <a:chOff x="27303337" y="35051877"/>
            <a:chExt cx="1048183" cy="1529838"/>
          </a:xfrm>
          <a:noFill/>
        </p:grpSpPr>
        <p:grpSp>
          <p:nvGrpSpPr>
            <p:cNvPr id="104" name="Graphic 72">
              <a:extLst>
                <a:ext uri="{FF2B5EF4-FFF2-40B4-BE49-F238E27FC236}">
                  <a16:creationId xmlns:a16="http://schemas.microsoft.com/office/drawing/2014/main" id="{B5360C1E-D463-F642-BAEC-1E2A16A2E6AA}"/>
                </a:ext>
              </a:extLst>
            </p:cNvPr>
            <p:cNvGrpSpPr/>
            <p:nvPr/>
          </p:nvGrpSpPr>
          <p:grpSpPr>
            <a:xfrm>
              <a:off x="27303337" y="35051877"/>
              <a:ext cx="1048183" cy="1529838"/>
              <a:chOff x="27303337" y="35051877"/>
              <a:chExt cx="1048183" cy="1529838"/>
            </a:xfrm>
            <a:noFill/>
          </p:grpSpPr>
          <p:grpSp>
            <p:nvGrpSpPr>
              <p:cNvPr id="105" name="Graphic 72">
                <a:extLst>
                  <a:ext uri="{FF2B5EF4-FFF2-40B4-BE49-F238E27FC236}">
                    <a16:creationId xmlns:a16="http://schemas.microsoft.com/office/drawing/2014/main" id="{6B0CB986-4E33-B942-AFC7-B3AA874A20FF}"/>
                  </a:ext>
                </a:extLst>
              </p:cNvPr>
              <p:cNvGrpSpPr/>
              <p:nvPr/>
            </p:nvGrpSpPr>
            <p:grpSpPr>
              <a:xfrm>
                <a:off x="27303337" y="35051877"/>
                <a:ext cx="1048183" cy="1529838"/>
                <a:chOff x="27303337" y="35051877"/>
                <a:chExt cx="1048183" cy="1529838"/>
              </a:xfrm>
              <a:noFill/>
            </p:grpSpPr>
            <p:sp>
              <p:nvSpPr>
                <p:cNvPr id="106" name="Freeform 105">
                  <a:extLst>
                    <a:ext uri="{FF2B5EF4-FFF2-40B4-BE49-F238E27FC236}">
                      <a16:creationId xmlns:a16="http://schemas.microsoft.com/office/drawing/2014/main" id="{471F2B4D-F3DC-D04C-811A-175FBAAB3F61}"/>
                    </a:ext>
                  </a:extLst>
                </p:cNvPr>
                <p:cNvSpPr/>
                <p:nvPr/>
              </p:nvSpPr>
              <p:spPr>
                <a:xfrm>
                  <a:off x="27578684" y="35739704"/>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07" name="Freeform 106">
                  <a:extLst>
                    <a:ext uri="{FF2B5EF4-FFF2-40B4-BE49-F238E27FC236}">
                      <a16:creationId xmlns:a16="http://schemas.microsoft.com/office/drawing/2014/main" id="{67E685EF-04DF-3747-82D6-B1FA171B51A7}"/>
                    </a:ext>
                  </a:extLst>
                </p:cNvPr>
                <p:cNvSpPr/>
                <p:nvPr/>
              </p:nvSpPr>
              <p:spPr>
                <a:xfrm>
                  <a:off x="27499864" y="35272975"/>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08" name="Freeform 107">
                  <a:extLst>
                    <a:ext uri="{FF2B5EF4-FFF2-40B4-BE49-F238E27FC236}">
                      <a16:creationId xmlns:a16="http://schemas.microsoft.com/office/drawing/2014/main" id="{58688D2F-2754-1F4F-B17E-7285DC633BE7}"/>
                    </a:ext>
                  </a:extLst>
                </p:cNvPr>
                <p:cNvSpPr/>
                <p:nvPr/>
              </p:nvSpPr>
              <p:spPr>
                <a:xfrm>
                  <a:off x="27591504" y="35051877"/>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09" name="Freeform 108">
                  <a:extLst>
                    <a:ext uri="{FF2B5EF4-FFF2-40B4-BE49-F238E27FC236}">
                      <a16:creationId xmlns:a16="http://schemas.microsoft.com/office/drawing/2014/main" id="{A2EAAED1-4324-9743-AA72-B5E25003F943}"/>
                    </a:ext>
                  </a:extLst>
                </p:cNvPr>
                <p:cNvSpPr/>
                <p:nvPr/>
              </p:nvSpPr>
              <p:spPr>
                <a:xfrm>
                  <a:off x="27679650" y="36004500"/>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0" name="Freeform 109">
                  <a:extLst>
                    <a:ext uri="{FF2B5EF4-FFF2-40B4-BE49-F238E27FC236}">
                      <a16:creationId xmlns:a16="http://schemas.microsoft.com/office/drawing/2014/main" id="{F627170A-656E-1846-94FB-B36666A2A163}"/>
                    </a:ext>
                  </a:extLst>
                </p:cNvPr>
                <p:cNvSpPr/>
                <p:nvPr/>
              </p:nvSpPr>
              <p:spPr>
                <a:xfrm>
                  <a:off x="27303337" y="36084509"/>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1" name="Freeform 110">
                  <a:extLst>
                    <a:ext uri="{FF2B5EF4-FFF2-40B4-BE49-F238E27FC236}">
                      <a16:creationId xmlns:a16="http://schemas.microsoft.com/office/drawing/2014/main" id="{89EE5B3A-9201-2647-B1D1-19A1260747B3}"/>
                    </a:ext>
                  </a:extLst>
                </p:cNvPr>
                <p:cNvSpPr/>
                <p:nvPr/>
              </p:nvSpPr>
              <p:spPr>
                <a:xfrm>
                  <a:off x="27521535"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2" name="Freeform 111">
                  <a:extLst>
                    <a:ext uri="{FF2B5EF4-FFF2-40B4-BE49-F238E27FC236}">
                      <a16:creationId xmlns:a16="http://schemas.microsoft.com/office/drawing/2014/main" id="{D930AA57-B0B8-FD48-92EE-CB2F66F13234}"/>
                    </a:ext>
                  </a:extLst>
                </p:cNvPr>
                <p:cNvSpPr/>
                <p:nvPr/>
              </p:nvSpPr>
              <p:spPr>
                <a:xfrm>
                  <a:off x="28118752"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3" name="Freeform 112">
                  <a:extLst>
                    <a:ext uri="{FF2B5EF4-FFF2-40B4-BE49-F238E27FC236}">
                      <a16:creationId xmlns:a16="http://schemas.microsoft.com/office/drawing/2014/main" id="{7D470167-9E96-F54D-B06F-FE6585D219D3}"/>
                    </a:ext>
                  </a:extLst>
                </p:cNvPr>
                <p:cNvSpPr/>
                <p:nvPr/>
              </p:nvSpPr>
              <p:spPr>
                <a:xfrm>
                  <a:off x="27913012" y="36147375"/>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4" name="Freeform 113">
                  <a:extLst>
                    <a:ext uri="{FF2B5EF4-FFF2-40B4-BE49-F238E27FC236}">
                      <a16:creationId xmlns:a16="http://schemas.microsoft.com/office/drawing/2014/main" id="{EF4D46B0-67D4-434C-B798-41B68190E9B2}"/>
                    </a:ext>
                  </a:extLst>
                </p:cNvPr>
                <p:cNvSpPr/>
                <p:nvPr/>
              </p:nvSpPr>
              <p:spPr>
                <a:xfrm>
                  <a:off x="27550681" y="36147375"/>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5" name="Freeform 114">
                  <a:extLst>
                    <a:ext uri="{FF2B5EF4-FFF2-40B4-BE49-F238E27FC236}">
                      <a16:creationId xmlns:a16="http://schemas.microsoft.com/office/drawing/2014/main" id="{BC4DB90D-C963-7441-AEC1-001E014E6674}"/>
                    </a:ext>
                  </a:extLst>
                </p:cNvPr>
                <p:cNvSpPr/>
                <p:nvPr/>
              </p:nvSpPr>
              <p:spPr>
                <a:xfrm>
                  <a:off x="27785377" y="36415980"/>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116" name="Graphic 72">
                <a:extLst>
                  <a:ext uri="{FF2B5EF4-FFF2-40B4-BE49-F238E27FC236}">
                    <a16:creationId xmlns:a16="http://schemas.microsoft.com/office/drawing/2014/main" id="{79774709-77FC-B54E-BD43-53968B5E6780}"/>
                  </a:ext>
                </a:extLst>
              </p:cNvPr>
              <p:cNvGrpSpPr/>
              <p:nvPr/>
            </p:nvGrpSpPr>
            <p:grpSpPr>
              <a:xfrm>
                <a:off x="27695842" y="35679697"/>
                <a:ext cx="243840" cy="72390"/>
                <a:chOff x="27695842" y="35679697"/>
                <a:chExt cx="243840" cy="72390"/>
              </a:xfrm>
              <a:noFill/>
            </p:grpSpPr>
            <p:sp>
              <p:nvSpPr>
                <p:cNvPr id="117" name="Freeform 116">
                  <a:extLst>
                    <a:ext uri="{FF2B5EF4-FFF2-40B4-BE49-F238E27FC236}">
                      <a16:creationId xmlns:a16="http://schemas.microsoft.com/office/drawing/2014/main" id="{19AD2322-34DD-9844-9C1D-905CB1D3BED2}"/>
                    </a:ext>
                  </a:extLst>
                </p:cNvPr>
                <p:cNvSpPr/>
                <p:nvPr/>
              </p:nvSpPr>
              <p:spPr>
                <a:xfrm>
                  <a:off x="2769584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8" name="Freeform 117">
                  <a:extLst>
                    <a:ext uri="{FF2B5EF4-FFF2-40B4-BE49-F238E27FC236}">
                      <a16:creationId xmlns:a16="http://schemas.microsoft.com/office/drawing/2014/main" id="{33560605-81E4-1A48-A5F1-9D52E385E5E1}"/>
                    </a:ext>
                  </a:extLst>
                </p:cNvPr>
                <p:cNvSpPr/>
                <p:nvPr/>
              </p:nvSpPr>
              <p:spPr>
                <a:xfrm>
                  <a:off x="2786729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119" name="Freeform 118">
              <a:extLst>
                <a:ext uri="{FF2B5EF4-FFF2-40B4-BE49-F238E27FC236}">
                  <a16:creationId xmlns:a16="http://schemas.microsoft.com/office/drawing/2014/main" id="{F0FE6C78-9C63-8342-A9A2-06EBE37612F2}"/>
                </a:ext>
              </a:extLst>
            </p:cNvPr>
            <p:cNvSpPr/>
            <p:nvPr/>
          </p:nvSpPr>
          <p:spPr>
            <a:xfrm>
              <a:off x="27613928" y="35530154"/>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sp>
        <p:nvSpPr>
          <p:cNvPr id="128" name="TextBox 127">
            <a:extLst>
              <a:ext uri="{FF2B5EF4-FFF2-40B4-BE49-F238E27FC236}">
                <a16:creationId xmlns:a16="http://schemas.microsoft.com/office/drawing/2014/main" id="{D95023F9-DA47-864D-B95A-F4EDC97D20EF}"/>
              </a:ext>
            </a:extLst>
          </p:cNvPr>
          <p:cNvSpPr txBox="1"/>
          <p:nvPr/>
        </p:nvSpPr>
        <p:spPr>
          <a:xfrm>
            <a:off x="11150004" y="2373539"/>
            <a:ext cx="2525072" cy="830997"/>
          </a:xfrm>
          <a:prstGeom prst="rect">
            <a:avLst/>
          </a:prstGeom>
          <a:noFill/>
        </p:spPr>
        <p:txBody>
          <a:bodyPr wrap="square" lIns="0" rtlCol="0" anchor="t">
            <a:spAutoFit/>
          </a:bodyPr>
          <a:lstStyle/>
          <a:p>
            <a:pP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Business Analyst</a:t>
            </a:r>
            <a:b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b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Data Scientist</a:t>
            </a:r>
          </a:p>
        </p:txBody>
      </p:sp>
      <p:grpSp>
        <p:nvGrpSpPr>
          <p:cNvPr id="3" name="Group 2">
            <a:extLst>
              <a:ext uri="{FF2B5EF4-FFF2-40B4-BE49-F238E27FC236}">
                <a16:creationId xmlns:a16="http://schemas.microsoft.com/office/drawing/2014/main" id="{D64DBED7-2831-4045-842C-697BE7FACFBB}"/>
              </a:ext>
            </a:extLst>
          </p:cNvPr>
          <p:cNvGrpSpPr/>
          <p:nvPr/>
        </p:nvGrpSpPr>
        <p:grpSpPr>
          <a:xfrm>
            <a:off x="9669100" y="2416606"/>
            <a:ext cx="1248521" cy="746150"/>
            <a:chOff x="8230349" y="2013838"/>
            <a:chExt cx="1040434" cy="621792"/>
          </a:xfrm>
        </p:grpSpPr>
        <p:grpSp>
          <p:nvGrpSpPr>
            <p:cNvPr id="129" name="Graphic 289">
              <a:extLst>
                <a:ext uri="{FF2B5EF4-FFF2-40B4-BE49-F238E27FC236}">
                  <a16:creationId xmlns:a16="http://schemas.microsoft.com/office/drawing/2014/main" id="{AC711B27-9C8B-514D-8EB4-524046AAD224}"/>
                </a:ext>
              </a:extLst>
            </p:cNvPr>
            <p:cNvGrpSpPr>
              <a:grpSpLocks noChangeAspect="1"/>
            </p:cNvGrpSpPr>
            <p:nvPr/>
          </p:nvGrpSpPr>
          <p:grpSpPr>
            <a:xfrm>
              <a:off x="8230349" y="2013838"/>
              <a:ext cx="432968" cy="621792"/>
              <a:chOff x="8690427" y="3151268"/>
              <a:chExt cx="659130" cy="946586"/>
            </a:xfrm>
            <a:gradFill>
              <a:gsLst>
                <a:gs pos="5000">
                  <a:schemeClr val="accent5"/>
                </a:gs>
                <a:gs pos="38000">
                  <a:schemeClr val="accent2"/>
                </a:gs>
                <a:gs pos="100000">
                  <a:schemeClr val="accent2">
                    <a:lumMod val="40000"/>
                    <a:lumOff val="60000"/>
                  </a:schemeClr>
                </a:gs>
              </a:gsLst>
              <a:lin ang="18900000" scaled="0"/>
            </a:gradFill>
          </p:grpSpPr>
          <p:sp>
            <p:nvSpPr>
              <p:cNvPr id="130" name="Freeform 129">
                <a:extLst>
                  <a:ext uri="{FF2B5EF4-FFF2-40B4-BE49-F238E27FC236}">
                    <a16:creationId xmlns:a16="http://schemas.microsoft.com/office/drawing/2014/main" id="{E69F071C-FDB3-4844-BA26-6D867EAE6F0B}"/>
                  </a:ext>
                </a:extLst>
              </p:cNvPr>
              <p:cNvSpPr/>
              <p:nvPr/>
            </p:nvSpPr>
            <p:spPr>
              <a:xfrm>
                <a:off x="8862077" y="3151268"/>
                <a:ext cx="311249" cy="170299"/>
              </a:xfrm>
              <a:custGeom>
                <a:avLst/>
                <a:gdLst>
                  <a:gd name="connsiteX0" fmla="*/ 39806 w 311249"/>
                  <a:gd name="connsiteY0" fmla="*/ 154107 h 170299"/>
                  <a:gd name="connsiteX1" fmla="*/ 52188 w 311249"/>
                  <a:gd name="connsiteY1" fmla="*/ 77907 h 170299"/>
                  <a:gd name="connsiteX2" fmla="*/ 136961 w 311249"/>
                  <a:gd name="connsiteY2" fmla="*/ 34092 h 170299"/>
                  <a:gd name="connsiteX3" fmla="*/ 257928 w 311249"/>
                  <a:gd name="connsiteY3" fmla="*/ 70287 h 170299"/>
                  <a:gd name="connsiteX4" fmla="*/ 267453 w 311249"/>
                  <a:gd name="connsiteY4" fmla="*/ 152202 h 170299"/>
                  <a:gd name="connsiteX5" fmla="*/ 296028 w 311249"/>
                  <a:gd name="connsiteY5" fmla="*/ 170299 h 170299"/>
                  <a:gd name="connsiteX6" fmla="*/ 280788 w 311249"/>
                  <a:gd name="connsiteY6" fmla="*/ 46474 h 170299"/>
                  <a:gd name="connsiteX7" fmla="*/ 134103 w 311249"/>
                  <a:gd name="connsiteY7" fmla="*/ 754 h 170299"/>
                  <a:gd name="connsiteX8" fmla="*/ 24566 w 311249"/>
                  <a:gd name="connsiteY8" fmla="*/ 58857 h 170299"/>
                  <a:gd name="connsiteX9" fmla="*/ 9326 w 311249"/>
                  <a:gd name="connsiteY9" fmla="*/ 168394 h 170299"/>
                  <a:gd name="connsiteX10" fmla="*/ 39806 w 311249"/>
                  <a:gd name="connsiteY10" fmla="*/ 154107 h 1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249" h="170299">
                    <a:moveTo>
                      <a:pt x="39806" y="154107"/>
                    </a:moveTo>
                    <a:cubicBezTo>
                      <a:pt x="28376" y="131247"/>
                      <a:pt x="33138" y="105529"/>
                      <a:pt x="52188" y="77907"/>
                    </a:cubicBezTo>
                    <a:cubicBezTo>
                      <a:pt x="69333" y="53142"/>
                      <a:pt x="99813" y="37902"/>
                      <a:pt x="136961" y="34092"/>
                    </a:cubicBezTo>
                    <a:cubicBezTo>
                      <a:pt x="182681" y="29329"/>
                      <a:pt x="231258" y="44569"/>
                      <a:pt x="257928" y="70287"/>
                    </a:cubicBezTo>
                    <a:cubicBezTo>
                      <a:pt x="276978" y="88384"/>
                      <a:pt x="287456" y="120769"/>
                      <a:pt x="267453" y="152202"/>
                    </a:cubicBezTo>
                    <a:lnTo>
                      <a:pt x="296028" y="170299"/>
                    </a:lnTo>
                    <a:cubicBezTo>
                      <a:pt x="320793" y="130294"/>
                      <a:pt x="315078" y="78859"/>
                      <a:pt x="280788" y="46474"/>
                    </a:cubicBezTo>
                    <a:cubicBezTo>
                      <a:pt x="246498" y="14089"/>
                      <a:pt x="189348" y="-4008"/>
                      <a:pt x="134103" y="754"/>
                    </a:cubicBezTo>
                    <a:cubicBezTo>
                      <a:pt x="87431" y="5517"/>
                      <a:pt x="48378" y="25519"/>
                      <a:pt x="24566" y="58857"/>
                    </a:cubicBezTo>
                    <a:cubicBezTo>
                      <a:pt x="-8772" y="106482"/>
                      <a:pt x="-2104" y="144582"/>
                      <a:pt x="9326" y="168394"/>
                    </a:cubicBezTo>
                    <a:lnTo>
                      <a:pt x="39806" y="154107"/>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31" name="Freeform 130">
                <a:extLst>
                  <a:ext uri="{FF2B5EF4-FFF2-40B4-BE49-F238E27FC236}">
                    <a16:creationId xmlns:a16="http://schemas.microsoft.com/office/drawing/2014/main" id="{0D1FD3ED-3253-E547-9ED2-8009B4D1549C}"/>
                  </a:ext>
                </a:extLst>
              </p:cNvPr>
              <p:cNvSpPr/>
              <p:nvPr/>
            </p:nvSpPr>
            <p:spPr>
              <a:xfrm>
                <a:off x="8690427" y="3283453"/>
                <a:ext cx="659130" cy="814402"/>
              </a:xfrm>
              <a:custGeom>
                <a:avLst/>
                <a:gdLst>
                  <a:gd name="connsiteX0" fmla="*/ 625793 w 659130"/>
                  <a:gd name="connsiteY0" fmla="*/ 587707 h 814402"/>
                  <a:gd name="connsiteX1" fmla="*/ 426720 w 659130"/>
                  <a:gd name="connsiteY1" fmla="*/ 486742 h 814402"/>
                  <a:gd name="connsiteX2" fmla="*/ 425768 w 659130"/>
                  <a:gd name="connsiteY2" fmla="*/ 461025 h 814402"/>
                  <a:gd name="connsiteX3" fmla="*/ 430530 w 659130"/>
                  <a:gd name="connsiteY3" fmla="*/ 457215 h 814402"/>
                  <a:gd name="connsiteX4" fmla="*/ 484822 w 659130"/>
                  <a:gd name="connsiteY4" fmla="*/ 314340 h 814402"/>
                  <a:gd name="connsiteX5" fmla="*/ 529590 w 659130"/>
                  <a:gd name="connsiteY5" fmla="*/ 173370 h 814402"/>
                  <a:gd name="connsiteX6" fmla="*/ 319088 w 659130"/>
                  <a:gd name="connsiteY6" fmla="*/ 15 h 814402"/>
                  <a:gd name="connsiteX7" fmla="*/ 119063 w 659130"/>
                  <a:gd name="connsiteY7" fmla="*/ 181942 h 814402"/>
                  <a:gd name="connsiteX8" fmla="*/ 161925 w 659130"/>
                  <a:gd name="connsiteY8" fmla="*/ 320055 h 814402"/>
                  <a:gd name="connsiteX9" fmla="*/ 165735 w 659130"/>
                  <a:gd name="connsiteY9" fmla="*/ 322912 h 814402"/>
                  <a:gd name="connsiteX10" fmla="*/ 225743 w 659130"/>
                  <a:gd name="connsiteY10" fmla="*/ 464835 h 814402"/>
                  <a:gd name="connsiteX11" fmla="*/ 225743 w 659130"/>
                  <a:gd name="connsiteY11" fmla="*/ 487695 h 814402"/>
                  <a:gd name="connsiteX12" fmla="*/ 33338 w 659130"/>
                  <a:gd name="connsiteY12" fmla="*/ 587707 h 814402"/>
                  <a:gd name="connsiteX13" fmla="*/ 0 w 659130"/>
                  <a:gd name="connsiteY13" fmla="*/ 798210 h 814402"/>
                  <a:gd name="connsiteX14" fmla="*/ 0 w 659130"/>
                  <a:gd name="connsiteY14" fmla="*/ 814402 h 814402"/>
                  <a:gd name="connsiteX15" fmla="*/ 659130 w 659130"/>
                  <a:gd name="connsiteY15" fmla="*/ 814402 h 814402"/>
                  <a:gd name="connsiteX16" fmla="*/ 659130 w 659130"/>
                  <a:gd name="connsiteY16" fmla="*/ 780112 h 814402"/>
                  <a:gd name="connsiteX17" fmla="*/ 625793 w 659130"/>
                  <a:gd name="connsiteY17" fmla="*/ 587707 h 814402"/>
                  <a:gd name="connsiteX18" fmla="*/ 475297 w 659130"/>
                  <a:gd name="connsiteY18" fmla="*/ 569610 h 814402"/>
                  <a:gd name="connsiteX19" fmla="*/ 477203 w 659130"/>
                  <a:gd name="connsiteY19" fmla="*/ 581040 h 814402"/>
                  <a:gd name="connsiteX20" fmla="*/ 468630 w 659130"/>
                  <a:gd name="connsiteY20" fmla="*/ 588660 h 814402"/>
                  <a:gd name="connsiteX21" fmla="*/ 380048 w 659130"/>
                  <a:gd name="connsiteY21" fmla="*/ 601995 h 814402"/>
                  <a:gd name="connsiteX22" fmla="*/ 424815 w 659130"/>
                  <a:gd name="connsiteY22" fmla="*/ 519127 h 814402"/>
                  <a:gd name="connsiteX23" fmla="*/ 432435 w 659130"/>
                  <a:gd name="connsiteY23" fmla="*/ 520080 h 814402"/>
                  <a:gd name="connsiteX24" fmla="*/ 475297 w 659130"/>
                  <a:gd name="connsiteY24" fmla="*/ 569610 h 814402"/>
                  <a:gd name="connsiteX25" fmla="*/ 151448 w 659130"/>
                  <a:gd name="connsiteY25" fmla="*/ 185752 h 814402"/>
                  <a:gd name="connsiteX26" fmla="*/ 319088 w 659130"/>
                  <a:gd name="connsiteY26" fmla="*/ 33352 h 814402"/>
                  <a:gd name="connsiteX27" fmla="*/ 320040 w 659130"/>
                  <a:gd name="connsiteY27" fmla="*/ 33352 h 814402"/>
                  <a:gd name="connsiteX28" fmla="*/ 497205 w 659130"/>
                  <a:gd name="connsiteY28" fmla="*/ 179085 h 814402"/>
                  <a:gd name="connsiteX29" fmla="*/ 485775 w 659130"/>
                  <a:gd name="connsiteY29" fmla="*/ 275287 h 814402"/>
                  <a:gd name="connsiteX30" fmla="*/ 451485 w 659130"/>
                  <a:gd name="connsiteY30" fmla="*/ 224805 h 814402"/>
                  <a:gd name="connsiteX31" fmla="*/ 435293 w 659130"/>
                  <a:gd name="connsiteY31" fmla="*/ 168607 h 814402"/>
                  <a:gd name="connsiteX32" fmla="*/ 418148 w 659130"/>
                  <a:gd name="connsiteY32" fmla="*/ 125745 h 814402"/>
                  <a:gd name="connsiteX33" fmla="*/ 387668 w 659130"/>
                  <a:gd name="connsiteY33" fmla="*/ 136222 h 814402"/>
                  <a:gd name="connsiteX34" fmla="*/ 385763 w 659130"/>
                  <a:gd name="connsiteY34" fmla="*/ 138127 h 814402"/>
                  <a:gd name="connsiteX35" fmla="*/ 260985 w 659130"/>
                  <a:gd name="connsiteY35" fmla="*/ 195277 h 814402"/>
                  <a:gd name="connsiteX36" fmla="*/ 216218 w 659130"/>
                  <a:gd name="connsiteY36" fmla="*/ 163845 h 814402"/>
                  <a:gd name="connsiteX37" fmla="*/ 185738 w 659130"/>
                  <a:gd name="connsiteY37" fmla="*/ 178132 h 814402"/>
                  <a:gd name="connsiteX38" fmla="*/ 234315 w 659130"/>
                  <a:gd name="connsiteY38" fmla="*/ 221947 h 814402"/>
                  <a:gd name="connsiteX39" fmla="*/ 180023 w 659130"/>
                  <a:gd name="connsiteY39" fmla="*/ 293385 h 814402"/>
                  <a:gd name="connsiteX40" fmla="*/ 151448 w 659130"/>
                  <a:gd name="connsiteY40" fmla="*/ 185752 h 814402"/>
                  <a:gd name="connsiteX41" fmla="*/ 198120 w 659130"/>
                  <a:gd name="connsiteY41" fmla="*/ 320055 h 814402"/>
                  <a:gd name="connsiteX42" fmla="*/ 267653 w 659130"/>
                  <a:gd name="connsiteY42" fmla="*/ 229567 h 814402"/>
                  <a:gd name="connsiteX43" fmla="*/ 401003 w 659130"/>
                  <a:gd name="connsiteY43" fmla="*/ 170512 h 814402"/>
                  <a:gd name="connsiteX44" fmla="*/ 431483 w 659130"/>
                  <a:gd name="connsiteY44" fmla="*/ 252427 h 814402"/>
                  <a:gd name="connsiteX45" fmla="*/ 452438 w 659130"/>
                  <a:gd name="connsiteY45" fmla="*/ 294337 h 814402"/>
                  <a:gd name="connsiteX46" fmla="*/ 452438 w 659130"/>
                  <a:gd name="connsiteY46" fmla="*/ 295290 h 814402"/>
                  <a:gd name="connsiteX47" fmla="*/ 452438 w 659130"/>
                  <a:gd name="connsiteY47" fmla="*/ 295290 h 814402"/>
                  <a:gd name="connsiteX48" fmla="*/ 407670 w 659130"/>
                  <a:gd name="connsiteY48" fmla="*/ 433402 h 814402"/>
                  <a:gd name="connsiteX49" fmla="*/ 316230 w 659130"/>
                  <a:gd name="connsiteY49" fmla="*/ 461025 h 814402"/>
                  <a:gd name="connsiteX50" fmla="*/ 198120 w 659130"/>
                  <a:gd name="connsiteY50" fmla="*/ 320055 h 814402"/>
                  <a:gd name="connsiteX51" fmla="*/ 316230 w 659130"/>
                  <a:gd name="connsiteY51" fmla="*/ 493410 h 814402"/>
                  <a:gd name="connsiteX52" fmla="*/ 325755 w 659130"/>
                  <a:gd name="connsiteY52" fmla="*/ 493410 h 814402"/>
                  <a:gd name="connsiteX53" fmla="*/ 393383 w 659130"/>
                  <a:gd name="connsiteY53" fmla="*/ 481027 h 814402"/>
                  <a:gd name="connsiteX54" fmla="*/ 394335 w 659130"/>
                  <a:gd name="connsiteY54" fmla="*/ 504840 h 814402"/>
                  <a:gd name="connsiteX55" fmla="*/ 337185 w 659130"/>
                  <a:gd name="connsiteY55" fmla="*/ 611520 h 814402"/>
                  <a:gd name="connsiteX56" fmla="*/ 316230 w 659130"/>
                  <a:gd name="connsiteY56" fmla="*/ 611520 h 814402"/>
                  <a:gd name="connsiteX57" fmla="*/ 259080 w 659130"/>
                  <a:gd name="connsiteY57" fmla="*/ 503887 h 814402"/>
                  <a:gd name="connsiteX58" fmla="*/ 259080 w 659130"/>
                  <a:gd name="connsiteY58" fmla="*/ 481980 h 814402"/>
                  <a:gd name="connsiteX59" fmla="*/ 316230 w 659130"/>
                  <a:gd name="connsiteY59" fmla="*/ 493410 h 814402"/>
                  <a:gd name="connsiteX60" fmla="*/ 183833 w 659130"/>
                  <a:gd name="connsiteY60" fmla="*/ 569610 h 814402"/>
                  <a:gd name="connsiteX61" fmla="*/ 191453 w 659130"/>
                  <a:gd name="connsiteY61" fmla="*/ 556275 h 814402"/>
                  <a:gd name="connsiteX62" fmla="*/ 211455 w 659130"/>
                  <a:gd name="connsiteY62" fmla="*/ 523890 h 814402"/>
                  <a:gd name="connsiteX63" fmla="*/ 229553 w 659130"/>
                  <a:gd name="connsiteY63" fmla="*/ 520080 h 814402"/>
                  <a:gd name="connsiteX64" fmla="*/ 273368 w 659130"/>
                  <a:gd name="connsiteY64" fmla="*/ 602947 h 814402"/>
                  <a:gd name="connsiteX65" fmla="*/ 190500 w 659130"/>
                  <a:gd name="connsiteY65" fmla="*/ 589612 h 814402"/>
                  <a:gd name="connsiteX66" fmla="*/ 181928 w 659130"/>
                  <a:gd name="connsiteY66" fmla="*/ 581992 h 814402"/>
                  <a:gd name="connsiteX67" fmla="*/ 183833 w 659130"/>
                  <a:gd name="connsiteY67" fmla="*/ 569610 h 814402"/>
                  <a:gd name="connsiteX68" fmla="*/ 625793 w 659130"/>
                  <a:gd name="connsiteY68" fmla="*/ 780112 h 814402"/>
                  <a:gd name="connsiteX69" fmla="*/ 625793 w 659130"/>
                  <a:gd name="connsiteY69" fmla="*/ 780112 h 814402"/>
                  <a:gd name="connsiteX70" fmla="*/ 33338 w 659130"/>
                  <a:gd name="connsiteY70" fmla="*/ 781065 h 814402"/>
                  <a:gd name="connsiteX71" fmla="*/ 61913 w 659130"/>
                  <a:gd name="connsiteY71" fmla="*/ 603900 h 814402"/>
                  <a:gd name="connsiteX72" fmla="*/ 163830 w 659130"/>
                  <a:gd name="connsiteY72" fmla="*/ 537225 h 814402"/>
                  <a:gd name="connsiteX73" fmla="*/ 161925 w 659130"/>
                  <a:gd name="connsiteY73" fmla="*/ 540082 h 814402"/>
                  <a:gd name="connsiteX74" fmla="*/ 155258 w 659130"/>
                  <a:gd name="connsiteY74" fmla="*/ 551512 h 814402"/>
                  <a:gd name="connsiteX75" fmla="*/ 149543 w 659130"/>
                  <a:gd name="connsiteY75" fmla="*/ 593422 h 814402"/>
                  <a:gd name="connsiteX76" fmla="*/ 181928 w 659130"/>
                  <a:gd name="connsiteY76" fmla="*/ 621997 h 814402"/>
                  <a:gd name="connsiteX77" fmla="*/ 296228 w 659130"/>
                  <a:gd name="connsiteY77" fmla="*/ 640095 h 814402"/>
                  <a:gd name="connsiteX78" fmla="*/ 326708 w 659130"/>
                  <a:gd name="connsiteY78" fmla="*/ 652477 h 814402"/>
                  <a:gd name="connsiteX79" fmla="*/ 357188 w 659130"/>
                  <a:gd name="connsiteY79" fmla="*/ 640095 h 814402"/>
                  <a:gd name="connsiteX80" fmla="*/ 474345 w 659130"/>
                  <a:gd name="connsiteY80" fmla="*/ 621997 h 814402"/>
                  <a:gd name="connsiteX81" fmla="*/ 476250 w 659130"/>
                  <a:gd name="connsiteY81" fmla="*/ 621997 h 814402"/>
                  <a:gd name="connsiteX82" fmla="*/ 508635 w 659130"/>
                  <a:gd name="connsiteY82" fmla="*/ 593422 h 814402"/>
                  <a:gd name="connsiteX83" fmla="*/ 503872 w 659130"/>
                  <a:gd name="connsiteY83" fmla="*/ 551512 h 814402"/>
                  <a:gd name="connsiteX84" fmla="*/ 491490 w 659130"/>
                  <a:gd name="connsiteY84" fmla="*/ 536272 h 814402"/>
                  <a:gd name="connsiteX85" fmla="*/ 598170 w 659130"/>
                  <a:gd name="connsiteY85" fmla="*/ 603900 h 814402"/>
                  <a:gd name="connsiteX86" fmla="*/ 625793 w 659130"/>
                  <a:gd name="connsiteY86" fmla="*/ 780112 h 8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59130" h="814402">
                    <a:moveTo>
                      <a:pt x="625793" y="587707"/>
                    </a:moveTo>
                    <a:cubicBezTo>
                      <a:pt x="586740" y="519127"/>
                      <a:pt x="465772" y="493410"/>
                      <a:pt x="426720" y="486742"/>
                    </a:cubicBezTo>
                    <a:lnTo>
                      <a:pt x="425768" y="461025"/>
                    </a:lnTo>
                    <a:cubicBezTo>
                      <a:pt x="427673" y="460072"/>
                      <a:pt x="429578" y="458167"/>
                      <a:pt x="430530" y="457215"/>
                    </a:cubicBezTo>
                    <a:cubicBezTo>
                      <a:pt x="461963" y="427687"/>
                      <a:pt x="480060" y="381015"/>
                      <a:pt x="484822" y="314340"/>
                    </a:cubicBezTo>
                    <a:cubicBezTo>
                      <a:pt x="544830" y="290527"/>
                      <a:pt x="534353" y="201945"/>
                      <a:pt x="529590" y="173370"/>
                    </a:cubicBezTo>
                    <a:cubicBezTo>
                      <a:pt x="505778" y="44782"/>
                      <a:pt x="404813" y="-938"/>
                      <a:pt x="319088" y="15"/>
                    </a:cubicBezTo>
                    <a:cubicBezTo>
                      <a:pt x="195263" y="15"/>
                      <a:pt x="127635" y="106695"/>
                      <a:pt x="119063" y="181942"/>
                    </a:cubicBezTo>
                    <a:cubicBezTo>
                      <a:pt x="111443" y="244807"/>
                      <a:pt x="143828" y="303862"/>
                      <a:pt x="161925" y="320055"/>
                    </a:cubicBezTo>
                    <a:cubicBezTo>
                      <a:pt x="162878" y="321007"/>
                      <a:pt x="163830" y="321960"/>
                      <a:pt x="165735" y="322912"/>
                    </a:cubicBezTo>
                    <a:cubicBezTo>
                      <a:pt x="167640" y="361012"/>
                      <a:pt x="175260" y="426735"/>
                      <a:pt x="225743" y="464835"/>
                    </a:cubicBezTo>
                    <a:lnTo>
                      <a:pt x="225743" y="487695"/>
                    </a:lnTo>
                    <a:cubicBezTo>
                      <a:pt x="184785" y="495315"/>
                      <a:pt x="72390" y="521032"/>
                      <a:pt x="33338" y="587707"/>
                    </a:cubicBezTo>
                    <a:cubicBezTo>
                      <a:pt x="4763" y="638190"/>
                      <a:pt x="0" y="667717"/>
                      <a:pt x="0" y="798210"/>
                    </a:cubicBezTo>
                    <a:lnTo>
                      <a:pt x="0" y="814402"/>
                    </a:lnTo>
                    <a:lnTo>
                      <a:pt x="659130" y="814402"/>
                    </a:lnTo>
                    <a:lnTo>
                      <a:pt x="659130" y="780112"/>
                    </a:lnTo>
                    <a:cubicBezTo>
                      <a:pt x="659130" y="664860"/>
                      <a:pt x="659130" y="646762"/>
                      <a:pt x="625793" y="587707"/>
                    </a:cubicBezTo>
                    <a:close/>
                    <a:moveTo>
                      <a:pt x="475297" y="569610"/>
                    </a:moveTo>
                    <a:cubicBezTo>
                      <a:pt x="478155" y="574372"/>
                      <a:pt x="477203" y="579135"/>
                      <a:pt x="477203" y="581040"/>
                    </a:cubicBezTo>
                    <a:cubicBezTo>
                      <a:pt x="475297" y="584850"/>
                      <a:pt x="472440" y="587707"/>
                      <a:pt x="468630" y="588660"/>
                    </a:cubicBezTo>
                    <a:lnTo>
                      <a:pt x="380048" y="601995"/>
                    </a:lnTo>
                    <a:lnTo>
                      <a:pt x="424815" y="519127"/>
                    </a:lnTo>
                    <a:cubicBezTo>
                      <a:pt x="427673" y="519127"/>
                      <a:pt x="429578" y="520080"/>
                      <a:pt x="432435" y="520080"/>
                    </a:cubicBezTo>
                    <a:cubicBezTo>
                      <a:pt x="441960" y="532462"/>
                      <a:pt x="470535" y="563895"/>
                      <a:pt x="475297" y="569610"/>
                    </a:cubicBezTo>
                    <a:close/>
                    <a:moveTo>
                      <a:pt x="151448" y="185752"/>
                    </a:moveTo>
                    <a:cubicBezTo>
                      <a:pt x="158115" y="123840"/>
                      <a:pt x="216218" y="33352"/>
                      <a:pt x="319088" y="33352"/>
                    </a:cubicBezTo>
                    <a:cubicBezTo>
                      <a:pt x="319088" y="33352"/>
                      <a:pt x="320040" y="33352"/>
                      <a:pt x="320040" y="33352"/>
                    </a:cubicBezTo>
                    <a:cubicBezTo>
                      <a:pt x="355283" y="33352"/>
                      <a:pt x="471488" y="43830"/>
                      <a:pt x="497205" y="179085"/>
                    </a:cubicBezTo>
                    <a:cubicBezTo>
                      <a:pt x="499110" y="192420"/>
                      <a:pt x="507683" y="250522"/>
                      <a:pt x="485775" y="275287"/>
                    </a:cubicBezTo>
                    <a:cubicBezTo>
                      <a:pt x="482918" y="260047"/>
                      <a:pt x="475297" y="240997"/>
                      <a:pt x="451485" y="224805"/>
                    </a:cubicBezTo>
                    <a:cubicBezTo>
                      <a:pt x="438150" y="215280"/>
                      <a:pt x="436245" y="188610"/>
                      <a:pt x="435293" y="168607"/>
                    </a:cubicBezTo>
                    <a:cubicBezTo>
                      <a:pt x="434340" y="148605"/>
                      <a:pt x="433388" y="131460"/>
                      <a:pt x="418148" y="125745"/>
                    </a:cubicBezTo>
                    <a:cubicBezTo>
                      <a:pt x="403860" y="120030"/>
                      <a:pt x="391478" y="132412"/>
                      <a:pt x="387668" y="136222"/>
                    </a:cubicBezTo>
                    <a:lnTo>
                      <a:pt x="385763" y="138127"/>
                    </a:lnTo>
                    <a:cubicBezTo>
                      <a:pt x="384810" y="139080"/>
                      <a:pt x="330518" y="208612"/>
                      <a:pt x="260985" y="195277"/>
                    </a:cubicBezTo>
                    <a:cubicBezTo>
                      <a:pt x="228600" y="188610"/>
                      <a:pt x="217170" y="164797"/>
                      <a:pt x="216218" y="163845"/>
                    </a:cubicBezTo>
                    <a:lnTo>
                      <a:pt x="185738" y="178132"/>
                    </a:lnTo>
                    <a:cubicBezTo>
                      <a:pt x="186690" y="179085"/>
                      <a:pt x="200025" y="207660"/>
                      <a:pt x="234315" y="221947"/>
                    </a:cubicBezTo>
                    <a:cubicBezTo>
                      <a:pt x="219075" y="250522"/>
                      <a:pt x="197168" y="282907"/>
                      <a:pt x="180023" y="293385"/>
                    </a:cubicBezTo>
                    <a:cubicBezTo>
                      <a:pt x="169545" y="279097"/>
                      <a:pt x="145733" y="234330"/>
                      <a:pt x="151448" y="185752"/>
                    </a:cubicBezTo>
                    <a:close/>
                    <a:moveTo>
                      <a:pt x="198120" y="320055"/>
                    </a:moveTo>
                    <a:cubicBezTo>
                      <a:pt x="229553" y="301005"/>
                      <a:pt x="256223" y="253380"/>
                      <a:pt x="267653" y="229567"/>
                    </a:cubicBezTo>
                    <a:cubicBezTo>
                      <a:pt x="331470" y="235282"/>
                      <a:pt x="380048" y="192420"/>
                      <a:pt x="401003" y="170512"/>
                    </a:cubicBezTo>
                    <a:cubicBezTo>
                      <a:pt x="401955" y="196230"/>
                      <a:pt x="404813" y="233377"/>
                      <a:pt x="431483" y="252427"/>
                    </a:cubicBezTo>
                    <a:cubicBezTo>
                      <a:pt x="452438" y="266715"/>
                      <a:pt x="452438" y="282907"/>
                      <a:pt x="452438" y="294337"/>
                    </a:cubicBezTo>
                    <a:cubicBezTo>
                      <a:pt x="452438" y="294337"/>
                      <a:pt x="452438" y="295290"/>
                      <a:pt x="452438" y="295290"/>
                    </a:cubicBezTo>
                    <a:lnTo>
                      <a:pt x="452438" y="295290"/>
                    </a:lnTo>
                    <a:cubicBezTo>
                      <a:pt x="450533" y="361965"/>
                      <a:pt x="435293" y="406732"/>
                      <a:pt x="407670" y="433402"/>
                    </a:cubicBezTo>
                    <a:cubicBezTo>
                      <a:pt x="385763" y="453405"/>
                      <a:pt x="356235" y="462930"/>
                      <a:pt x="316230" y="461025"/>
                    </a:cubicBezTo>
                    <a:cubicBezTo>
                      <a:pt x="239078" y="457215"/>
                      <a:pt x="202883" y="415305"/>
                      <a:pt x="198120" y="320055"/>
                    </a:cubicBezTo>
                    <a:close/>
                    <a:moveTo>
                      <a:pt x="316230" y="493410"/>
                    </a:moveTo>
                    <a:cubicBezTo>
                      <a:pt x="320040" y="493410"/>
                      <a:pt x="322898" y="493410"/>
                      <a:pt x="325755" y="493410"/>
                    </a:cubicBezTo>
                    <a:cubicBezTo>
                      <a:pt x="351473" y="493410"/>
                      <a:pt x="373380" y="489600"/>
                      <a:pt x="393383" y="481027"/>
                    </a:cubicBezTo>
                    <a:lnTo>
                      <a:pt x="394335" y="504840"/>
                    </a:lnTo>
                    <a:lnTo>
                      <a:pt x="337185" y="611520"/>
                    </a:lnTo>
                    <a:cubicBezTo>
                      <a:pt x="332423" y="621045"/>
                      <a:pt x="320993" y="621045"/>
                      <a:pt x="316230" y="611520"/>
                    </a:cubicBezTo>
                    <a:lnTo>
                      <a:pt x="259080" y="503887"/>
                    </a:lnTo>
                    <a:lnTo>
                      <a:pt x="259080" y="481980"/>
                    </a:lnTo>
                    <a:cubicBezTo>
                      <a:pt x="274320" y="488647"/>
                      <a:pt x="293370" y="492457"/>
                      <a:pt x="316230" y="493410"/>
                    </a:cubicBezTo>
                    <a:close/>
                    <a:moveTo>
                      <a:pt x="183833" y="569610"/>
                    </a:moveTo>
                    <a:cubicBezTo>
                      <a:pt x="185738" y="567705"/>
                      <a:pt x="188595" y="561990"/>
                      <a:pt x="191453" y="556275"/>
                    </a:cubicBezTo>
                    <a:cubicBezTo>
                      <a:pt x="196215" y="548655"/>
                      <a:pt x="205740" y="531510"/>
                      <a:pt x="211455" y="523890"/>
                    </a:cubicBezTo>
                    <a:cubicBezTo>
                      <a:pt x="218123" y="521985"/>
                      <a:pt x="223838" y="521032"/>
                      <a:pt x="229553" y="520080"/>
                    </a:cubicBezTo>
                    <a:lnTo>
                      <a:pt x="273368" y="602947"/>
                    </a:lnTo>
                    <a:lnTo>
                      <a:pt x="190500" y="589612"/>
                    </a:lnTo>
                    <a:cubicBezTo>
                      <a:pt x="186690" y="588660"/>
                      <a:pt x="183833" y="585802"/>
                      <a:pt x="181928" y="581992"/>
                    </a:cubicBezTo>
                    <a:cubicBezTo>
                      <a:pt x="180975" y="579135"/>
                      <a:pt x="180023" y="574372"/>
                      <a:pt x="183833" y="569610"/>
                    </a:cubicBezTo>
                    <a:close/>
                    <a:moveTo>
                      <a:pt x="625793" y="780112"/>
                    </a:moveTo>
                    <a:lnTo>
                      <a:pt x="625793" y="780112"/>
                    </a:lnTo>
                    <a:lnTo>
                      <a:pt x="33338" y="781065"/>
                    </a:lnTo>
                    <a:cubicBezTo>
                      <a:pt x="33338" y="664860"/>
                      <a:pt x="39053" y="644857"/>
                      <a:pt x="61913" y="603900"/>
                    </a:cubicBezTo>
                    <a:cubicBezTo>
                      <a:pt x="80010" y="572467"/>
                      <a:pt x="122873" y="550560"/>
                      <a:pt x="163830" y="537225"/>
                    </a:cubicBezTo>
                    <a:cubicBezTo>
                      <a:pt x="162878" y="538177"/>
                      <a:pt x="162878" y="539130"/>
                      <a:pt x="161925" y="540082"/>
                    </a:cubicBezTo>
                    <a:cubicBezTo>
                      <a:pt x="159068" y="545797"/>
                      <a:pt x="156210" y="549607"/>
                      <a:pt x="155258" y="551512"/>
                    </a:cubicBezTo>
                    <a:cubicBezTo>
                      <a:pt x="146685" y="563895"/>
                      <a:pt x="144780" y="580087"/>
                      <a:pt x="149543" y="593422"/>
                    </a:cubicBezTo>
                    <a:cubicBezTo>
                      <a:pt x="155258" y="607710"/>
                      <a:pt x="166688" y="618187"/>
                      <a:pt x="181928" y="621997"/>
                    </a:cubicBezTo>
                    <a:lnTo>
                      <a:pt x="296228" y="640095"/>
                    </a:lnTo>
                    <a:cubicBezTo>
                      <a:pt x="304800" y="647715"/>
                      <a:pt x="315278" y="652477"/>
                      <a:pt x="326708" y="652477"/>
                    </a:cubicBezTo>
                    <a:cubicBezTo>
                      <a:pt x="338138" y="652477"/>
                      <a:pt x="348615" y="647715"/>
                      <a:pt x="357188" y="640095"/>
                    </a:cubicBezTo>
                    <a:lnTo>
                      <a:pt x="474345" y="621997"/>
                    </a:lnTo>
                    <a:lnTo>
                      <a:pt x="476250" y="621997"/>
                    </a:lnTo>
                    <a:cubicBezTo>
                      <a:pt x="491490" y="618187"/>
                      <a:pt x="502920" y="607710"/>
                      <a:pt x="508635" y="593422"/>
                    </a:cubicBezTo>
                    <a:cubicBezTo>
                      <a:pt x="513397" y="579135"/>
                      <a:pt x="511493" y="563895"/>
                      <a:pt x="503872" y="551512"/>
                    </a:cubicBezTo>
                    <a:cubicBezTo>
                      <a:pt x="501968" y="548655"/>
                      <a:pt x="497205" y="542940"/>
                      <a:pt x="491490" y="536272"/>
                    </a:cubicBezTo>
                    <a:cubicBezTo>
                      <a:pt x="535305" y="550560"/>
                      <a:pt x="581025" y="572467"/>
                      <a:pt x="598170" y="603900"/>
                    </a:cubicBezTo>
                    <a:cubicBezTo>
                      <a:pt x="625793" y="655335"/>
                      <a:pt x="625793" y="666765"/>
                      <a:pt x="625793" y="780112"/>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32" name="Freeform 131">
                <a:extLst>
                  <a:ext uri="{FF2B5EF4-FFF2-40B4-BE49-F238E27FC236}">
                    <a16:creationId xmlns:a16="http://schemas.microsoft.com/office/drawing/2014/main" id="{B76941BB-6493-7948-A921-F880E53FEBE4}"/>
                  </a:ext>
                </a:extLst>
              </p:cNvPr>
              <p:cNvSpPr/>
              <p:nvPr/>
            </p:nvSpPr>
            <p:spPr>
              <a:xfrm>
                <a:off x="8819968" y="3952123"/>
                <a:ext cx="33337" cy="81914"/>
              </a:xfrm>
              <a:custGeom>
                <a:avLst/>
                <a:gdLst>
                  <a:gd name="connsiteX0" fmla="*/ 0 w 33337"/>
                  <a:gd name="connsiteY0" fmla="*/ 0 h 81914"/>
                  <a:gd name="connsiteX1" fmla="*/ 33338 w 33337"/>
                  <a:gd name="connsiteY1" fmla="*/ 0 h 81914"/>
                  <a:gd name="connsiteX2" fmla="*/ 33338 w 33337"/>
                  <a:gd name="connsiteY2" fmla="*/ 81915 h 81914"/>
                  <a:gd name="connsiteX3" fmla="*/ 0 w 33337"/>
                  <a:gd name="connsiteY3" fmla="*/ 81915 h 81914"/>
                </a:gdLst>
                <a:ahLst/>
                <a:cxnLst>
                  <a:cxn ang="0">
                    <a:pos x="connsiteX0" y="connsiteY0"/>
                  </a:cxn>
                  <a:cxn ang="0">
                    <a:pos x="connsiteX1" y="connsiteY1"/>
                  </a:cxn>
                  <a:cxn ang="0">
                    <a:pos x="connsiteX2" y="connsiteY2"/>
                  </a:cxn>
                  <a:cxn ang="0">
                    <a:pos x="connsiteX3" y="connsiteY3"/>
                  </a:cxn>
                </a:cxnLst>
                <a:rect l="l" t="t" r="r" b="b"/>
                <a:pathLst>
                  <a:path w="33337" h="81914">
                    <a:moveTo>
                      <a:pt x="0" y="0"/>
                    </a:moveTo>
                    <a:lnTo>
                      <a:pt x="33338" y="0"/>
                    </a:lnTo>
                    <a:lnTo>
                      <a:pt x="33338" y="81915"/>
                    </a:lnTo>
                    <a:lnTo>
                      <a:pt x="0" y="8191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33" name="Freeform 132">
                <a:extLst>
                  <a:ext uri="{FF2B5EF4-FFF2-40B4-BE49-F238E27FC236}">
                    <a16:creationId xmlns:a16="http://schemas.microsoft.com/office/drawing/2014/main" id="{62421563-2B3E-4B43-AC35-F20BBE1E966C}"/>
                  </a:ext>
                </a:extLst>
              </p:cNvPr>
              <p:cNvSpPr/>
              <p:nvPr/>
            </p:nvSpPr>
            <p:spPr>
              <a:xfrm>
                <a:off x="9177155" y="3952123"/>
                <a:ext cx="33337" cy="81914"/>
              </a:xfrm>
              <a:custGeom>
                <a:avLst/>
                <a:gdLst>
                  <a:gd name="connsiteX0" fmla="*/ 0 w 33337"/>
                  <a:gd name="connsiteY0" fmla="*/ 0 h 81914"/>
                  <a:gd name="connsiteX1" fmla="*/ 33338 w 33337"/>
                  <a:gd name="connsiteY1" fmla="*/ 0 h 81914"/>
                  <a:gd name="connsiteX2" fmla="*/ 33338 w 33337"/>
                  <a:gd name="connsiteY2" fmla="*/ 81915 h 81914"/>
                  <a:gd name="connsiteX3" fmla="*/ 0 w 33337"/>
                  <a:gd name="connsiteY3" fmla="*/ 81915 h 81914"/>
                </a:gdLst>
                <a:ahLst/>
                <a:cxnLst>
                  <a:cxn ang="0">
                    <a:pos x="connsiteX0" y="connsiteY0"/>
                  </a:cxn>
                  <a:cxn ang="0">
                    <a:pos x="connsiteX1" y="connsiteY1"/>
                  </a:cxn>
                  <a:cxn ang="0">
                    <a:pos x="connsiteX2" y="connsiteY2"/>
                  </a:cxn>
                  <a:cxn ang="0">
                    <a:pos x="connsiteX3" y="connsiteY3"/>
                  </a:cxn>
                </a:cxnLst>
                <a:rect l="l" t="t" r="r" b="b"/>
                <a:pathLst>
                  <a:path w="33337" h="81914">
                    <a:moveTo>
                      <a:pt x="0" y="0"/>
                    </a:moveTo>
                    <a:lnTo>
                      <a:pt x="33338" y="0"/>
                    </a:lnTo>
                    <a:lnTo>
                      <a:pt x="33338" y="81915"/>
                    </a:lnTo>
                    <a:lnTo>
                      <a:pt x="0" y="8191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34" name="Freeform 133">
                <a:extLst>
                  <a:ext uri="{FF2B5EF4-FFF2-40B4-BE49-F238E27FC236}">
                    <a16:creationId xmlns:a16="http://schemas.microsoft.com/office/drawing/2014/main" id="{548AF637-8B1E-2141-B828-E8BF003F4C36}"/>
                  </a:ext>
                </a:extLst>
              </p:cNvPr>
              <p:cNvSpPr/>
              <p:nvPr/>
            </p:nvSpPr>
            <p:spPr>
              <a:xfrm>
                <a:off x="8994275" y="3982602"/>
                <a:ext cx="51434" cy="51435"/>
              </a:xfrm>
              <a:custGeom>
                <a:avLst/>
                <a:gdLst>
                  <a:gd name="connsiteX0" fmla="*/ 25718 w 51434"/>
                  <a:gd name="connsiteY0" fmla="*/ 0 h 51435"/>
                  <a:gd name="connsiteX1" fmla="*/ 0 w 51434"/>
                  <a:gd name="connsiteY1" fmla="*/ 25718 h 51435"/>
                  <a:gd name="connsiteX2" fmla="*/ 25718 w 51434"/>
                  <a:gd name="connsiteY2" fmla="*/ 51435 h 51435"/>
                  <a:gd name="connsiteX3" fmla="*/ 51435 w 51434"/>
                  <a:gd name="connsiteY3" fmla="*/ 25718 h 51435"/>
                  <a:gd name="connsiteX4" fmla="*/ 25718 w 51434"/>
                  <a:gd name="connsiteY4" fmla="*/ 0 h 51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4" h="51435">
                    <a:moveTo>
                      <a:pt x="25718" y="0"/>
                    </a:moveTo>
                    <a:cubicBezTo>
                      <a:pt x="11430" y="0"/>
                      <a:pt x="0" y="11430"/>
                      <a:pt x="0" y="25718"/>
                    </a:cubicBezTo>
                    <a:cubicBezTo>
                      <a:pt x="0" y="40005"/>
                      <a:pt x="11430" y="51435"/>
                      <a:pt x="25718" y="51435"/>
                    </a:cubicBezTo>
                    <a:cubicBezTo>
                      <a:pt x="40005" y="51435"/>
                      <a:pt x="51435" y="40005"/>
                      <a:pt x="51435" y="25718"/>
                    </a:cubicBezTo>
                    <a:cubicBezTo>
                      <a:pt x="51435" y="11430"/>
                      <a:pt x="40005" y="0"/>
                      <a:pt x="25718" y="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35" name="Freeform 134">
                <a:extLst>
                  <a:ext uri="{FF2B5EF4-FFF2-40B4-BE49-F238E27FC236}">
                    <a16:creationId xmlns:a16="http://schemas.microsoft.com/office/drawing/2014/main" id="{24BE572A-7D91-D04A-AB15-D2F1537E541F}"/>
                  </a:ext>
                </a:extLst>
              </p:cNvPr>
              <p:cNvSpPr/>
              <p:nvPr/>
            </p:nvSpPr>
            <p:spPr>
              <a:xfrm>
                <a:off x="8940935" y="3542548"/>
                <a:ext cx="43815" cy="43814"/>
              </a:xfrm>
              <a:custGeom>
                <a:avLst/>
                <a:gdLst>
                  <a:gd name="connsiteX0" fmla="*/ 21908 w 43815"/>
                  <a:gd name="connsiteY0" fmla="*/ 43815 h 43814"/>
                  <a:gd name="connsiteX1" fmla="*/ 43815 w 43815"/>
                  <a:gd name="connsiteY1" fmla="*/ 21907 h 43814"/>
                  <a:gd name="connsiteX2" fmla="*/ 21908 w 43815"/>
                  <a:gd name="connsiteY2" fmla="*/ 0 h 43814"/>
                  <a:gd name="connsiteX3" fmla="*/ 0 w 43815"/>
                  <a:gd name="connsiteY3" fmla="*/ 21907 h 43814"/>
                  <a:gd name="connsiteX4" fmla="*/ 21908 w 43815"/>
                  <a:gd name="connsiteY4" fmla="*/ 43815 h 4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 h="43814">
                    <a:moveTo>
                      <a:pt x="21908" y="43815"/>
                    </a:moveTo>
                    <a:cubicBezTo>
                      <a:pt x="34290" y="43815"/>
                      <a:pt x="43815" y="34290"/>
                      <a:pt x="43815" y="21907"/>
                    </a:cubicBezTo>
                    <a:cubicBezTo>
                      <a:pt x="43815" y="9525"/>
                      <a:pt x="34290" y="0"/>
                      <a:pt x="21908" y="0"/>
                    </a:cubicBezTo>
                    <a:cubicBezTo>
                      <a:pt x="9525" y="0"/>
                      <a:pt x="0" y="9525"/>
                      <a:pt x="0" y="21907"/>
                    </a:cubicBezTo>
                    <a:cubicBezTo>
                      <a:pt x="0" y="34290"/>
                      <a:pt x="9525" y="43815"/>
                      <a:pt x="21908" y="4381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36" name="Freeform 135">
                <a:extLst>
                  <a:ext uri="{FF2B5EF4-FFF2-40B4-BE49-F238E27FC236}">
                    <a16:creationId xmlns:a16="http://schemas.microsoft.com/office/drawing/2014/main" id="{612796E2-F331-434E-A6DF-183D4DCF9B08}"/>
                  </a:ext>
                </a:extLst>
              </p:cNvPr>
              <p:cNvSpPr/>
              <p:nvPr/>
            </p:nvSpPr>
            <p:spPr>
              <a:xfrm>
                <a:off x="9042852" y="3542548"/>
                <a:ext cx="43815" cy="43814"/>
              </a:xfrm>
              <a:custGeom>
                <a:avLst/>
                <a:gdLst>
                  <a:gd name="connsiteX0" fmla="*/ 21907 w 43815"/>
                  <a:gd name="connsiteY0" fmla="*/ 43815 h 43814"/>
                  <a:gd name="connsiteX1" fmla="*/ 43815 w 43815"/>
                  <a:gd name="connsiteY1" fmla="*/ 21907 h 43814"/>
                  <a:gd name="connsiteX2" fmla="*/ 21907 w 43815"/>
                  <a:gd name="connsiteY2" fmla="*/ 0 h 43814"/>
                  <a:gd name="connsiteX3" fmla="*/ 0 w 43815"/>
                  <a:gd name="connsiteY3" fmla="*/ 21907 h 43814"/>
                  <a:gd name="connsiteX4" fmla="*/ 21907 w 43815"/>
                  <a:gd name="connsiteY4" fmla="*/ 43815 h 43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 h="43814">
                    <a:moveTo>
                      <a:pt x="21907" y="43815"/>
                    </a:moveTo>
                    <a:cubicBezTo>
                      <a:pt x="34290" y="43815"/>
                      <a:pt x="43815" y="34290"/>
                      <a:pt x="43815" y="21907"/>
                    </a:cubicBezTo>
                    <a:cubicBezTo>
                      <a:pt x="43815" y="9525"/>
                      <a:pt x="34290" y="0"/>
                      <a:pt x="21907" y="0"/>
                    </a:cubicBezTo>
                    <a:cubicBezTo>
                      <a:pt x="9525" y="0"/>
                      <a:pt x="0" y="9525"/>
                      <a:pt x="0" y="21907"/>
                    </a:cubicBezTo>
                    <a:cubicBezTo>
                      <a:pt x="953" y="34290"/>
                      <a:pt x="10478" y="43815"/>
                      <a:pt x="21907" y="43815"/>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137" name="Graphic 291">
              <a:extLst>
                <a:ext uri="{FF2B5EF4-FFF2-40B4-BE49-F238E27FC236}">
                  <a16:creationId xmlns:a16="http://schemas.microsoft.com/office/drawing/2014/main" id="{ABC30FEE-159C-C64A-8BD6-CB5A68CC2363}"/>
                </a:ext>
              </a:extLst>
            </p:cNvPr>
            <p:cNvGrpSpPr>
              <a:grpSpLocks noChangeAspect="1"/>
            </p:cNvGrpSpPr>
            <p:nvPr/>
          </p:nvGrpSpPr>
          <p:grpSpPr>
            <a:xfrm>
              <a:off x="8776070" y="2013838"/>
              <a:ext cx="494713" cy="621792"/>
              <a:chOff x="8147611" y="3083606"/>
              <a:chExt cx="789730" cy="992591"/>
            </a:xfrm>
            <a:gradFill>
              <a:gsLst>
                <a:gs pos="5000">
                  <a:schemeClr val="accent5"/>
                </a:gs>
                <a:gs pos="38000">
                  <a:schemeClr val="accent2"/>
                </a:gs>
                <a:gs pos="100000">
                  <a:schemeClr val="accent2">
                    <a:lumMod val="40000"/>
                    <a:lumOff val="60000"/>
                  </a:schemeClr>
                </a:gs>
              </a:gsLst>
              <a:lin ang="18900000" scaled="0"/>
            </a:gradFill>
          </p:grpSpPr>
          <p:sp>
            <p:nvSpPr>
              <p:cNvPr id="138" name="Freeform 137">
                <a:extLst>
                  <a:ext uri="{FF2B5EF4-FFF2-40B4-BE49-F238E27FC236}">
                    <a16:creationId xmlns:a16="http://schemas.microsoft.com/office/drawing/2014/main" id="{D0A94778-7A6B-1C4F-9FBA-8119E74CEAD8}"/>
                  </a:ext>
                </a:extLst>
              </p:cNvPr>
              <p:cNvSpPr/>
              <p:nvPr/>
            </p:nvSpPr>
            <p:spPr>
              <a:xfrm>
                <a:off x="8147611" y="3083606"/>
                <a:ext cx="789730" cy="992591"/>
              </a:xfrm>
              <a:custGeom>
                <a:avLst/>
                <a:gdLst>
                  <a:gd name="connsiteX0" fmla="*/ 749725 w 789730"/>
                  <a:gd name="connsiteY0" fmla="*/ 723034 h 992591"/>
                  <a:gd name="connsiteX1" fmla="*/ 527793 w 789730"/>
                  <a:gd name="connsiteY1" fmla="*/ 604924 h 992591"/>
                  <a:gd name="connsiteX2" fmla="*/ 525888 w 789730"/>
                  <a:gd name="connsiteY2" fmla="*/ 603972 h 992591"/>
                  <a:gd name="connsiteX3" fmla="*/ 524935 w 789730"/>
                  <a:gd name="connsiteY3" fmla="*/ 604924 h 992591"/>
                  <a:gd name="connsiteX4" fmla="*/ 508743 w 789730"/>
                  <a:gd name="connsiteY4" fmla="*/ 602067 h 992591"/>
                  <a:gd name="connsiteX5" fmla="*/ 507790 w 789730"/>
                  <a:gd name="connsiteY5" fmla="*/ 566824 h 992591"/>
                  <a:gd name="connsiteX6" fmla="*/ 514458 w 789730"/>
                  <a:gd name="connsiteY6" fmla="*/ 561109 h 992591"/>
                  <a:gd name="connsiteX7" fmla="*/ 578275 w 789730"/>
                  <a:gd name="connsiteY7" fmla="*/ 402994 h 992591"/>
                  <a:gd name="connsiteX8" fmla="*/ 651618 w 789730"/>
                  <a:gd name="connsiteY8" fmla="*/ 271549 h 992591"/>
                  <a:gd name="connsiteX9" fmla="*/ 599230 w 789730"/>
                  <a:gd name="connsiteY9" fmla="*/ 89622 h 992591"/>
                  <a:gd name="connsiteX10" fmla="*/ 408730 w 789730"/>
                  <a:gd name="connsiteY10" fmla="*/ 87 h 992591"/>
                  <a:gd name="connsiteX11" fmla="*/ 204895 w 789730"/>
                  <a:gd name="connsiteY11" fmla="*/ 77239 h 992591"/>
                  <a:gd name="connsiteX12" fmla="*/ 137268 w 789730"/>
                  <a:gd name="connsiteY12" fmla="*/ 270597 h 992591"/>
                  <a:gd name="connsiteX13" fmla="*/ 201085 w 789730"/>
                  <a:gd name="connsiteY13" fmla="*/ 405852 h 992591"/>
                  <a:gd name="connsiteX14" fmla="*/ 271570 w 789730"/>
                  <a:gd name="connsiteY14" fmla="*/ 570634 h 992591"/>
                  <a:gd name="connsiteX15" fmla="*/ 271570 w 789730"/>
                  <a:gd name="connsiteY15" fmla="*/ 603019 h 992591"/>
                  <a:gd name="connsiteX16" fmla="*/ 39160 w 789730"/>
                  <a:gd name="connsiteY16" fmla="*/ 723034 h 992591"/>
                  <a:gd name="connsiteX17" fmla="*/ 108 w 789730"/>
                  <a:gd name="connsiteY17" fmla="*/ 976399 h 992591"/>
                  <a:gd name="connsiteX18" fmla="*/ 108 w 789730"/>
                  <a:gd name="connsiteY18" fmla="*/ 992592 h 992591"/>
                  <a:gd name="connsiteX19" fmla="*/ 789730 w 789730"/>
                  <a:gd name="connsiteY19" fmla="*/ 992592 h 992591"/>
                  <a:gd name="connsiteX20" fmla="*/ 789730 w 789730"/>
                  <a:gd name="connsiteY20" fmla="*/ 954492 h 992591"/>
                  <a:gd name="connsiteX21" fmla="*/ 749725 w 789730"/>
                  <a:gd name="connsiteY21" fmla="*/ 723034 h 992591"/>
                  <a:gd name="connsiteX22" fmla="*/ 573513 w 789730"/>
                  <a:gd name="connsiteY22" fmla="*/ 697317 h 992591"/>
                  <a:gd name="connsiteX23" fmla="*/ 575418 w 789730"/>
                  <a:gd name="connsiteY23" fmla="*/ 714462 h 992591"/>
                  <a:gd name="connsiteX24" fmla="*/ 563035 w 789730"/>
                  <a:gd name="connsiteY24" fmla="*/ 725892 h 992591"/>
                  <a:gd name="connsiteX25" fmla="*/ 450640 w 789730"/>
                  <a:gd name="connsiteY25" fmla="*/ 738274 h 992591"/>
                  <a:gd name="connsiteX26" fmla="*/ 505885 w 789730"/>
                  <a:gd name="connsiteY26" fmla="*/ 634452 h 992591"/>
                  <a:gd name="connsiteX27" fmla="*/ 511600 w 789730"/>
                  <a:gd name="connsiteY27" fmla="*/ 635404 h 992591"/>
                  <a:gd name="connsiteX28" fmla="*/ 573513 w 789730"/>
                  <a:gd name="connsiteY28" fmla="*/ 697317 h 992591"/>
                  <a:gd name="connsiteX29" fmla="*/ 170605 w 789730"/>
                  <a:gd name="connsiteY29" fmla="*/ 266787 h 992591"/>
                  <a:gd name="connsiteX30" fmla="*/ 228708 w 789730"/>
                  <a:gd name="connsiteY30" fmla="*/ 101052 h 992591"/>
                  <a:gd name="connsiteX31" fmla="*/ 407778 w 789730"/>
                  <a:gd name="connsiteY31" fmla="*/ 33424 h 992591"/>
                  <a:gd name="connsiteX32" fmla="*/ 574465 w 789730"/>
                  <a:gd name="connsiteY32" fmla="*/ 111529 h 992591"/>
                  <a:gd name="connsiteX33" fmla="*/ 619233 w 789730"/>
                  <a:gd name="connsiteY33" fmla="*/ 266787 h 992591"/>
                  <a:gd name="connsiteX34" fmla="*/ 581133 w 789730"/>
                  <a:gd name="connsiteY34" fmla="*/ 355369 h 992591"/>
                  <a:gd name="connsiteX35" fmla="*/ 580180 w 789730"/>
                  <a:gd name="connsiteY35" fmla="*/ 223924 h 992591"/>
                  <a:gd name="connsiteX36" fmla="*/ 558273 w 789730"/>
                  <a:gd name="connsiteY36" fmla="*/ 230592 h 992591"/>
                  <a:gd name="connsiteX37" fmla="*/ 222040 w 789730"/>
                  <a:gd name="connsiteY37" fmla="*/ 233449 h 992591"/>
                  <a:gd name="connsiteX38" fmla="*/ 202038 w 789730"/>
                  <a:gd name="connsiteY38" fmla="*/ 229639 h 992591"/>
                  <a:gd name="connsiteX39" fmla="*/ 201085 w 789730"/>
                  <a:gd name="connsiteY39" fmla="*/ 355369 h 992591"/>
                  <a:gd name="connsiteX40" fmla="*/ 170605 w 789730"/>
                  <a:gd name="connsiteY40" fmla="*/ 266787 h 992591"/>
                  <a:gd name="connsiteX41" fmla="*/ 233470 w 789730"/>
                  <a:gd name="connsiteY41" fmla="*/ 384897 h 992591"/>
                  <a:gd name="connsiteX42" fmla="*/ 234423 w 789730"/>
                  <a:gd name="connsiteY42" fmla="*/ 270597 h 992591"/>
                  <a:gd name="connsiteX43" fmla="*/ 546843 w 789730"/>
                  <a:gd name="connsiteY43" fmla="*/ 269644 h 992591"/>
                  <a:gd name="connsiteX44" fmla="*/ 547795 w 789730"/>
                  <a:gd name="connsiteY44" fmla="*/ 367752 h 992591"/>
                  <a:gd name="connsiteX45" fmla="*/ 492550 w 789730"/>
                  <a:gd name="connsiteY45" fmla="*/ 537297 h 992591"/>
                  <a:gd name="connsiteX46" fmla="*/ 380155 w 789730"/>
                  <a:gd name="connsiteY46" fmla="*/ 571587 h 992591"/>
                  <a:gd name="connsiteX47" fmla="*/ 233470 w 789730"/>
                  <a:gd name="connsiteY47" fmla="*/ 384897 h 992591"/>
                  <a:gd name="connsiteX48" fmla="*/ 378250 w 789730"/>
                  <a:gd name="connsiteY48" fmla="*/ 603972 h 992591"/>
                  <a:gd name="connsiteX49" fmla="*/ 389680 w 789730"/>
                  <a:gd name="connsiteY49" fmla="*/ 603972 h 992591"/>
                  <a:gd name="connsiteX50" fmla="*/ 474453 w 789730"/>
                  <a:gd name="connsiteY50" fmla="*/ 586827 h 992591"/>
                  <a:gd name="connsiteX51" fmla="*/ 475405 w 789730"/>
                  <a:gd name="connsiteY51" fmla="*/ 620164 h 992591"/>
                  <a:gd name="connsiteX52" fmla="*/ 405873 w 789730"/>
                  <a:gd name="connsiteY52" fmla="*/ 750657 h 992591"/>
                  <a:gd name="connsiteX53" fmla="*/ 389680 w 789730"/>
                  <a:gd name="connsiteY53" fmla="*/ 761134 h 992591"/>
                  <a:gd name="connsiteX54" fmla="*/ 389680 w 789730"/>
                  <a:gd name="connsiteY54" fmla="*/ 761134 h 992591"/>
                  <a:gd name="connsiteX55" fmla="*/ 373488 w 789730"/>
                  <a:gd name="connsiteY55" fmla="*/ 750657 h 992591"/>
                  <a:gd name="connsiteX56" fmla="*/ 303955 w 789730"/>
                  <a:gd name="connsiteY56" fmla="*/ 620164 h 992591"/>
                  <a:gd name="connsiteX57" fmla="*/ 303955 w 789730"/>
                  <a:gd name="connsiteY57" fmla="*/ 588732 h 992591"/>
                  <a:gd name="connsiteX58" fmla="*/ 378250 w 789730"/>
                  <a:gd name="connsiteY58" fmla="*/ 603972 h 992591"/>
                  <a:gd name="connsiteX59" fmla="*/ 278238 w 789730"/>
                  <a:gd name="connsiteY59" fmla="*/ 641119 h 992591"/>
                  <a:gd name="connsiteX60" fmla="*/ 331578 w 789730"/>
                  <a:gd name="connsiteY60" fmla="*/ 740179 h 992591"/>
                  <a:gd name="connsiteX61" fmla="*/ 229660 w 789730"/>
                  <a:gd name="connsiteY61" fmla="*/ 726844 h 992591"/>
                  <a:gd name="connsiteX62" fmla="*/ 217278 w 789730"/>
                  <a:gd name="connsiteY62" fmla="*/ 715414 h 992591"/>
                  <a:gd name="connsiteX63" fmla="*/ 219183 w 789730"/>
                  <a:gd name="connsiteY63" fmla="*/ 698269 h 992591"/>
                  <a:gd name="connsiteX64" fmla="*/ 278238 w 789730"/>
                  <a:gd name="connsiteY64" fmla="*/ 641119 h 992591"/>
                  <a:gd name="connsiteX65" fmla="*/ 756393 w 789730"/>
                  <a:gd name="connsiteY65" fmla="*/ 954492 h 992591"/>
                  <a:gd name="connsiteX66" fmla="*/ 756393 w 789730"/>
                  <a:gd name="connsiteY66" fmla="*/ 959254 h 992591"/>
                  <a:gd name="connsiteX67" fmla="*/ 32493 w 789730"/>
                  <a:gd name="connsiteY67" fmla="*/ 959254 h 992591"/>
                  <a:gd name="connsiteX68" fmla="*/ 67735 w 789730"/>
                  <a:gd name="connsiteY68" fmla="*/ 739227 h 992591"/>
                  <a:gd name="connsiteX69" fmla="*/ 219183 w 789730"/>
                  <a:gd name="connsiteY69" fmla="*/ 648739 h 992591"/>
                  <a:gd name="connsiteX70" fmla="*/ 191560 w 789730"/>
                  <a:gd name="connsiteY70" fmla="*/ 678267 h 992591"/>
                  <a:gd name="connsiteX71" fmla="*/ 184893 w 789730"/>
                  <a:gd name="connsiteY71" fmla="*/ 725892 h 992591"/>
                  <a:gd name="connsiteX72" fmla="*/ 221088 w 789730"/>
                  <a:gd name="connsiteY72" fmla="*/ 758277 h 992591"/>
                  <a:gd name="connsiteX73" fmla="*/ 351580 w 789730"/>
                  <a:gd name="connsiteY73" fmla="*/ 775422 h 992591"/>
                  <a:gd name="connsiteX74" fmla="*/ 390633 w 789730"/>
                  <a:gd name="connsiteY74" fmla="*/ 794472 h 992591"/>
                  <a:gd name="connsiteX75" fmla="*/ 390633 w 789730"/>
                  <a:gd name="connsiteY75" fmla="*/ 794472 h 992591"/>
                  <a:gd name="connsiteX76" fmla="*/ 430638 w 789730"/>
                  <a:gd name="connsiteY76" fmla="*/ 773517 h 992591"/>
                  <a:gd name="connsiteX77" fmla="*/ 567798 w 789730"/>
                  <a:gd name="connsiteY77" fmla="*/ 758277 h 992591"/>
                  <a:gd name="connsiteX78" fmla="*/ 569703 w 789730"/>
                  <a:gd name="connsiteY78" fmla="*/ 758277 h 992591"/>
                  <a:gd name="connsiteX79" fmla="*/ 605898 w 789730"/>
                  <a:gd name="connsiteY79" fmla="*/ 725892 h 992591"/>
                  <a:gd name="connsiteX80" fmla="*/ 600183 w 789730"/>
                  <a:gd name="connsiteY80" fmla="*/ 678267 h 992591"/>
                  <a:gd name="connsiteX81" fmla="*/ 575418 w 789730"/>
                  <a:gd name="connsiteY81" fmla="*/ 651597 h 992591"/>
                  <a:gd name="connsiteX82" fmla="*/ 721150 w 789730"/>
                  <a:gd name="connsiteY82" fmla="*/ 739227 h 992591"/>
                  <a:gd name="connsiteX83" fmla="*/ 756393 w 789730"/>
                  <a:gd name="connsiteY83" fmla="*/ 954492 h 9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89730" h="992591">
                    <a:moveTo>
                      <a:pt x="749725" y="723034"/>
                    </a:moveTo>
                    <a:cubicBezTo>
                      <a:pt x="707815" y="648739"/>
                      <a:pt x="584943" y="616354"/>
                      <a:pt x="527793" y="604924"/>
                    </a:cubicBezTo>
                    <a:cubicBezTo>
                      <a:pt x="526840" y="603972"/>
                      <a:pt x="526840" y="603972"/>
                      <a:pt x="525888" y="603972"/>
                    </a:cubicBezTo>
                    <a:lnTo>
                      <a:pt x="524935" y="604924"/>
                    </a:lnTo>
                    <a:cubicBezTo>
                      <a:pt x="518268" y="603972"/>
                      <a:pt x="513505" y="603019"/>
                      <a:pt x="508743" y="602067"/>
                    </a:cubicBezTo>
                    <a:lnTo>
                      <a:pt x="507790" y="566824"/>
                    </a:lnTo>
                    <a:cubicBezTo>
                      <a:pt x="509695" y="564919"/>
                      <a:pt x="512553" y="563014"/>
                      <a:pt x="514458" y="561109"/>
                    </a:cubicBezTo>
                    <a:cubicBezTo>
                      <a:pt x="559225" y="520152"/>
                      <a:pt x="573513" y="456334"/>
                      <a:pt x="578275" y="402994"/>
                    </a:cubicBezTo>
                    <a:cubicBezTo>
                      <a:pt x="620185" y="371562"/>
                      <a:pt x="645903" y="325842"/>
                      <a:pt x="651618" y="271549"/>
                    </a:cubicBezTo>
                    <a:cubicBezTo>
                      <a:pt x="659238" y="207732"/>
                      <a:pt x="637330" y="132484"/>
                      <a:pt x="599230" y="89622"/>
                    </a:cubicBezTo>
                    <a:cubicBezTo>
                      <a:pt x="535413" y="18184"/>
                      <a:pt x="460165" y="1039"/>
                      <a:pt x="408730" y="87"/>
                    </a:cubicBezTo>
                    <a:cubicBezTo>
                      <a:pt x="332530" y="-1818"/>
                      <a:pt x="255378" y="27709"/>
                      <a:pt x="204895" y="77239"/>
                    </a:cubicBezTo>
                    <a:cubicBezTo>
                      <a:pt x="153460" y="128674"/>
                      <a:pt x="128695" y="197254"/>
                      <a:pt x="137268" y="270597"/>
                    </a:cubicBezTo>
                    <a:cubicBezTo>
                      <a:pt x="144888" y="334414"/>
                      <a:pt x="174415" y="385849"/>
                      <a:pt x="201085" y="405852"/>
                    </a:cubicBezTo>
                    <a:cubicBezTo>
                      <a:pt x="203943" y="464907"/>
                      <a:pt x="218230" y="531582"/>
                      <a:pt x="271570" y="570634"/>
                    </a:cubicBezTo>
                    <a:lnTo>
                      <a:pt x="271570" y="603019"/>
                    </a:lnTo>
                    <a:cubicBezTo>
                      <a:pt x="225850" y="610639"/>
                      <a:pt x="85833" y="641119"/>
                      <a:pt x="39160" y="723034"/>
                    </a:cubicBezTo>
                    <a:cubicBezTo>
                      <a:pt x="3918" y="784947"/>
                      <a:pt x="-845" y="817332"/>
                      <a:pt x="108" y="976399"/>
                    </a:cubicBezTo>
                    <a:lnTo>
                      <a:pt x="108" y="992592"/>
                    </a:lnTo>
                    <a:lnTo>
                      <a:pt x="789730" y="992592"/>
                    </a:lnTo>
                    <a:lnTo>
                      <a:pt x="789730" y="954492"/>
                    </a:lnTo>
                    <a:cubicBezTo>
                      <a:pt x="789730" y="815427"/>
                      <a:pt x="789730" y="793519"/>
                      <a:pt x="749725" y="723034"/>
                    </a:cubicBezTo>
                    <a:close/>
                    <a:moveTo>
                      <a:pt x="573513" y="697317"/>
                    </a:moveTo>
                    <a:cubicBezTo>
                      <a:pt x="577323" y="702079"/>
                      <a:pt x="578275" y="708747"/>
                      <a:pt x="575418" y="714462"/>
                    </a:cubicBezTo>
                    <a:cubicBezTo>
                      <a:pt x="573513" y="720177"/>
                      <a:pt x="568750" y="723987"/>
                      <a:pt x="563035" y="725892"/>
                    </a:cubicBezTo>
                    <a:lnTo>
                      <a:pt x="450640" y="738274"/>
                    </a:lnTo>
                    <a:lnTo>
                      <a:pt x="505885" y="634452"/>
                    </a:lnTo>
                    <a:cubicBezTo>
                      <a:pt x="507790" y="634452"/>
                      <a:pt x="509695" y="635404"/>
                      <a:pt x="511600" y="635404"/>
                    </a:cubicBezTo>
                    <a:cubicBezTo>
                      <a:pt x="530650" y="652549"/>
                      <a:pt x="566845" y="688744"/>
                      <a:pt x="573513" y="697317"/>
                    </a:cubicBezTo>
                    <a:close/>
                    <a:moveTo>
                      <a:pt x="170605" y="266787"/>
                    </a:moveTo>
                    <a:cubicBezTo>
                      <a:pt x="165843" y="222019"/>
                      <a:pt x="171558" y="157249"/>
                      <a:pt x="228708" y="101052"/>
                    </a:cubicBezTo>
                    <a:cubicBezTo>
                      <a:pt x="272523" y="57237"/>
                      <a:pt x="341103" y="31519"/>
                      <a:pt x="407778" y="33424"/>
                    </a:cubicBezTo>
                    <a:cubicBezTo>
                      <a:pt x="453498" y="34377"/>
                      <a:pt x="519220" y="49617"/>
                      <a:pt x="574465" y="111529"/>
                    </a:cubicBezTo>
                    <a:cubicBezTo>
                      <a:pt x="602088" y="142009"/>
                      <a:pt x="625900" y="204874"/>
                      <a:pt x="619233" y="266787"/>
                    </a:cubicBezTo>
                    <a:cubicBezTo>
                      <a:pt x="616375" y="292504"/>
                      <a:pt x="606850" y="325842"/>
                      <a:pt x="581133" y="355369"/>
                    </a:cubicBezTo>
                    <a:lnTo>
                      <a:pt x="580180" y="223924"/>
                    </a:lnTo>
                    <a:lnTo>
                      <a:pt x="558273" y="230592"/>
                    </a:lnTo>
                    <a:cubicBezTo>
                      <a:pt x="415398" y="275359"/>
                      <a:pt x="223945" y="233449"/>
                      <a:pt x="222040" y="233449"/>
                    </a:cubicBezTo>
                    <a:lnTo>
                      <a:pt x="202038" y="229639"/>
                    </a:lnTo>
                    <a:lnTo>
                      <a:pt x="201085" y="355369"/>
                    </a:lnTo>
                    <a:cubicBezTo>
                      <a:pt x="187750" y="335367"/>
                      <a:pt x="174415" y="303934"/>
                      <a:pt x="170605" y="266787"/>
                    </a:cubicBezTo>
                    <a:close/>
                    <a:moveTo>
                      <a:pt x="233470" y="384897"/>
                    </a:moveTo>
                    <a:lnTo>
                      <a:pt x="234423" y="270597"/>
                    </a:lnTo>
                    <a:cubicBezTo>
                      <a:pt x="285858" y="280122"/>
                      <a:pt x="425875" y="300124"/>
                      <a:pt x="546843" y="269644"/>
                    </a:cubicBezTo>
                    <a:lnTo>
                      <a:pt x="547795" y="367752"/>
                    </a:lnTo>
                    <a:cubicBezTo>
                      <a:pt x="544938" y="451572"/>
                      <a:pt x="526840" y="504912"/>
                      <a:pt x="492550" y="537297"/>
                    </a:cubicBezTo>
                    <a:cubicBezTo>
                      <a:pt x="465880" y="562062"/>
                      <a:pt x="428733" y="573492"/>
                      <a:pt x="380155" y="571587"/>
                    </a:cubicBezTo>
                    <a:cubicBezTo>
                      <a:pt x="278238" y="566824"/>
                      <a:pt x="236328" y="512532"/>
                      <a:pt x="233470" y="384897"/>
                    </a:cubicBezTo>
                    <a:close/>
                    <a:moveTo>
                      <a:pt x="378250" y="603972"/>
                    </a:moveTo>
                    <a:cubicBezTo>
                      <a:pt x="382060" y="603972"/>
                      <a:pt x="385870" y="603972"/>
                      <a:pt x="389680" y="603972"/>
                    </a:cubicBezTo>
                    <a:cubicBezTo>
                      <a:pt x="422065" y="603972"/>
                      <a:pt x="450640" y="598257"/>
                      <a:pt x="474453" y="586827"/>
                    </a:cubicBezTo>
                    <a:lnTo>
                      <a:pt x="475405" y="620164"/>
                    </a:lnTo>
                    <a:lnTo>
                      <a:pt x="405873" y="750657"/>
                    </a:lnTo>
                    <a:cubicBezTo>
                      <a:pt x="402063" y="757324"/>
                      <a:pt x="396348" y="761134"/>
                      <a:pt x="389680" y="761134"/>
                    </a:cubicBezTo>
                    <a:lnTo>
                      <a:pt x="389680" y="761134"/>
                    </a:lnTo>
                    <a:cubicBezTo>
                      <a:pt x="383013" y="761134"/>
                      <a:pt x="377298" y="757324"/>
                      <a:pt x="373488" y="750657"/>
                    </a:cubicBezTo>
                    <a:lnTo>
                      <a:pt x="303955" y="620164"/>
                    </a:lnTo>
                    <a:lnTo>
                      <a:pt x="303955" y="588732"/>
                    </a:lnTo>
                    <a:cubicBezTo>
                      <a:pt x="324910" y="597304"/>
                      <a:pt x="349675" y="603019"/>
                      <a:pt x="378250" y="603972"/>
                    </a:cubicBezTo>
                    <a:close/>
                    <a:moveTo>
                      <a:pt x="278238" y="641119"/>
                    </a:moveTo>
                    <a:lnTo>
                      <a:pt x="331578" y="740179"/>
                    </a:lnTo>
                    <a:lnTo>
                      <a:pt x="229660" y="726844"/>
                    </a:lnTo>
                    <a:cubicBezTo>
                      <a:pt x="223945" y="724939"/>
                      <a:pt x="219183" y="721129"/>
                      <a:pt x="217278" y="715414"/>
                    </a:cubicBezTo>
                    <a:cubicBezTo>
                      <a:pt x="215373" y="709699"/>
                      <a:pt x="216325" y="703032"/>
                      <a:pt x="219183" y="698269"/>
                    </a:cubicBezTo>
                    <a:cubicBezTo>
                      <a:pt x="223945" y="688744"/>
                      <a:pt x="259188" y="656359"/>
                      <a:pt x="278238" y="641119"/>
                    </a:cubicBezTo>
                    <a:close/>
                    <a:moveTo>
                      <a:pt x="756393" y="954492"/>
                    </a:moveTo>
                    <a:lnTo>
                      <a:pt x="756393" y="959254"/>
                    </a:lnTo>
                    <a:lnTo>
                      <a:pt x="32493" y="959254"/>
                    </a:lnTo>
                    <a:cubicBezTo>
                      <a:pt x="32493" y="815427"/>
                      <a:pt x="39160" y="789709"/>
                      <a:pt x="67735" y="739227"/>
                    </a:cubicBezTo>
                    <a:cubicBezTo>
                      <a:pt x="93453" y="693507"/>
                      <a:pt x="162033" y="664932"/>
                      <a:pt x="219183" y="648739"/>
                    </a:cubicBezTo>
                    <a:cubicBezTo>
                      <a:pt x="206800" y="660169"/>
                      <a:pt x="195370" y="671599"/>
                      <a:pt x="191560" y="678267"/>
                    </a:cubicBezTo>
                    <a:cubicBezTo>
                      <a:pt x="182035" y="692554"/>
                      <a:pt x="179178" y="709699"/>
                      <a:pt x="184893" y="725892"/>
                    </a:cubicBezTo>
                    <a:cubicBezTo>
                      <a:pt x="190608" y="742084"/>
                      <a:pt x="204895" y="754467"/>
                      <a:pt x="221088" y="758277"/>
                    </a:cubicBezTo>
                    <a:lnTo>
                      <a:pt x="351580" y="775422"/>
                    </a:lnTo>
                    <a:cubicBezTo>
                      <a:pt x="361105" y="787804"/>
                      <a:pt x="375393" y="794472"/>
                      <a:pt x="390633" y="794472"/>
                    </a:cubicBezTo>
                    <a:cubicBezTo>
                      <a:pt x="390633" y="794472"/>
                      <a:pt x="390633" y="794472"/>
                      <a:pt x="390633" y="794472"/>
                    </a:cubicBezTo>
                    <a:cubicBezTo>
                      <a:pt x="406825" y="794472"/>
                      <a:pt x="421113" y="786852"/>
                      <a:pt x="430638" y="773517"/>
                    </a:cubicBezTo>
                    <a:lnTo>
                      <a:pt x="567798" y="758277"/>
                    </a:lnTo>
                    <a:lnTo>
                      <a:pt x="569703" y="758277"/>
                    </a:lnTo>
                    <a:cubicBezTo>
                      <a:pt x="586848" y="753514"/>
                      <a:pt x="600183" y="742084"/>
                      <a:pt x="605898" y="725892"/>
                    </a:cubicBezTo>
                    <a:cubicBezTo>
                      <a:pt x="611613" y="709699"/>
                      <a:pt x="609708" y="692554"/>
                      <a:pt x="600183" y="678267"/>
                    </a:cubicBezTo>
                    <a:cubicBezTo>
                      <a:pt x="596373" y="672552"/>
                      <a:pt x="586848" y="662074"/>
                      <a:pt x="575418" y="651597"/>
                    </a:cubicBezTo>
                    <a:cubicBezTo>
                      <a:pt x="634473" y="667789"/>
                      <a:pt x="697338" y="696364"/>
                      <a:pt x="721150" y="739227"/>
                    </a:cubicBezTo>
                    <a:cubicBezTo>
                      <a:pt x="756393" y="802092"/>
                      <a:pt x="756393" y="816379"/>
                      <a:pt x="756393" y="954492"/>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39" name="Freeform 138">
                <a:extLst>
                  <a:ext uri="{FF2B5EF4-FFF2-40B4-BE49-F238E27FC236}">
                    <a16:creationId xmlns:a16="http://schemas.microsoft.com/office/drawing/2014/main" id="{1DFA846F-7171-7B41-A33D-A4170F207573}"/>
                  </a:ext>
                </a:extLst>
              </p:cNvPr>
              <p:cNvSpPr/>
              <p:nvPr/>
            </p:nvSpPr>
            <p:spPr>
              <a:xfrm>
                <a:off x="8304881" y="3956183"/>
                <a:ext cx="33337" cy="70485"/>
              </a:xfrm>
              <a:custGeom>
                <a:avLst/>
                <a:gdLst>
                  <a:gd name="connsiteX0" fmla="*/ 0 w 33337"/>
                  <a:gd name="connsiteY0" fmla="*/ 0 h 70485"/>
                  <a:gd name="connsiteX1" fmla="*/ 33337 w 33337"/>
                  <a:gd name="connsiteY1" fmla="*/ 0 h 70485"/>
                  <a:gd name="connsiteX2" fmla="*/ 33337 w 33337"/>
                  <a:gd name="connsiteY2" fmla="*/ 70485 h 70485"/>
                  <a:gd name="connsiteX3" fmla="*/ 0 w 33337"/>
                  <a:gd name="connsiteY3" fmla="*/ 70485 h 70485"/>
                </a:gdLst>
                <a:ahLst/>
                <a:cxnLst>
                  <a:cxn ang="0">
                    <a:pos x="connsiteX0" y="connsiteY0"/>
                  </a:cxn>
                  <a:cxn ang="0">
                    <a:pos x="connsiteX1" y="connsiteY1"/>
                  </a:cxn>
                  <a:cxn ang="0">
                    <a:pos x="connsiteX2" y="connsiteY2"/>
                  </a:cxn>
                  <a:cxn ang="0">
                    <a:pos x="connsiteX3" y="connsiteY3"/>
                  </a:cxn>
                </a:cxnLst>
                <a:rect l="l" t="t" r="r" b="b"/>
                <a:pathLst>
                  <a:path w="33337" h="70485">
                    <a:moveTo>
                      <a:pt x="0" y="0"/>
                    </a:moveTo>
                    <a:lnTo>
                      <a:pt x="33337" y="0"/>
                    </a:lnTo>
                    <a:lnTo>
                      <a:pt x="33337" y="70485"/>
                    </a:lnTo>
                    <a:lnTo>
                      <a:pt x="0" y="7048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40" name="Freeform 139">
                <a:extLst>
                  <a:ext uri="{FF2B5EF4-FFF2-40B4-BE49-F238E27FC236}">
                    <a16:creationId xmlns:a16="http://schemas.microsoft.com/office/drawing/2014/main" id="{202CB5E5-7D32-E84A-812D-5CCF5657ACDA}"/>
                  </a:ext>
                </a:extLst>
              </p:cNvPr>
              <p:cNvSpPr/>
              <p:nvPr/>
            </p:nvSpPr>
            <p:spPr>
              <a:xfrm>
                <a:off x="8735411" y="3956183"/>
                <a:ext cx="33337" cy="70485"/>
              </a:xfrm>
              <a:custGeom>
                <a:avLst/>
                <a:gdLst>
                  <a:gd name="connsiteX0" fmla="*/ 0 w 33337"/>
                  <a:gd name="connsiteY0" fmla="*/ 0 h 70485"/>
                  <a:gd name="connsiteX1" fmla="*/ 33338 w 33337"/>
                  <a:gd name="connsiteY1" fmla="*/ 0 h 70485"/>
                  <a:gd name="connsiteX2" fmla="*/ 33338 w 33337"/>
                  <a:gd name="connsiteY2" fmla="*/ 70485 h 70485"/>
                  <a:gd name="connsiteX3" fmla="*/ 0 w 33337"/>
                  <a:gd name="connsiteY3" fmla="*/ 70485 h 70485"/>
                </a:gdLst>
                <a:ahLst/>
                <a:cxnLst>
                  <a:cxn ang="0">
                    <a:pos x="connsiteX0" y="connsiteY0"/>
                  </a:cxn>
                  <a:cxn ang="0">
                    <a:pos x="connsiteX1" y="connsiteY1"/>
                  </a:cxn>
                  <a:cxn ang="0">
                    <a:pos x="connsiteX2" y="connsiteY2"/>
                  </a:cxn>
                  <a:cxn ang="0">
                    <a:pos x="connsiteX3" y="connsiteY3"/>
                  </a:cxn>
                </a:cxnLst>
                <a:rect l="l" t="t" r="r" b="b"/>
                <a:pathLst>
                  <a:path w="33337" h="70485">
                    <a:moveTo>
                      <a:pt x="0" y="0"/>
                    </a:moveTo>
                    <a:lnTo>
                      <a:pt x="33338" y="0"/>
                    </a:lnTo>
                    <a:lnTo>
                      <a:pt x="33338" y="70485"/>
                    </a:lnTo>
                    <a:lnTo>
                      <a:pt x="0" y="7048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41" name="Freeform 140">
                <a:extLst>
                  <a:ext uri="{FF2B5EF4-FFF2-40B4-BE49-F238E27FC236}">
                    <a16:creationId xmlns:a16="http://schemas.microsoft.com/office/drawing/2014/main" id="{47936585-F599-0A4D-8400-1F3C38097238}"/>
                  </a:ext>
                </a:extLst>
              </p:cNvPr>
              <p:cNvSpPr/>
              <p:nvPr/>
            </p:nvSpPr>
            <p:spPr>
              <a:xfrm>
                <a:off x="8431563" y="3399923"/>
                <a:ext cx="85725" cy="85725"/>
              </a:xfrm>
              <a:custGeom>
                <a:avLst/>
                <a:gdLst>
                  <a:gd name="connsiteX0" fmla="*/ 42863 w 85725"/>
                  <a:gd name="connsiteY0" fmla="*/ 85725 h 85725"/>
                  <a:gd name="connsiteX1" fmla="*/ 85725 w 85725"/>
                  <a:gd name="connsiteY1" fmla="*/ 42863 h 85725"/>
                  <a:gd name="connsiteX2" fmla="*/ 42863 w 85725"/>
                  <a:gd name="connsiteY2" fmla="*/ 0 h 85725"/>
                  <a:gd name="connsiteX3" fmla="*/ 0 w 85725"/>
                  <a:gd name="connsiteY3" fmla="*/ 42863 h 85725"/>
                  <a:gd name="connsiteX4" fmla="*/ 42863 w 85725"/>
                  <a:gd name="connsiteY4" fmla="*/ 85725 h 85725"/>
                  <a:gd name="connsiteX5" fmla="*/ 42863 w 85725"/>
                  <a:gd name="connsiteY5" fmla="*/ 34290 h 85725"/>
                  <a:gd name="connsiteX6" fmla="*/ 52388 w 85725"/>
                  <a:gd name="connsiteY6" fmla="*/ 43815 h 85725"/>
                  <a:gd name="connsiteX7" fmla="*/ 42863 w 85725"/>
                  <a:gd name="connsiteY7" fmla="*/ 53340 h 85725"/>
                  <a:gd name="connsiteX8" fmla="*/ 33338 w 85725"/>
                  <a:gd name="connsiteY8" fmla="*/ 43815 h 85725"/>
                  <a:gd name="connsiteX9" fmla="*/ 42863 w 85725"/>
                  <a:gd name="connsiteY9" fmla="*/ 3429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85725">
                    <a:moveTo>
                      <a:pt x="42863" y="85725"/>
                    </a:moveTo>
                    <a:cubicBezTo>
                      <a:pt x="66675" y="85725"/>
                      <a:pt x="85725" y="66675"/>
                      <a:pt x="85725" y="42863"/>
                    </a:cubicBezTo>
                    <a:cubicBezTo>
                      <a:pt x="85725" y="19050"/>
                      <a:pt x="66675" y="0"/>
                      <a:pt x="42863" y="0"/>
                    </a:cubicBezTo>
                    <a:cubicBezTo>
                      <a:pt x="19050" y="0"/>
                      <a:pt x="0" y="19050"/>
                      <a:pt x="0" y="42863"/>
                    </a:cubicBezTo>
                    <a:cubicBezTo>
                      <a:pt x="0" y="66675"/>
                      <a:pt x="19050" y="85725"/>
                      <a:pt x="42863" y="85725"/>
                    </a:cubicBezTo>
                    <a:close/>
                    <a:moveTo>
                      <a:pt x="42863" y="34290"/>
                    </a:moveTo>
                    <a:cubicBezTo>
                      <a:pt x="47625" y="34290"/>
                      <a:pt x="52388" y="38100"/>
                      <a:pt x="52388" y="43815"/>
                    </a:cubicBezTo>
                    <a:cubicBezTo>
                      <a:pt x="52388" y="48578"/>
                      <a:pt x="48578" y="53340"/>
                      <a:pt x="42863" y="53340"/>
                    </a:cubicBezTo>
                    <a:cubicBezTo>
                      <a:pt x="37148" y="53340"/>
                      <a:pt x="33338" y="49530"/>
                      <a:pt x="33338" y="43815"/>
                    </a:cubicBezTo>
                    <a:cubicBezTo>
                      <a:pt x="33338" y="38100"/>
                      <a:pt x="38100" y="34290"/>
                      <a:pt x="42863" y="3429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42" name="Freeform 141">
                <a:extLst>
                  <a:ext uri="{FF2B5EF4-FFF2-40B4-BE49-F238E27FC236}">
                    <a16:creationId xmlns:a16="http://schemas.microsoft.com/office/drawing/2014/main" id="{E024E61A-0575-944D-93DF-B6D298915992}"/>
                  </a:ext>
                </a:extLst>
              </p:cNvPr>
              <p:cNvSpPr/>
              <p:nvPr/>
            </p:nvSpPr>
            <p:spPr>
              <a:xfrm>
                <a:off x="8555388" y="3399923"/>
                <a:ext cx="85725" cy="85725"/>
              </a:xfrm>
              <a:custGeom>
                <a:avLst/>
                <a:gdLst>
                  <a:gd name="connsiteX0" fmla="*/ 42863 w 85725"/>
                  <a:gd name="connsiteY0" fmla="*/ 85725 h 85725"/>
                  <a:gd name="connsiteX1" fmla="*/ 85725 w 85725"/>
                  <a:gd name="connsiteY1" fmla="*/ 42863 h 85725"/>
                  <a:gd name="connsiteX2" fmla="*/ 42863 w 85725"/>
                  <a:gd name="connsiteY2" fmla="*/ 0 h 85725"/>
                  <a:gd name="connsiteX3" fmla="*/ 0 w 85725"/>
                  <a:gd name="connsiteY3" fmla="*/ 42863 h 85725"/>
                  <a:gd name="connsiteX4" fmla="*/ 42863 w 85725"/>
                  <a:gd name="connsiteY4" fmla="*/ 85725 h 85725"/>
                  <a:gd name="connsiteX5" fmla="*/ 42863 w 85725"/>
                  <a:gd name="connsiteY5" fmla="*/ 34290 h 85725"/>
                  <a:gd name="connsiteX6" fmla="*/ 52388 w 85725"/>
                  <a:gd name="connsiteY6" fmla="*/ 43815 h 85725"/>
                  <a:gd name="connsiteX7" fmla="*/ 42863 w 85725"/>
                  <a:gd name="connsiteY7" fmla="*/ 53340 h 85725"/>
                  <a:gd name="connsiteX8" fmla="*/ 33338 w 85725"/>
                  <a:gd name="connsiteY8" fmla="*/ 43815 h 85725"/>
                  <a:gd name="connsiteX9" fmla="*/ 42863 w 85725"/>
                  <a:gd name="connsiteY9" fmla="*/ 3429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85725">
                    <a:moveTo>
                      <a:pt x="42863" y="85725"/>
                    </a:moveTo>
                    <a:cubicBezTo>
                      <a:pt x="66675" y="85725"/>
                      <a:pt x="85725" y="66675"/>
                      <a:pt x="85725" y="42863"/>
                    </a:cubicBezTo>
                    <a:cubicBezTo>
                      <a:pt x="85725" y="19050"/>
                      <a:pt x="66675" y="0"/>
                      <a:pt x="42863" y="0"/>
                    </a:cubicBezTo>
                    <a:cubicBezTo>
                      <a:pt x="19050" y="0"/>
                      <a:pt x="0" y="19050"/>
                      <a:pt x="0" y="42863"/>
                    </a:cubicBezTo>
                    <a:cubicBezTo>
                      <a:pt x="0" y="66675"/>
                      <a:pt x="19050" y="85725"/>
                      <a:pt x="42863" y="85725"/>
                    </a:cubicBezTo>
                    <a:close/>
                    <a:moveTo>
                      <a:pt x="42863" y="34290"/>
                    </a:moveTo>
                    <a:cubicBezTo>
                      <a:pt x="47625" y="34290"/>
                      <a:pt x="52388" y="38100"/>
                      <a:pt x="52388" y="43815"/>
                    </a:cubicBezTo>
                    <a:cubicBezTo>
                      <a:pt x="52388" y="48578"/>
                      <a:pt x="48578" y="53340"/>
                      <a:pt x="42863" y="53340"/>
                    </a:cubicBezTo>
                    <a:cubicBezTo>
                      <a:pt x="37148" y="53340"/>
                      <a:pt x="33338" y="49530"/>
                      <a:pt x="33338" y="43815"/>
                    </a:cubicBezTo>
                    <a:cubicBezTo>
                      <a:pt x="33338" y="38100"/>
                      <a:pt x="38100" y="34290"/>
                      <a:pt x="42863" y="3429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43" name="Freeform 142">
                <a:extLst>
                  <a:ext uri="{FF2B5EF4-FFF2-40B4-BE49-F238E27FC236}">
                    <a16:creationId xmlns:a16="http://schemas.microsoft.com/office/drawing/2014/main" id="{ED9244C1-6702-E540-81C8-7E9FE2731C16}"/>
                  </a:ext>
                </a:extLst>
              </p:cNvPr>
              <p:cNvSpPr/>
              <p:nvPr/>
            </p:nvSpPr>
            <p:spPr>
              <a:xfrm>
                <a:off x="8522051" y="3896176"/>
                <a:ext cx="33337" cy="130492"/>
              </a:xfrm>
              <a:custGeom>
                <a:avLst/>
                <a:gdLst>
                  <a:gd name="connsiteX0" fmla="*/ 0 w 33337"/>
                  <a:gd name="connsiteY0" fmla="*/ 0 h 130492"/>
                  <a:gd name="connsiteX1" fmla="*/ 33337 w 33337"/>
                  <a:gd name="connsiteY1" fmla="*/ 0 h 130492"/>
                  <a:gd name="connsiteX2" fmla="*/ 33337 w 33337"/>
                  <a:gd name="connsiteY2" fmla="*/ 130492 h 130492"/>
                  <a:gd name="connsiteX3" fmla="*/ 0 w 33337"/>
                  <a:gd name="connsiteY3" fmla="*/ 130492 h 130492"/>
                </a:gdLst>
                <a:ahLst/>
                <a:cxnLst>
                  <a:cxn ang="0">
                    <a:pos x="connsiteX0" y="connsiteY0"/>
                  </a:cxn>
                  <a:cxn ang="0">
                    <a:pos x="connsiteX1" y="connsiteY1"/>
                  </a:cxn>
                  <a:cxn ang="0">
                    <a:pos x="connsiteX2" y="connsiteY2"/>
                  </a:cxn>
                  <a:cxn ang="0">
                    <a:pos x="connsiteX3" y="connsiteY3"/>
                  </a:cxn>
                </a:cxnLst>
                <a:rect l="l" t="t" r="r" b="b"/>
                <a:pathLst>
                  <a:path w="33337" h="130492">
                    <a:moveTo>
                      <a:pt x="0" y="0"/>
                    </a:moveTo>
                    <a:lnTo>
                      <a:pt x="33337" y="0"/>
                    </a:lnTo>
                    <a:lnTo>
                      <a:pt x="33337" y="130492"/>
                    </a:lnTo>
                    <a:lnTo>
                      <a:pt x="0" y="130492"/>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41" name="TextBox 40">
            <a:extLst>
              <a:ext uri="{FF2B5EF4-FFF2-40B4-BE49-F238E27FC236}">
                <a16:creationId xmlns:a16="http://schemas.microsoft.com/office/drawing/2014/main" id="{FF378F80-85DB-4FEC-A3F8-0F2C9484CA6A}"/>
              </a:ext>
            </a:extLst>
          </p:cNvPr>
          <p:cNvSpPr txBox="1"/>
          <p:nvPr/>
        </p:nvSpPr>
        <p:spPr>
          <a:xfrm>
            <a:off x="9669100" y="3455091"/>
            <a:ext cx="4123670" cy="2400657"/>
          </a:xfrm>
          <a:prstGeom prst="rect">
            <a:avLst/>
          </a:prstGeom>
          <a:noFill/>
        </p:spPr>
        <p:txBody>
          <a:bodyPr wrap="square" lIns="0" tIns="0" rIns="0" bIns="0" rtlCol="0" anchor="ctr">
            <a:spAutoFit/>
          </a:bodyPr>
          <a:lstStyle/>
          <a:p>
            <a:pPr marL="0" lvl="2" indent="0" defTabSz="1346237" eaLnBrk="1" fontAlgn="auto" hangingPunct="1">
              <a:spcBef>
                <a:spcPts val="2400"/>
              </a:spcBef>
              <a:spcAft>
                <a:spcPts val="0"/>
              </a:spcAft>
              <a:buSzPct val="90000"/>
              <a:buFontTx/>
              <a:buChar char="​"/>
              <a:defRPr/>
            </a:pP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Rich </a:t>
            </a:r>
            <a:r>
              <a:rPr lang="en-US" sz="1920" dirty="0">
                <a:gradFill>
                  <a:gsLst>
                    <a:gs pos="0">
                      <a:srgbClr val="DD0147"/>
                    </a:gs>
                    <a:gs pos="100000">
                      <a:srgbClr val="BB0BAF"/>
                    </a:gs>
                  </a:gsLst>
                  <a:lin ang="0" scaled="0"/>
                </a:gradFill>
                <a:latin typeface="Amazon Ember Heavy" panose="020B0803020204020204" pitchFamily="34" charset="0"/>
                <a:ea typeface="Amazon Ember Heavy" panose="020B0803020204020204" pitchFamily="34" charset="0"/>
                <a:cs typeface="Amazon Ember Heavy" panose="020B0803020204020204" pitchFamily="34" charset="0"/>
              </a:rPr>
              <a:t>visual interface </a:t>
            </a:r>
          </a:p>
          <a:p>
            <a:pPr marL="0" lvl="2" indent="0" defTabSz="1346237" eaLnBrk="1" fontAlgn="auto" hangingPunct="1">
              <a:spcBef>
                <a:spcPts val="2400"/>
              </a:spcBef>
              <a:spcAft>
                <a:spcPts val="0"/>
              </a:spcAft>
              <a:buSzPct val="90000"/>
              <a:buFontTx/>
              <a:buChar char="​"/>
              <a:defRPr/>
            </a:pPr>
            <a:r>
              <a:rPr lang="en-US" sz="1920" dirty="0">
                <a:gradFill>
                  <a:gsLst>
                    <a:gs pos="0">
                      <a:srgbClr val="DD0147"/>
                    </a:gs>
                    <a:gs pos="100000">
                      <a:srgbClr val="BB0BAF"/>
                    </a:gs>
                  </a:gsLst>
                  <a:lin ang="0" scaled="0"/>
                </a:gradFill>
                <a:latin typeface="Amazon Ember Heavy" panose="020B0803020204020204" pitchFamily="34" charset="0"/>
                <a:ea typeface="Amazon Ember Heavy" panose="020B0803020204020204" pitchFamily="34" charset="0"/>
                <a:cs typeface="Amazon Ember Heavy" panose="020B0803020204020204" pitchFamily="34" charset="0"/>
              </a:rPr>
              <a:t>250+ built-in </a:t>
            </a: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transformations</a:t>
            </a:r>
          </a:p>
          <a:p>
            <a:pPr marL="0" lvl="2" indent="0" defTabSz="1346237" eaLnBrk="1" fontAlgn="auto" hangingPunct="1">
              <a:spcBef>
                <a:spcPts val="2400"/>
              </a:spcBef>
              <a:spcAft>
                <a:spcPts val="0"/>
              </a:spcAft>
              <a:buSzPct val="90000"/>
              <a:buFontTx/>
              <a:buChar char="​"/>
              <a:defRPr/>
            </a:pPr>
            <a:r>
              <a:rPr lang="en-US" sz="1920" dirty="0">
                <a:gradFill>
                  <a:gsLst>
                    <a:gs pos="0">
                      <a:srgbClr val="DD0147"/>
                    </a:gs>
                    <a:gs pos="100000">
                      <a:srgbClr val="BB0BAF"/>
                    </a:gs>
                  </a:gsLst>
                  <a:lin ang="0" scaled="0"/>
                </a:gradFill>
                <a:latin typeface="Amazon Ember Heavy" panose="020B0803020204020204" pitchFamily="34" charset="0"/>
                <a:ea typeface="Amazon Ember Heavy" panose="020B0803020204020204" pitchFamily="34" charset="0"/>
                <a:cs typeface="Amazon Ember Heavy" panose="020B0803020204020204" pitchFamily="34" charset="0"/>
              </a:rPr>
              <a:t>Profile data </a:t>
            </a: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to understand data patterns and anomalies</a:t>
            </a:r>
          </a:p>
          <a:p>
            <a:pPr marL="0" lvl="2" indent="0" defTabSz="1346237" eaLnBrk="1" fontAlgn="auto" hangingPunct="1">
              <a:spcBef>
                <a:spcPts val="2400"/>
              </a:spcBef>
              <a:spcAft>
                <a:spcPts val="0"/>
              </a:spcAft>
              <a:buSzPct val="90000"/>
              <a:buFontTx/>
              <a:buChar char="​"/>
              <a:defRPr/>
            </a:pP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Work on large datasets </a:t>
            </a:r>
            <a:r>
              <a:rPr lang="en-US" sz="1920" dirty="0">
                <a:gradFill>
                  <a:gsLst>
                    <a:gs pos="0">
                      <a:srgbClr val="DD0147"/>
                    </a:gs>
                    <a:gs pos="100000">
                      <a:srgbClr val="BB0BAF"/>
                    </a:gs>
                  </a:gsLst>
                  <a:lin ang="0" scaled="0"/>
                </a:gradFill>
                <a:latin typeface="Amazon Ember Heavy" panose="020B0803020204020204" pitchFamily="34" charset="0"/>
                <a:ea typeface="Amazon Ember Heavy" panose="020B0803020204020204" pitchFamily="34" charset="0"/>
                <a:cs typeface="Amazon Ember Heavy" panose="020B0803020204020204" pitchFamily="34" charset="0"/>
              </a:rPr>
              <a:t>at scale</a:t>
            </a:r>
          </a:p>
        </p:txBody>
      </p:sp>
    </p:spTree>
    <p:extLst>
      <p:ext uri="{BB962C8B-B14F-4D97-AF65-F5344CB8AC3E}">
        <p14:creationId xmlns:p14="http://schemas.microsoft.com/office/powerpoint/2010/main" val="313488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ounded Rectangle 79">
            <a:extLst>
              <a:ext uri="{FF2B5EF4-FFF2-40B4-BE49-F238E27FC236}">
                <a16:creationId xmlns:a16="http://schemas.microsoft.com/office/drawing/2014/main" id="{48194A85-C9C6-B848-BAA2-6DE09DEEEB2C}"/>
              </a:ext>
            </a:extLst>
          </p:cNvPr>
          <p:cNvSpPr/>
          <p:nvPr/>
        </p:nvSpPr>
        <p:spPr>
          <a:xfrm>
            <a:off x="895350" y="1711992"/>
            <a:ext cx="7454740" cy="5335021"/>
          </a:xfrm>
          <a:prstGeom prst="roundRect">
            <a:avLst>
              <a:gd name="adj" fmla="val 4598"/>
            </a:avLst>
          </a:prstGeom>
          <a:gradFill>
            <a:gsLst>
              <a:gs pos="55000">
                <a:schemeClr val="bg1"/>
              </a:gs>
              <a:gs pos="56000">
                <a:schemeClr val="bg1">
                  <a:lumMod val="85000"/>
                  <a:lumOff val="15000"/>
                </a:schemeClr>
              </a:gs>
            </a:gsLst>
            <a:lin ang="1800000" scaled="0"/>
          </a:gradFill>
          <a:ln>
            <a:gradFill>
              <a:gsLst>
                <a:gs pos="0">
                  <a:schemeClr val="tx1">
                    <a:lumMod val="85000"/>
                  </a:schemeClr>
                </a:gs>
                <a:gs pos="74000">
                  <a:schemeClr val="tx1">
                    <a:lumMod val="75000"/>
                  </a:schemeClr>
                </a:gs>
                <a:gs pos="83000">
                  <a:schemeClr val="tx1">
                    <a:lumMod val="75000"/>
                  </a:schemeClr>
                </a:gs>
                <a:gs pos="100000">
                  <a:schemeClr val="tx1">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eaLnBrk="1" fontAlgn="auto" hangingPunct="1">
              <a:spcBef>
                <a:spcPts val="0"/>
              </a:spcBef>
              <a:spcAft>
                <a:spcPts val="0"/>
              </a:spcAft>
              <a:defRPr/>
            </a:pPr>
            <a:endParaRPr lang="en-US" sz="2160" dirty="0">
              <a:solidFill>
                <a:prstClr val="white"/>
              </a:solidFill>
              <a:latin typeface="Amazon Ember"/>
            </a:endParaRPr>
          </a:p>
        </p:txBody>
      </p:sp>
      <p:sp>
        <p:nvSpPr>
          <p:cNvPr id="2" name="Title 1">
            <a:extLst>
              <a:ext uri="{FF2B5EF4-FFF2-40B4-BE49-F238E27FC236}">
                <a16:creationId xmlns:a16="http://schemas.microsoft.com/office/drawing/2014/main" id="{B8D30DC9-B078-6B4A-B63A-6D91301BA88C}"/>
              </a:ext>
            </a:extLst>
          </p:cNvPr>
          <p:cNvSpPr>
            <a:spLocks noGrp="1"/>
          </p:cNvSpPr>
          <p:nvPr>
            <p:ph type="title"/>
          </p:nvPr>
        </p:nvSpPr>
        <p:spPr>
          <a:xfrm>
            <a:off x="345060" y="445772"/>
            <a:ext cx="13990320" cy="624145"/>
          </a:xfrm>
        </p:spPr>
        <p:txBody>
          <a:bodyPr/>
          <a:lstStyle/>
          <a:p>
            <a:r>
              <a:rPr lang="en-US" dirty="0"/>
              <a:t>AWS Glue Notebooks</a:t>
            </a:r>
          </a:p>
        </p:txBody>
      </p:sp>
      <p:sp>
        <p:nvSpPr>
          <p:cNvPr id="101" name="TextBox 100">
            <a:extLst>
              <a:ext uri="{FF2B5EF4-FFF2-40B4-BE49-F238E27FC236}">
                <a16:creationId xmlns:a16="http://schemas.microsoft.com/office/drawing/2014/main" id="{789ADDD1-2C74-E848-875C-B4D7B5BD93DD}"/>
              </a:ext>
            </a:extLst>
          </p:cNvPr>
          <p:cNvSpPr txBox="1"/>
          <p:nvPr/>
        </p:nvSpPr>
        <p:spPr>
          <a:xfrm>
            <a:off x="9669100" y="3634727"/>
            <a:ext cx="4123670" cy="2388346"/>
          </a:xfrm>
          <a:prstGeom prst="rect">
            <a:avLst/>
          </a:prstGeom>
          <a:noFill/>
        </p:spPr>
        <p:txBody>
          <a:bodyPr wrap="square" lIns="0" tIns="0" rIns="0" bIns="0" rtlCol="0" anchor="ctr">
            <a:spAutoFit/>
          </a:bodyPr>
          <a:lstStyle/>
          <a:p>
            <a:pPr marL="0" lvl="2" indent="0" defTabSz="1346237" eaLnBrk="1" fontAlgn="auto" hangingPunct="1">
              <a:spcBef>
                <a:spcPts val="2400"/>
              </a:spcBef>
              <a:spcAft>
                <a:spcPts val="0"/>
              </a:spcAft>
              <a:buSzPct val="90000"/>
              <a:buFontTx/>
              <a:buChar char="​"/>
              <a:defRPr/>
            </a:pP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Clean and normalize data with a rich </a:t>
            </a:r>
            <a:r>
              <a:rPr lang="en-US" sz="1920" dirty="0">
                <a:gradFill>
                  <a:gsLst>
                    <a:gs pos="0">
                      <a:srgbClr val="DD0147"/>
                    </a:gs>
                    <a:gs pos="100000">
                      <a:srgbClr val="BB0BAF"/>
                    </a:gs>
                  </a:gsLst>
                  <a:lin ang="0" scaled="0"/>
                </a:gradFill>
                <a:latin typeface="Amazon Ember Heavy" panose="020B0803020204020204" pitchFamily="34" charset="0"/>
                <a:ea typeface="Amazon Ember Heavy" panose="020B0803020204020204" pitchFamily="34" charset="0"/>
                <a:cs typeface="Amazon Ember Heavy" panose="020B0803020204020204" pitchFamily="34" charset="0"/>
              </a:rPr>
              <a:t>visual interface </a:t>
            </a:r>
          </a:p>
          <a:p>
            <a:pPr marL="0" lvl="2" indent="0" defTabSz="1346237" eaLnBrk="1" fontAlgn="auto" hangingPunct="1">
              <a:spcBef>
                <a:spcPts val="2400"/>
              </a:spcBef>
              <a:spcAft>
                <a:spcPts val="0"/>
              </a:spcAft>
              <a:buSzPct val="90000"/>
              <a:buFontTx/>
              <a:buChar char="​"/>
              <a:defRPr/>
            </a:pP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Choose from </a:t>
            </a:r>
            <a:r>
              <a:rPr lang="en-US" sz="1920" dirty="0">
                <a:gradFill>
                  <a:gsLst>
                    <a:gs pos="0">
                      <a:srgbClr val="DD0147"/>
                    </a:gs>
                    <a:gs pos="100000">
                      <a:srgbClr val="BB0BAF"/>
                    </a:gs>
                  </a:gsLst>
                  <a:lin ang="0" scaled="0"/>
                </a:gradFill>
                <a:latin typeface="Amazon Ember Heavy" panose="020B0803020204020204" pitchFamily="34" charset="0"/>
                <a:ea typeface="Amazon Ember Heavy" panose="020B0803020204020204" pitchFamily="34" charset="0"/>
                <a:cs typeface="Amazon Ember Heavy" panose="020B0803020204020204" pitchFamily="34" charset="0"/>
              </a:rPr>
              <a:t>250+ built-in transformations </a:t>
            </a: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to automate tasks</a:t>
            </a:r>
          </a:p>
          <a:p>
            <a:pPr marL="0" lvl="2" indent="0" defTabSz="1346237" eaLnBrk="1" fontAlgn="auto" hangingPunct="1">
              <a:spcBef>
                <a:spcPts val="2400"/>
              </a:spcBef>
              <a:spcAft>
                <a:spcPts val="0"/>
              </a:spcAft>
              <a:buSzPct val="90000"/>
              <a:buFontTx/>
              <a:buChar char="​"/>
              <a:defRPr/>
            </a:pPr>
            <a:r>
              <a:rPr lang="en-US" sz="1920" dirty="0">
                <a:gradFill>
                  <a:gsLst>
                    <a:gs pos="0">
                      <a:srgbClr val="DD0147"/>
                    </a:gs>
                    <a:gs pos="100000">
                      <a:srgbClr val="BB0BAF"/>
                    </a:gs>
                  </a:gsLst>
                  <a:lin ang="0" scaled="0"/>
                </a:gradFill>
                <a:latin typeface="Amazon Ember Heavy" panose="020B0803020204020204" pitchFamily="34" charset="0"/>
                <a:ea typeface="Amazon Ember Heavy" panose="020B0803020204020204" pitchFamily="34" charset="0"/>
                <a:cs typeface="Amazon Ember Heavy" panose="020B0803020204020204" pitchFamily="34" charset="0"/>
              </a:rPr>
              <a:t>Profile data </a:t>
            </a:r>
            <a:r>
              <a:rPr lang="en-US" sz="192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to understand data patterns and anomalies</a:t>
            </a:r>
          </a:p>
        </p:txBody>
      </p:sp>
      <p:grpSp>
        <p:nvGrpSpPr>
          <p:cNvPr id="103" name="Graphic 72">
            <a:extLst>
              <a:ext uri="{FF2B5EF4-FFF2-40B4-BE49-F238E27FC236}">
                <a16:creationId xmlns:a16="http://schemas.microsoft.com/office/drawing/2014/main" id="{0A27978D-A11A-4A40-869F-A29170796F67}"/>
              </a:ext>
            </a:extLst>
          </p:cNvPr>
          <p:cNvGrpSpPr/>
          <p:nvPr/>
        </p:nvGrpSpPr>
        <p:grpSpPr>
          <a:xfrm>
            <a:off x="37881319" y="40726406"/>
            <a:ext cx="1257820" cy="1835806"/>
            <a:chOff x="27303337" y="35051877"/>
            <a:chExt cx="1048183" cy="1529838"/>
          </a:xfrm>
          <a:noFill/>
        </p:grpSpPr>
        <p:grpSp>
          <p:nvGrpSpPr>
            <p:cNvPr id="104" name="Graphic 72">
              <a:extLst>
                <a:ext uri="{FF2B5EF4-FFF2-40B4-BE49-F238E27FC236}">
                  <a16:creationId xmlns:a16="http://schemas.microsoft.com/office/drawing/2014/main" id="{B5360C1E-D463-F642-BAEC-1E2A16A2E6AA}"/>
                </a:ext>
              </a:extLst>
            </p:cNvPr>
            <p:cNvGrpSpPr/>
            <p:nvPr/>
          </p:nvGrpSpPr>
          <p:grpSpPr>
            <a:xfrm>
              <a:off x="27303337" y="35051877"/>
              <a:ext cx="1048183" cy="1529838"/>
              <a:chOff x="27303337" y="35051877"/>
              <a:chExt cx="1048183" cy="1529838"/>
            </a:xfrm>
            <a:noFill/>
          </p:grpSpPr>
          <p:grpSp>
            <p:nvGrpSpPr>
              <p:cNvPr id="105" name="Graphic 72">
                <a:extLst>
                  <a:ext uri="{FF2B5EF4-FFF2-40B4-BE49-F238E27FC236}">
                    <a16:creationId xmlns:a16="http://schemas.microsoft.com/office/drawing/2014/main" id="{6B0CB986-4E33-B942-AFC7-B3AA874A20FF}"/>
                  </a:ext>
                </a:extLst>
              </p:cNvPr>
              <p:cNvGrpSpPr/>
              <p:nvPr/>
            </p:nvGrpSpPr>
            <p:grpSpPr>
              <a:xfrm>
                <a:off x="27303337" y="35051877"/>
                <a:ext cx="1048183" cy="1529838"/>
                <a:chOff x="27303337" y="35051877"/>
                <a:chExt cx="1048183" cy="1529838"/>
              </a:xfrm>
              <a:noFill/>
            </p:grpSpPr>
            <p:sp>
              <p:nvSpPr>
                <p:cNvPr id="106" name="Freeform 105">
                  <a:extLst>
                    <a:ext uri="{FF2B5EF4-FFF2-40B4-BE49-F238E27FC236}">
                      <a16:creationId xmlns:a16="http://schemas.microsoft.com/office/drawing/2014/main" id="{471F2B4D-F3DC-D04C-811A-175FBAAB3F61}"/>
                    </a:ext>
                  </a:extLst>
                </p:cNvPr>
                <p:cNvSpPr/>
                <p:nvPr/>
              </p:nvSpPr>
              <p:spPr>
                <a:xfrm>
                  <a:off x="27578684" y="35739704"/>
                  <a:ext cx="483870" cy="304171"/>
                </a:xfrm>
                <a:custGeom>
                  <a:avLst/>
                  <a:gdLst>
                    <a:gd name="connsiteX0" fmla="*/ 0 w 483870"/>
                    <a:gd name="connsiteY0" fmla="*/ 20003 h 304171"/>
                    <a:gd name="connsiteX1" fmla="*/ 227649 w 483870"/>
                    <a:gd name="connsiteY1" fmla="*/ 303849 h 304171"/>
                    <a:gd name="connsiteX2" fmla="*/ 483870 w 483870"/>
                    <a:gd name="connsiteY2" fmla="*/ 0 h 304171"/>
                  </a:gdLst>
                  <a:ahLst/>
                  <a:cxnLst>
                    <a:cxn ang="0">
                      <a:pos x="connsiteX0" y="connsiteY0"/>
                    </a:cxn>
                    <a:cxn ang="0">
                      <a:pos x="connsiteX1" y="connsiteY1"/>
                    </a:cxn>
                    <a:cxn ang="0">
                      <a:pos x="connsiteX2" y="connsiteY2"/>
                    </a:cxn>
                  </a:cxnLst>
                  <a:rect l="l" t="t" r="r" b="b"/>
                  <a:pathLst>
                    <a:path w="483870" h="304171">
                      <a:moveTo>
                        <a:pt x="0" y="20003"/>
                      </a:moveTo>
                      <a:cubicBezTo>
                        <a:pt x="2858" y="159067"/>
                        <a:pt x="39053" y="296228"/>
                        <a:pt x="227649" y="303849"/>
                      </a:cubicBezTo>
                      <a:cubicBezTo>
                        <a:pt x="438150" y="312420"/>
                        <a:pt x="479108" y="148591"/>
                        <a:pt x="483870"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07" name="Freeform 106">
                  <a:extLst>
                    <a:ext uri="{FF2B5EF4-FFF2-40B4-BE49-F238E27FC236}">
                      <a16:creationId xmlns:a16="http://schemas.microsoft.com/office/drawing/2014/main" id="{67E685EF-04DF-3747-82D6-B1FA171B51A7}"/>
                    </a:ext>
                  </a:extLst>
                </p:cNvPr>
                <p:cNvSpPr/>
                <p:nvPr/>
              </p:nvSpPr>
              <p:spPr>
                <a:xfrm>
                  <a:off x="27499864" y="35272975"/>
                  <a:ext cx="641440" cy="492547"/>
                </a:xfrm>
                <a:custGeom>
                  <a:avLst/>
                  <a:gdLst>
                    <a:gd name="connsiteX0" fmla="*/ 444581 w 641440"/>
                    <a:gd name="connsiteY0" fmla="*/ 220032 h 492547"/>
                    <a:gd name="connsiteX1" fmla="*/ 208361 w 641440"/>
                    <a:gd name="connsiteY1" fmla="*/ 325758 h 492547"/>
                    <a:gd name="connsiteX2" fmla="*/ 75011 w 641440"/>
                    <a:gd name="connsiteY2" fmla="*/ 492446 h 492547"/>
                    <a:gd name="connsiteX3" fmla="*/ 1669 w 641440"/>
                    <a:gd name="connsiteY3" fmla="*/ 280040 h 492547"/>
                    <a:gd name="connsiteX4" fmla="*/ 311231 w 641440"/>
                    <a:gd name="connsiteY4" fmla="*/ 4 h 492547"/>
                    <a:gd name="connsiteX5" fmla="*/ 635081 w 641440"/>
                    <a:gd name="connsiteY5" fmla="*/ 267657 h 492547"/>
                    <a:gd name="connsiteX6" fmla="*/ 566502 w 641440"/>
                    <a:gd name="connsiteY6" fmla="*/ 477207 h 492547"/>
                    <a:gd name="connsiteX7" fmla="*/ 516019 w 641440"/>
                    <a:gd name="connsiteY7" fmla="*/ 371479 h 492547"/>
                    <a:gd name="connsiteX8" fmla="*/ 444581 w 641440"/>
                    <a:gd name="connsiteY8" fmla="*/ 220032 h 49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440" h="492547">
                      <a:moveTo>
                        <a:pt x="444581" y="220032"/>
                      </a:moveTo>
                      <a:cubicBezTo>
                        <a:pt x="444581" y="220032"/>
                        <a:pt x="343615" y="352429"/>
                        <a:pt x="208361" y="325758"/>
                      </a:cubicBezTo>
                      <a:cubicBezTo>
                        <a:pt x="208361" y="325758"/>
                        <a:pt x="141686" y="476254"/>
                        <a:pt x="75011" y="492446"/>
                      </a:cubicBezTo>
                      <a:cubicBezTo>
                        <a:pt x="58819" y="496257"/>
                        <a:pt x="-11668" y="392433"/>
                        <a:pt x="1669" y="280040"/>
                      </a:cubicBezTo>
                      <a:cubicBezTo>
                        <a:pt x="14052" y="170503"/>
                        <a:pt x="116920" y="-947"/>
                        <a:pt x="311231" y="4"/>
                      </a:cubicBezTo>
                      <a:cubicBezTo>
                        <a:pt x="416006" y="4"/>
                        <a:pt x="594123" y="46678"/>
                        <a:pt x="635081" y="267657"/>
                      </a:cubicBezTo>
                      <a:cubicBezTo>
                        <a:pt x="644606" y="321949"/>
                        <a:pt x="656036" y="454346"/>
                        <a:pt x="566502" y="477207"/>
                      </a:cubicBezTo>
                      <a:cubicBezTo>
                        <a:pt x="554119" y="480065"/>
                        <a:pt x="582694" y="418153"/>
                        <a:pt x="516019" y="371479"/>
                      </a:cubicBezTo>
                      <a:cubicBezTo>
                        <a:pt x="448390" y="325758"/>
                        <a:pt x="502682" y="163833"/>
                        <a:pt x="444581" y="22003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08" name="Freeform 107">
                  <a:extLst>
                    <a:ext uri="{FF2B5EF4-FFF2-40B4-BE49-F238E27FC236}">
                      <a16:creationId xmlns:a16="http://schemas.microsoft.com/office/drawing/2014/main" id="{58688D2F-2754-1F4F-B17E-7285DC633BE7}"/>
                    </a:ext>
                  </a:extLst>
                </p:cNvPr>
                <p:cNvSpPr/>
                <p:nvPr/>
              </p:nvSpPr>
              <p:spPr>
                <a:xfrm>
                  <a:off x="27591504" y="35051877"/>
                  <a:ext cx="466087" cy="242056"/>
                </a:xfrm>
                <a:custGeom>
                  <a:avLst/>
                  <a:gdLst>
                    <a:gd name="connsiteX0" fmla="*/ 12899 w 466087"/>
                    <a:gd name="connsiteY0" fmla="*/ 242057 h 242056"/>
                    <a:gd name="connsiteX1" fmla="*/ 35758 w 466087"/>
                    <a:gd name="connsiteY1" fmla="*/ 86801 h 242056"/>
                    <a:gd name="connsiteX2" fmla="*/ 423425 w 466087"/>
                    <a:gd name="connsiteY2" fmla="*/ 69656 h 242056"/>
                    <a:gd name="connsiteX3" fmla="*/ 444379 w 466087"/>
                    <a:gd name="connsiteY3" fmla="*/ 242057 h 242056"/>
                  </a:gdLst>
                  <a:ahLst/>
                  <a:cxnLst>
                    <a:cxn ang="0">
                      <a:pos x="connsiteX0" y="connsiteY0"/>
                    </a:cxn>
                    <a:cxn ang="0">
                      <a:pos x="connsiteX1" y="connsiteY1"/>
                    </a:cxn>
                    <a:cxn ang="0">
                      <a:pos x="connsiteX2" y="connsiteY2"/>
                    </a:cxn>
                    <a:cxn ang="0">
                      <a:pos x="connsiteX3" y="connsiteY3"/>
                    </a:cxn>
                  </a:cxnLst>
                  <a:rect l="l" t="t" r="r" b="b"/>
                  <a:pathLst>
                    <a:path w="466087" h="242056">
                      <a:moveTo>
                        <a:pt x="12899" y="242057"/>
                      </a:moveTo>
                      <a:cubicBezTo>
                        <a:pt x="-4247" y="206815"/>
                        <a:pt x="-10914" y="154427"/>
                        <a:pt x="35758" y="86801"/>
                      </a:cubicBezTo>
                      <a:cubicBezTo>
                        <a:pt x="120529" y="-33215"/>
                        <a:pt x="331033" y="-18927"/>
                        <a:pt x="423425" y="69656"/>
                      </a:cubicBezTo>
                      <a:cubicBezTo>
                        <a:pt x="467241" y="111565"/>
                        <a:pt x="482479" y="181098"/>
                        <a:pt x="444379" y="242057"/>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09" name="Freeform 108">
                  <a:extLst>
                    <a:ext uri="{FF2B5EF4-FFF2-40B4-BE49-F238E27FC236}">
                      <a16:creationId xmlns:a16="http://schemas.microsoft.com/office/drawing/2014/main" id="{A2EAAED1-4324-9743-AA72-B5E25003F943}"/>
                    </a:ext>
                  </a:extLst>
                </p:cNvPr>
                <p:cNvSpPr/>
                <p:nvPr/>
              </p:nvSpPr>
              <p:spPr>
                <a:xfrm>
                  <a:off x="27679650" y="36004500"/>
                  <a:ext cx="283845" cy="305276"/>
                </a:xfrm>
                <a:custGeom>
                  <a:avLst/>
                  <a:gdLst>
                    <a:gd name="connsiteX0" fmla="*/ 0 w 283845"/>
                    <a:gd name="connsiteY0" fmla="*/ 12383 h 305276"/>
                    <a:gd name="connsiteX1" fmla="*/ 953 w 283845"/>
                    <a:gd name="connsiteY1" fmla="*/ 92392 h 305276"/>
                    <a:gd name="connsiteX2" fmla="*/ 100013 w 283845"/>
                    <a:gd name="connsiteY2" fmla="*/ 278130 h 305276"/>
                    <a:gd name="connsiteX3" fmla="*/ 184784 w 283845"/>
                    <a:gd name="connsiteY3" fmla="*/ 278130 h 305276"/>
                    <a:gd name="connsiteX4" fmla="*/ 283845 w 283845"/>
                    <a:gd name="connsiteY4" fmla="*/ 92392 h 305276"/>
                    <a:gd name="connsiteX5" fmla="*/ 281941 w 283845"/>
                    <a:gd name="connsiteY5" fmla="*/ 0 h 3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 h="305276">
                      <a:moveTo>
                        <a:pt x="0" y="12383"/>
                      </a:moveTo>
                      <a:lnTo>
                        <a:pt x="953" y="92392"/>
                      </a:lnTo>
                      <a:lnTo>
                        <a:pt x="100013" y="278130"/>
                      </a:lnTo>
                      <a:cubicBezTo>
                        <a:pt x="119063" y="314325"/>
                        <a:pt x="165734" y="314325"/>
                        <a:pt x="184784" y="278130"/>
                      </a:cubicBezTo>
                      <a:lnTo>
                        <a:pt x="283845" y="92392"/>
                      </a:lnTo>
                      <a:lnTo>
                        <a:pt x="281941" y="0"/>
                      </a:ln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0" name="Freeform 109">
                  <a:extLst>
                    <a:ext uri="{FF2B5EF4-FFF2-40B4-BE49-F238E27FC236}">
                      <a16:creationId xmlns:a16="http://schemas.microsoft.com/office/drawing/2014/main" id="{F627170A-656E-1846-94FB-B36666A2A163}"/>
                    </a:ext>
                  </a:extLst>
                </p:cNvPr>
                <p:cNvSpPr/>
                <p:nvPr/>
              </p:nvSpPr>
              <p:spPr>
                <a:xfrm>
                  <a:off x="27303337" y="36084509"/>
                  <a:ext cx="1048183" cy="497206"/>
                </a:xfrm>
                <a:custGeom>
                  <a:avLst/>
                  <a:gdLst>
                    <a:gd name="connsiteX0" fmla="*/ 377266 w 1048183"/>
                    <a:gd name="connsiteY0" fmla="*/ 0 h 497206"/>
                    <a:gd name="connsiteX1" fmla="*/ 51509 w 1048183"/>
                    <a:gd name="connsiteY1" fmla="*/ 158116 h 497206"/>
                    <a:gd name="connsiteX2" fmla="*/ 75 w 1048183"/>
                    <a:gd name="connsiteY2" fmla="*/ 497207 h 497206"/>
                    <a:gd name="connsiteX3" fmla="*/ 1047825 w 1048183"/>
                    <a:gd name="connsiteY3" fmla="*/ 497207 h 497206"/>
                    <a:gd name="connsiteX4" fmla="*/ 996391 w 1048183"/>
                    <a:gd name="connsiteY4" fmla="*/ 158116 h 497206"/>
                    <a:gd name="connsiteX5" fmla="*/ 663967 w 1048183"/>
                    <a:gd name="connsiteY5" fmla="*/ 0 h 49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183" h="497206">
                      <a:moveTo>
                        <a:pt x="377266" y="0"/>
                      </a:moveTo>
                      <a:cubicBezTo>
                        <a:pt x="303922" y="9525"/>
                        <a:pt x="111517" y="54294"/>
                        <a:pt x="51509" y="158116"/>
                      </a:cubicBezTo>
                      <a:cubicBezTo>
                        <a:pt x="6742" y="237174"/>
                        <a:pt x="-878" y="279083"/>
                        <a:pt x="75" y="497207"/>
                      </a:cubicBezTo>
                      <a:lnTo>
                        <a:pt x="1047825" y="497207"/>
                      </a:lnTo>
                      <a:cubicBezTo>
                        <a:pt x="1048779" y="279083"/>
                        <a:pt x="1051634" y="255270"/>
                        <a:pt x="996391" y="158116"/>
                      </a:cubicBezTo>
                      <a:cubicBezTo>
                        <a:pt x="937334" y="53341"/>
                        <a:pt x="737309" y="9525"/>
                        <a:pt x="663967" y="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1" name="Freeform 110">
                  <a:extLst>
                    <a:ext uri="{FF2B5EF4-FFF2-40B4-BE49-F238E27FC236}">
                      <a16:creationId xmlns:a16="http://schemas.microsoft.com/office/drawing/2014/main" id="{89EE5B3A-9201-2647-B1D1-19A1260747B3}"/>
                    </a:ext>
                  </a:extLst>
                </p:cNvPr>
                <p:cNvSpPr/>
                <p:nvPr/>
              </p:nvSpPr>
              <p:spPr>
                <a:xfrm>
                  <a:off x="27521535"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2" name="Freeform 111">
                  <a:extLst>
                    <a:ext uri="{FF2B5EF4-FFF2-40B4-BE49-F238E27FC236}">
                      <a16:creationId xmlns:a16="http://schemas.microsoft.com/office/drawing/2014/main" id="{D930AA57-B0B8-FD48-92EE-CB2F66F13234}"/>
                    </a:ext>
                  </a:extLst>
                </p:cNvPr>
                <p:cNvSpPr/>
                <p:nvPr/>
              </p:nvSpPr>
              <p:spPr>
                <a:xfrm>
                  <a:off x="28118752" y="36364545"/>
                  <a:ext cx="9525" cy="137159"/>
                </a:xfrm>
                <a:custGeom>
                  <a:avLst/>
                  <a:gdLst>
                    <a:gd name="connsiteX0" fmla="*/ 1 w 9525"/>
                    <a:gd name="connsiteY0" fmla="*/ 0 h 137159"/>
                    <a:gd name="connsiteX1" fmla="*/ 1 w 9525"/>
                    <a:gd name="connsiteY1" fmla="*/ 137160 h 137159"/>
                  </a:gdLst>
                  <a:ahLst/>
                  <a:cxnLst>
                    <a:cxn ang="0">
                      <a:pos x="connsiteX0" y="connsiteY0"/>
                    </a:cxn>
                    <a:cxn ang="0">
                      <a:pos x="connsiteX1" y="connsiteY1"/>
                    </a:cxn>
                  </a:cxnLst>
                  <a:rect l="l" t="t" r="r" b="b"/>
                  <a:pathLst>
                    <a:path w="9525" h="137159">
                      <a:moveTo>
                        <a:pt x="1" y="0"/>
                      </a:moveTo>
                      <a:lnTo>
                        <a:pt x="1" y="137160"/>
                      </a:lnTo>
                    </a:path>
                  </a:pathLst>
                </a:custGeom>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3" name="Freeform 112">
                  <a:extLst>
                    <a:ext uri="{FF2B5EF4-FFF2-40B4-BE49-F238E27FC236}">
                      <a16:creationId xmlns:a16="http://schemas.microsoft.com/office/drawing/2014/main" id="{7D470167-9E96-F54D-B06F-FE6585D219D3}"/>
                    </a:ext>
                  </a:extLst>
                </p:cNvPr>
                <p:cNvSpPr/>
                <p:nvPr/>
              </p:nvSpPr>
              <p:spPr>
                <a:xfrm>
                  <a:off x="27913012" y="36147375"/>
                  <a:ext cx="189929" cy="142875"/>
                </a:xfrm>
                <a:custGeom>
                  <a:avLst/>
                  <a:gdLst>
                    <a:gd name="connsiteX0" fmla="*/ 149542 w 189929"/>
                    <a:gd name="connsiteY0" fmla="*/ 0 h 142875"/>
                    <a:gd name="connsiteX1" fmla="*/ 180975 w 189929"/>
                    <a:gd name="connsiteY1" fmla="*/ 36195 h 142875"/>
                    <a:gd name="connsiteX2" fmla="*/ 152400 w 189929"/>
                    <a:gd name="connsiteY2" fmla="*/ 112395 h 142875"/>
                    <a:gd name="connsiteX3" fmla="*/ 0 w 189929"/>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9" h="142875">
                      <a:moveTo>
                        <a:pt x="149542" y="0"/>
                      </a:moveTo>
                      <a:cubicBezTo>
                        <a:pt x="160972" y="10478"/>
                        <a:pt x="172403" y="22859"/>
                        <a:pt x="180975" y="36195"/>
                      </a:cubicBezTo>
                      <a:cubicBezTo>
                        <a:pt x="200978" y="64770"/>
                        <a:pt x="185738" y="103822"/>
                        <a:pt x="152400" y="112395"/>
                      </a:cubicBezTo>
                      <a:lnTo>
                        <a:pt x="0"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4" name="Freeform 113">
                  <a:extLst>
                    <a:ext uri="{FF2B5EF4-FFF2-40B4-BE49-F238E27FC236}">
                      <a16:creationId xmlns:a16="http://schemas.microsoft.com/office/drawing/2014/main" id="{EF4D46B0-67D4-434C-B798-41B68190E9B2}"/>
                    </a:ext>
                  </a:extLst>
                </p:cNvPr>
                <p:cNvSpPr/>
                <p:nvPr/>
              </p:nvSpPr>
              <p:spPr>
                <a:xfrm>
                  <a:off x="27550681" y="36147375"/>
                  <a:ext cx="189928" cy="142875"/>
                </a:xfrm>
                <a:custGeom>
                  <a:avLst/>
                  <a:gdLst>
                    <a:gd name="connsiteX0" fmla="*/ 40386 w 189928"/>
                    <a:gd name="connsiteY0" fmla="*/ 0 h 142875"/>
                    <a:gd name="connsiteX1" fmla="*/ 8953 w 189928"/>
                    <a:gd name="connsiteY1" fmla="*/ 36195 h 142875"/>
                    <a:gd name="connsiteX2" fmla="*/ 37528 w 189928"/>
                    <a:gd name="connsiteY2" fmla="*/ 112395 h 142875"/>
                    <a:gd name="connsiteX3" fmla="*/ 189928 w 18992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189928" h="142875">
                      <a:moveTo>
                        <a:pt x="40386" y="0"/>
                      </a:moveTo>
                      <a:cubicBezTo>
                        <a:pt x="28956" y="10478"/>
                        <a:pt x="17527" y="22859"/>
                        <a:pt x="8953" y="36195"/>
                      </a:cubicBezTo>
                      <a:cubicBezTo>
                        <a:pt x="-11048" y="64770"/>
                        <a:pt x="4191" y="103822"/>
                        <a:pt x="37528" y="112395"/>
                      </a:cubicBezTo>
                      <a:lnTo>
                        <a:pt x="189928" y="142875"/>
                      </a:lnTo>
                    </a:path>
                  </a:pathLst>
                </a:custGeom>
                <a:noFill/>
                <a:ln w="23813" cap="flat">
                  <a:solidFill>
                    <a:srgbClr val="FF9900"/>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5" name="Freeform 114">
                  <a:extLst>
                    <a:ext uri="{FF2B5EF4-FFF2-40B4-BE49-F238E27FC236}">
                      <a16:creationId xmlns:a16="http://schemas.microsoft.com/office/drawing/2014/main" id="{BC4DB90D-C963-7441-AEC1-001E014E6674}"/>
                    </a:ext>
                  </a:extLst>
                </p:cNvPr>
                <p:cNvSpPr/>
                <p:nvPr/>
              </p:nvSpPr>
              <p:spPr>
                <a:xfrm>
                  <a:off x="27785377" y="36415980"/>
                  <a:ext cx="85725" cy="85725"/>
                </a:xfrm>
                <a:custGeom>
                  <a:avLst/>
                  <a:gdLst>
                    <a:gd name="connsiteX0" fmla="*/ 85726 w 85725"/>
                    <a:gd name="connsiteY0" fmla="*/ 42862 h 85725"/>
                    <a:gd name="connsiteX1" fmla="*/ 42863 w 85725"/>
                    <a:gd name="connsiteY1" fmla="*/ 85725 h 85725"/>
                    <a:gd name="connsiteX2" fmla="*/ 1 w 85725"/>
                    <a:gd name="connsiteY2" fmla="*/ 42862 h 85725"/>
                    <a:gd name="connsiteX3" fmla="*/ 42863 w 85725"/>
                    <a:gd name="connsiteY3" fmla="*/ 0 h 85725"/>
                    <a:gd name="connsiteX4" fmla="*/ 85726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6" y="42862"/>
                      </a:moveTo>
                      <a:cubicBezTo>
                        <a:pt x="85726" y="66535"/>
                        <a:pt x="66536" y="85725"/>
                        <a:pt x="42863" y="85725"/>
                      </a:cubicBezTo>
                      <a:cubicBezTo>
                        <a:pt x="19190" y="85725"/>
                        <a:pt x="1" y="66535"/>
                        <a:pt x="1" y="42862"/>
                      </a:cubicBezTo>
                      <a:cubicBezTo>
                        <a:pt x="1" y="19189"/>
                        <a:pt x="19190" y="0"/>
                        <a:pt x="42863" y="0"/>
                      </a:cubicBezTo>
                      <a:cubicBezTo>
                        <a:pt x="66536" y="0"/>
                        <a:pt x="85726" y="19189"/>
                        <a:pt x="85726" y="42862"/>
                      </a:cubicBezTo>
                      <a:close/>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nvGrpSpPr>
              <p:cNvPr id="116" name="Graphic 72">
                <a:extLst>
                  <a:ext uri="{FF2B5EF4-FFF2-40B4-BE49-F238E27FC236}">
                    <a16:creationId xmlns:a16="http://schemas.microsoft.com/office/drawing/2014/main" id="{79774709-77FC-B54E-BD43-53968B5E6780}"/>
                  </a:ext>
                </a:extLst>
              </p:cNvPr>
              <p:cNvGrpSpPr/>
              <p:nvPr/>
            </p:nvGrpSpPr>
            <p:grpSpPr>
              <a:xfrm>
                <a:off x="27695842" y="35679697"/>
                <a:ext cx="243840" cy="72390"/>
                <a:chOff x="27695842" y="35679697"/>
                <a:chExt cx="243840" cy="72390"/>
              </a:xfrm>
              <a:noFill/>
            </p:grpSpPr>
            <p:sp>
              <p:nvSpPr>
                <p:cNvPr id="117" name="Freeform 116">
                  <a:extLst>
                    <a:ext uri="{FF2B5EF4-FFF2-40B4-BE49-F238E27FC236}">
                      <a16:creationId xmlns:a16="http://schemas.microsoft.com/office/drawing/2014/main" id="{19AD2322-34DD-9844-9C1D-905CB1D3BED2}"/>
                    </a:ext>
                  </a:extLst>
                </p:cNvPr>
                <p:cNvSpPr/>
                <p:nvPr/>
              </p:nvSpPr>
              <p:spPr>
                <a:xfrm>
                  <a:off x="2769584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118" name="Freeform 117">
                  <a:extLst>
                    <a:ext uri="{FF2B5EF4-FFF2-40B4-BE49-F238E27FC236}">
                      <a16:creationId xmlns:a16="http://schemas.microsoft.com/office/drawing/2014/main" id="{33560605-81E4-1A48-A5F1-9D52E385E5E1}"/>
                    </a:ext>
                  </a:extLst>
                </p:cNvPr>
                <p:cNvSpPr/>
                <p:nvPr/>
              </p:nvSpPr>
              <p:spPr>
                <a:xfrm>
                  <a:off x="27867292" y="35679697"/>
                  <a:ext cx="72390" cy="72390"/>
                </a:xfrm>
                <a:custGeom>
                  <a:avLst/>
                  <a:gdLst>
                    <a:gd name="connsiteX0" fmla="*/ 72390 w 72390"/>
                    <a:gd name="connsiteY0" fmla="*/ 36195 h 72390"/>
                    <a:gd name="connsiteX1" fmla="*/ 36195 w 72390"/>
                    <a:gd name="connsiteY1" fmla="*/ 72390 h 72390"/>
                    <a:gd name="connsiteX2" fmla="*/ 0 w 72390"/>
                    <a:gd name="connsiteY2" fmla="*/ 36195 h 72390"/>
                    <a:gd name="connsiteX3" fmla="*/ 36195 w 72390"/>
                    <a:gd name="connsiteY3" fmla="*/ -1 h 72390"/>
                    <a:gd name="connsiteX4" fmla="*/ 72390 w 72390"/>
                    <a:gd name="connsiteY4" fmla="*/ 3619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 h="72390">
                      <a:moveTo>
                        <a:pt x="72390" y="36195"/>
                      </a:moveTo>
                      <a:cubicBezTo>
                        <a:pt x="72390" y="56184"/>
                        <a:pt x="56184" y="72390"/>
                        <a:pt x="36195" y="72390"/>
                      </a:cubicBezTo>
                      <a:cubicBezTo>
                        <a:pt x="16206" y="72390"/>
                        <a:pt x="0" y="56184"/>
                        <a:pt x="0" y="36195"/>
                      </a:cubicBezTo>
                      <a:cubicBezTo>
                        <a:pt x="0" y="16205"/>
                        <a:pt x="16206" y="-1"/>
                        <a:pt x="36195" y="-1"/>
                      </a:cubicBezTo>
                      <a:cubicBezTo>
                        <a:pt x="56184" y="-1"/>
                        <a:pt x="72390" y="16205"/>
                        <a:pt x="72390" y="36195"/>
                      </a:cubicBezTo>
                      <a:close/>
                    </a:path>
                  </a:pathLst>
                </a:custGeom>
                <a:noFill/>
                <a:ln w="23813" cap="flat">
                  <a:solidFill>
                    <a:srgbClr val="232F3E"/>
                  </a:solidFill>
                  <a:prstDash val="solid"/>
                  <a:round/>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grpSp>
        <p:sp>
          <p:nvSpPr>
            <p:cNvPr id="119" name="Freeform 118">
              <a:extLst>
                <a:ext uri="{FF2B5EF4-FFF2-40B4-BE49-F238E27FC236}">
                  <a16:creationId xmlns:a16="http://schemas.microsoft.com/office/drawing/2014/main" id="{F0FE6C78-9C63-8342-A9A2-06EBE37612F2}"/>
                </a:ext>
              </a:extLst>
            </p:cNvPr>
            <p:cNvSpPr/>
            <p:nvPr/>
          </p:nvSpPr>
          <p:spPr>
            <a:xfrm>
              <a:off x="27613928" y="35530154"/>
              <a:ext cx="94296" cy="68579"/>
            </a:xfrm>
            <a:custGeom>
              <a:avLst/>
              <a:gdLst>
                <a:gd name="connsiteX0" fmla="*/ 0 w 94296"/>
                <a:gd name="connsiteY0" fmla="*/ 0 h 68579"/>
                <a:gd name="connsiteX1" fmla="*/ 94297 w 94296"/>
                <a:gd name="connsiteY1" fmla="*/ 68580 h 68579"/>
              </a:gdLst>
              <a:ahLst/>
              <a:cxnLst>
                <a:cxn ang="0">
                  <a:pos x="connsiteX0" y="connsiteY0"/>
                </a:cxn>
                <a:cxn ang="0">
                  <a:pos x="connsiteX1" y="connsiteY1"/>
                </a:cxn>
              </a:cxnLst>
              <a:rect l="l" t="t" r="r" b="b"/>
              <a:pathLst>
                <a:path w="94296" h="68579">
                  <a:moveTo>
                    <a:pt x="0" y="0"/>
                  </a:moveTo>
                  <a:cubicBezTo>
                    <a:pt x="0" y="0"/>
                    <a:pt x="24764" y="54292"/>
                    <a:pt x="94297" y="68580"/>
                  </a:cubicBezTo>
                </a:path>
              </a:pathLst>
            </a:custGeom>
            <a:noFill/>
            <a:ln w="23813" cap="flat">
              <a:solidFill>
                <a:srgbClr val="232F3E"/>
              </a:solid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sp>
        <p:nvSpPr>
          <p:cNvPr id="128" name="TextBox 127">
            <a:extLst>
              <a:ext uri="{FF2B5EF4-FFF2-40B4-BE49-F238E27FC236}">
                <a16:creationId xmlns:a16="http://schemas.microsoft.com/office/drawing/2014/main" id="{D95023F9-DA47-864D-B95A-F4EDC97D20EF}"/>
              </a:ext>
            </a:extLst>
          </p:cNvPr>
          <p:cNvSpPr txBox="1"/>
          <p:nvPr/>
        </p:nvSpPr>
        <p:spPr>
          <a:xfrm>
            <a:off x="10504796" y="2695900"/>
            <a:ext cx="2525072" cy="461665"/>
          </a:xfrm>
          <a:prstGeom prst="rect">
            <a:avLst/>
          </a:prstGeom>
          <a:noFill/>
        </p:spPr>
        <p:txBody>
          <a:bodyPr wrap="square" lIns="0" rtlCol="0" anchor="t">
            <a:spAutoFit/>
          </a:bodyPr>
          <a:lstStyle/>
          <a:p>
            <a:pP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Data engineer</a:t>
            </a:r>
          </a:p>
        </p:txBody>
      </p:sp>
      <p:grpSp>
        <p:nvGrpSpPr>
          <p:cNvPr id="46" name="Graphic 291">
            <a:extLst>
              <a:ext uri="{FF2B5EF4-FFF2-40B4-BE49-F238E27FC236}">
                <a16:creationId xmlns:a16="http://schemas.microsoft.com/office/drawing/2014/main" id="{8949FD73-FA98-7A4D-9D24-BE925A28CE24}"/>
              </a:ext>
            </a:extLst>
          </p:cNvPr>
          <p:cNvGrpSpPr>
            <a:grpSpLocks noChangeAspect="1"/>
          </p:cNvGrpSpPr>
          <p:nvPr/>
        </p:nvGrpSpPr>
        <p:grpSpPr>
          <a:xfrm>
            <a:off x="9669100" y="2542552"/>
            <a:ext cx="593656" cy="746150"/>
            <a:chOff x="8147611" y="3083606"/>
            <a:chExt cx="789730" cy="992591"/>
          </a:xfrm>
          <a:gradFill>
            <a:gsLst>
              <a:gs pos="5000">
                <a:schemeClr val="accent5"/>
              </a:gs>
              <a:gs pos="38000">
                <a:schemeClr val="accent2"/>
              </a:gs>
              <a:gs pos="100000">
                <a:schemeClr val="accent2">
                  <a:lumMod val="40000"/>
                  <a:lumOff val="60000"/>
                </a:schemeClr>
              </a:gs>
            </a:gsLst>
            <a:lin ang="18900000" scaled="0"/>
          </a:gradFill>
        </p:grpSpPr>
        <p:sp>
          <p:nvSpPr>
            <p:cNvPr id="47" name="Freeform 46">
              <a:extLst>
                <a:ext uri="{FF2B5EF4-FFF2-40B4-BE49-F238E27FC236}">
                  <a16:creationId xmlns:a16="http://schemas.microsoft.com/office/drawing/2014/main" id="{CE8DFCA0-83C1-7740-957B-E53020AC746C}"/>
                </a:ext>
              </a:extLst>
            </p:cNvPr>
            <p:cNvSpPr/>
            <p:nvPr/>
          </p:nvSpPr>
          <p:spPr>
            <a:xfrm>
              <a:off x="8147611" y="3083606"/>
              <a:ext cx="789730" cy="992591"/>
            </a:xfrm>
            <a:custGeom>
              <a:avLst/>
              <a:gdLst>
                <a:gd name="connsiteX0" fmla="*/ 749725 w 789730"/>
                <a:gd name="connsiteY0" fmla="*/ 723034 h 992591"/>
                <a:gd name="connsiteX1" fmla="*/ 527793 w 789730"/>
                <a:gd name="connsiteY1" fmla="*/ 604924 h 992591"/>
                <a:gd name="connsiteX2" fmla="*/ 525888 w 789730"/>
                <a:gd name="connsiteY2" fmla="*/ 603972 h 992591"/>
                <a:gd name="connsiteX3" fmla="*/ 524935 w 789730"/>
                <a:gd name="connsiteY3" fmla="*/ 604924 h 992591"/>
                <a:gd name="connsiteX4" fmla="*/ 508743 w 789730"/>
                <a:gd name="connsiteY4" fmla="*/ 602067 h 992591"/>
                <a:gd name="connsiteX5" fmla="*/ 507790 w 789730"/>
                <a:gd name="connsiteY5" fmla="*/ 566824 h 992591"/>
                <a:gd name="connsiteX6" fmla="*/ 514458 w 789730"/>
                <a:gd name="connsiteY6" fmla="*/ 561109 h 992591"/>
                <a:gd name="connsiteX7" fmla="*/ 578275 w 789730"/>
                <a:gd name="connsiteY7" fmla="*/ 402994 h 992591"/>
                <a:gd name="connsiteX8" fmla="*/ 651618 w 789730"/>
                <a:gd name="connsiteY8" fmla="*/ 271549 h 992591"/>
                <a:gd name="connsiteX9" fmla="*/ 599230 w 789730"/>
                <a:gd name="connsiteY9" fmla="*/ 89622 h 992591"/>
                <a:gd name="connsiteX10" fmla="*/ 408730 w 789730"/>
                <a:gd name="connsiteY10" fmla="*/ 87 h 992591"/>
                <a:gd name="connsiteX11" fmla="*/ 204895 w 789730"/>
                <a:gd name="connsiteY11" fmla="*/ 77239 h 992591"/>
                <a:gd name="connsiteX12" fmla="*/ 137268 w 789730"/>
                <a:gd name="connsiteY12" fmla="*/ 270597 h 992591"/>
                <a:gd name="connsiteX13" fmla="*/ 201085 w 789730"/>
                <a:gd name="connsiteY13" fmla="*/ 405852 h 992591"/>
                <a:gd name="connsiteX14" fmla="*/ 271570 w 789730"/>
                <a:gd name="connsiteY14" fmla="*/ 570634 h 992591"/>
                <a:gd name="connsiteX15" fmla="*/ 271570 w 789730"/>
                <a:gd name="connsiteY15" fmla="*/ 603019 h 992591"/>
                <a:gd name="connsiteX16" fmla="*/ 39160 w 789730"/>
                <a:gd name="connsiteY16" fmla="*/ 723034 h 992591"/>
                <a:gd name="connsiteX17" fmla="*/ 108 w 789730"/>
                <a:gd name="connsiteY17" fmla="*/ 976399 h 992591"/>
                <a:gd name="connsiteX18" fmla="*/ 108 w 789730"/>
                <a:gd name="connsiteY18" fmla="*/ 992592 h 992591"/>
                <a:gd name="connsiteX19" fmla="*/ 789730 w 789730"/>
                <a:gd name="connsiteY19" fmla="*/ 992592 h 992591"/>
                <a:gd name="connsiteX20" fmla="*/ 789730 w 789730"/>
                <a:gd name="connsiteY20" fmla="*/ 954492 h 992591"/>
                <a:gd name="connsiteX21" fmla="*/ 749725 w 789730"/>
                <a:gd name="connsiteY21" fmla="*/ 723034 h 992591"/>
                <a:gd name="connsiteX22" fmla="*/ 573513 w 789730"/>
                <a:gd name="connsiteY22" fmla="*/ 697317 h 992591"/>
                <a:gd name="connsiteX23" fmla="*/ 575418 w 789730"/>
                <a:gd name="connsiteY23" fmla="*/ 714462 h 992591"/>
                <a:gd name="connsiteX24" fmla="*/ 563035 w 789730"/>
                <a:gd name="connsiteY24" fmla="*/ 725892 h 992591"/>
                <a:gd name="connsiteX25" fmla="*/ 450640 w 789730"/>
                <a:gd name="connsiteY25" fmla="*/ 738274 h 992591"/>
                <a:gd name="connsiteX26" fmla="*/ 505885 w 789730"/>
                <a:gd name="connsiteY26" fmla="*/ 634452 h 992591"/>
                <a:gd name="connsiteX27" fmla="*/ 511600 w 789730"/>
                <a:gd name="connsiteY27" fmla="*/ 635404 h 992591"/>
                <a:gd name="connsiteX28" fmla="*/ 573513 w 789730"/>
                <a:gd name="connsiteY28" fmla="*/ 697317 h 992591"/>
                <a:gd name="connsiteX29" fmla="*/ 170605 w 789730"/>
                <a:gd name="connsiteY29" fmla="*/ 266787 h 992591"/>
                <a:gd name="connsiteX30" fmla="*/ 228708 w 789730"/>
                <a:gd name="connsiteY30" fmla="*/ 101052 h 992591"/>
                <a:gd name="connsiteX31" fmla="*/ 407778 w 789730"/>
                <a:gd name="connsiteY31" fmla="*/ 33424 h 992591"/>
                <a:gd name="connsiteX32" fmla="*/ 574465 w 789730"/>
                <a:gd name="connsiteY32" fmla="*/ 111529 h 992591"/>
                <a:gd name="connsiteX33" fmla="*/ 619233 w 789730"/>
                <a:gd name="connsiteY33" fmla="*/ 266787 h 992591"/>
                <a:gd name="connsiteX34" fmla="*/ 581133 w 789730"/>
                <a:gd name="connsiteY34" fmla="*/ 355369 h 992591"/>
                <a:gd name="connsiteX35" fmla="*/ 580180 w 789730"/>
                <a:gd name="connsiteY35" fmla="*/ 223924 h 992591"/>
                <a:gd name="connsiteX36" fmla="*/ 558273 w 789730"/>
                <a:gd name="connsiteY36" fmla="*/ 230592 h 992591"/>
                <a:gd name="connsiteX37" fmla="*/ 222040 w 789730"/>
                <a:gd name="connsiteY37" fmla="*/ 233449 h 992591"/>
                <a:gd name="connsiteX38" fmla="*/ 202038 w 789730"/>
                <a:gd name="connsiteY38" fmla="*/ 229639 h 992591"/>
                <a:gd name="connsiteX39" fmla="*/ 201085 w 789730"/>
                <a:gd name="connsiteY39" fmla="*/ 355369 h 992591"/>
                <a:gd name="connsiteX40" fmla="*/ 170605 w 789730"/>
                <a:gd name="connsiteY40" fmla="*/ 266787 h 992591"/>
                <a:gd name="connsiteX41" fmla="*/ 233470 w 789730"/>
                <a:gd name="connsiteY41" fmla="*/ 384897 h 992591"/>
                <a:gd name="connsiteX42" fmla="*/ 234423 w 789730"/>
                <a:gd name="connsiteY42" fmla="*/ 270597 h 992591"/>
                <a:gd name="connsiteX43" fmla="*/ 546843 w 789730"/>
                <a:gd name="connsiteY43" fmla="*/ 269644 h 992591"/>
                <a:gd name="connsiteX44" fmla="*/ 547795 w 789730"/>
                <a:gd name="connsiteY44" fmla="*/ 367752 h 992591"/>
                <a:gd name="connsiteX45" fmla="*/ 492550 w 789730"/>
                <a:gd name="connsiteY45" fmla="*/ 537297 h 992591"/>
                <a:gd name="connsiteX46" fmla="*/ 380155 w 789730"/>
                <a:gd name="connsiteY46" fmla="*/ 571587 h 992591"/>
                <a:gd name="connsiteX47" fmla="*/ 233470 w 789730"/>
                <a:gd name="connsiteY47" fmla="*/ 384897 h 992591"/>
                <a:gd name="connsiteX48" fmla="*/ 378250 w 789730"/>
                <a:gd name="connsiteY48" fmla="*/ 603972 h 992591"/>
                <a:gd name="connsiteX49" fmla="*/ 389680 w 789730"/>
                <a:gd name="connsiteY49" fmla="*/ 603972 h 992591"/>
                <a:gd name="connsiteX50" fmla="*/ 474453 w 789730"/>
                <a:gd name="connsiteY50" fmla="*/ 586827 h 992591"/>
                <a:gd name="connsiteX51" fmla="*/ 475405 w 789730"/>
                <a:gd name="connsiteY51" fmla="*/ 620164 h 992591"/>
                <a:gd name="connsiteX52" fmla="*/ 405873 w 789730"/>
                <a:gd name="connsiteY52" fmla="*/ 750657 h 992591"/>
                <a:gd name="connsiteX53" fmla="*/ 389680 w 789730"/>
                <a:gd name="connsiteY53" fmla="*/ 761134 h 992591"/>
                <a:gd name="connsiteX54" fmla="*/ 389680 w 789730"/>
                <a:gd name="connsiteY54" fmla="*/ 761134 h 992591"/>
                <a:gd name="connsiteX55" fmla="*/ 373488 w 789730"/>
                <a:gd name="connsiteY55" fmla="*/ 750657 h 992591"/>
                <a:gd name="connsiteX56" fmla="*/ 303955 w 789730"/>
                <a:gd name="connsiteY56" fmla="*/ 620164 h 992591"/>
                <a:gd name="connsiteX57" fmla="*/ 303955 w 789730"/>
                <a:gd name="connsiteY57" fmla="*/ 588732 h 992591"/>
                <a:gd name="connsiteX58" fmla="*/ 378250 w 789730"/>
                <a:gd name="connsiteY58" fmla="*/ 603972 h 992591"/>
                <a:gd name="connsiteX59" fmla="*/ 278238 w 789730"/>
                <a:gd name="connsiteY59" fmla="*/ 641119 h 992591"/>
                <a:gd name="connsiteX60" fmla="*/ 331578 w 789730"/>
                <a:gd name="connsiteY60" fmla="*/ 740179 h 992591"/>
                <a:gd name="connsiteX61" fmla="*/ 229660 w 789730"/>
                <a:gd name="connsiteY61" fmla="*/ 726844 h 992591"/>
                <a:gd name="connsiteX62" fmla="*/ 217278 w 789730"/>
                <a:gd name="connsiteY62" fmla="*/ 715414 h 992591"/>
                <a:gd name="connsiteX63" fmla="*/ 219183 w 789730"/>
                <a:gd name="connsiteY63" fmla="*/ 698269 h 992591"/>
                <a:gd name="connsiteX64" fmla="*/ 278238 w 789730"/>
                <a:gd name="connsiteY64" fmla="*/ 641119 h 992591"/>
                <a:gd name="connsiteX65" fmla="*/ 756393 w 789730"/>
                <a:gd name="connsiteY65" fmla="*/ 954492 h 992591"/>
                <a:gd name="connsiteX66" fmla="*/ 756393 w 789730"/>
                <a:gd name="connsiteY66" fmla="*/ 959254 h 992591"/>
                <a:gd name="connsiteX67" fmla="*/ 32493 w 789730"/>
                <a:gd name="connsiteY67" fmla="*/ 959254 h 992591"/>
                <a:gd name="connsiteX68" fmla="*/ 67735 w 789730"/>
                <a:gd name="connsiteY68" fmla="*/ 739227 h 992591"/>
                <a:gd name="connsiteX69" fmla="*/ 219183 w 789730"/>
                <a:gd name="connsiteY69" fmla="*/ 648739 h 992591"/>
                <a:gd name="connsiteX70" fmla="*/ 191560 w 789730"/>
                <a:gd name="connsiteY70" fmla="*/ 678267 h 992591"/>
                <a:gd name="connsiteX71" fmla="*/ 184893 w 789730"/>
                <a:gd name="connsiteY71" fmla="*/ 725892 h 992591"/>
                <a:gd name="connsiteX72" fmla="*/ 221088 w 789730"/>
                <a:gd name="connsiteY72" fmla="*/ 758277 h 992591"/>
                <a:gd name="connsiteX73" fmla="*/ 351580 w 789730"/>
                <a:gd name="connsiteY73" fmla="*/ 775422 h 992591"/>
                <a:gd name="connsiteX74" fmla="*/ 390633 w 789730"/>
                <a:gd name="connsiteY74" fmla="*/ 794472 h 992591"/>
                <a:gd name="connsiteX75" fmla="*/ 390633 w 789730"/>
                <a:gd name="connsiteY75" fmla="*/ 794472 h 992591"/>
                <a:gd name="connsiteX76" fmla="*/ 430638 w 789730"/>
                <a:gd name="connsiteY76" fmla="*/ 773517 h 992591"/>
                <a:gd name="connsiteX77" fmla="*/ 567798 w 789730"/>
                <a:gd name="connsiteY77" fmla="*/ 758277 h 992591"/>
                <a:gd name="connsiteX78" fmla="*/ 569703 w 789730"/>
                <a:gd name="connsiteY78" fmla="*/ 758277 h 992591"/>
                <a:gd name="connsiteX79" fmla="*/ 605898 w 789730"/>
                <a:gd name="connsiteY79" fmla="*/ 725892 h 992591"/>
                <a:gd name="connsiteX80" fmla="*/ 600183 w 789730"/>
                <a:gd name="connsiteY80" fmla="*/ 678267 h 992591"/>
                <a:gd name="connsiteX81" fmla="*/ 575418 w 789730"/>
                <a:gd name="connsiteY81" fmla="*/ 651597 h 992591"/>
                <a:gd name="connsiteX82" fmla="*/ 721150 w 789730"/>
                <a:gd name="connsiteY82" fmla="*/ 739227 h 992591"/>
                <a:gd name="connsiteX83" fmla="*/ 756393 w 789730"/>
                <a:gd name="connsiteY83" fmla="*/ 954492 h 9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89730" h="992591">
                  <a:moveTo>
                    <a:pt x="749725" y="723034"/>
                  </a:moveTo>
                  <a:cubicBezTo>
                    <a:pt x="707815" y="648739"/>
                    <a:pt x="584943" y="616354"/>
                    <a:pt x="527793" y="604924"/>
                  </a:cubicBezTo>
                  <a:cubicBezTo>
                    <a:pt x="526840" y="603972"/>
                    <a:pt x="526840" y="603972"/>
                    <a:pt x="525888" y="603972"/>
                  </a:cubicBezTo>
                  <a:lnTo>
                    <a:pt x="524935" y="604924"/>
                  </a:lnTo>
                  <a:cubicBezTo>
                    <a:pt x="518268" y="603972"/>
                    <a:pt x="513505" y="603019"/>
                    <a:pt x="508743" y="602067"/>
                  </a:cubicBezTo>
                  <a:lnTo>
                    <a:pt x="507790" y="566824"/>
                  </a:lnTo>
                  <a:cubicBezTo>
                    <a:pt x="509695" y="564919"/>
                    <a:pt x="512553" y="563014"/>
                    <a:pt x="514458" y="561109"/>
                  </a:cubicBezTo>
                  <a:cubicBezTo>
                    <a:pt x="559225" y="520152"/>
                    <a:pt x="573513" y="456334"/>
                    <a:pt x="578275" y="402994"/>
                  </a:cubicBezTo>
                  <a:cubicBezTo>
                    <a:pt x="620185" y="371562"/>
                    <a:pt x="645903" y="325842"/>
                    <a:pt x="651618" y="271549"/>
                  </a:cubicBezTo>
                  <a:cubicBezTo>
                    <a:pt x="659238" y="207732"/>
                    <a:pt x="637330" y="132484"/>
                    <a:pt x="599230" y="89622"/>
                  </a:cubicBezTo>
                  <a:cubicBezTo>
                    <a:pt x="535413" y="18184"/>
                    <a:pt x="460165" y="1039"/>
                    <a:pt x="408730" y="87"/>
                  </a:cubicBezTo>
                  <a:cubicBezTo>
                    <a:pt x="332530" y="-1818"/>
                    <a:pt x="255378" y="27709"/>
                    <a:pt x="204895" y="77239"/>
                  </a:cubicBezTo>
                  <a:cubicBezTo>
                    <a:pt x="153460" y="128674"/>
                    <a:pt x="128695" y="197254"/>
                    <a:pt x="137268" y="270597"/>
                  </a:cubicBezTo>
                  <a:cubicBezTo>
                    <a:pt x="144888" y="334414"/>
                    <a:pt x="174415" y="385849"/>
                    <a:pt x="201085" y="405852"/>
                  </a:cubicBezTo>
                  <a:cubicBezTo>
                    <a:pt x="203943" y="464907"/>
                    <a:pt x="218230" y="531582"/>
                    <a:pt x="271570" y="570634"/>
                  </a:cubicBezTo>
                  <a:lnTo>
                    <a:pt x="271570" y="603019"/>
                  </a:lnTo>
                  <a:cubicBezTo>
                    <a:pt x="225850" y="610639"/>
                    <a:pt x="85833" y="641119"/>
                    <a:pt x="39160" y="723034"/>
                  </a:cubicBezTo>
                  <a:cubicBezTo>
                    <a:pt x="3918" y="784947"/>
                    <a:pt x="-845" y="817332"/>
                    <a:pt x="108" y="976399"/>
                  </a:cubicBezTo>
                  <a:lnTo>
                    <a:pt x="108" y="992592"/>
                  </a:lnTo>
                  <a:lnTo>
                    <a:pt x="789730" y="992592"/>
                  </a:lnTo>
                  <a:lnTo>
                    <a:pt x="789730" y="954492"/>
                  </a:lnTo>
                  <a:cubicBezTo>
                    <a:pt x="789730" y="815427"/>
                    <a:pt x="789730" y="793519"/>
                    <a:pt x="749725" y="723034"/>
                  </a:cubicBezTo>
                  <a:close/>
                  <a:moveTo>
                    <a:pt x="573513" y="697317"/>
                  </a:moveTo>
                  <a:cubicBezTo>
                    <a:pt x="577323" y="702079"/>
                    <a:pt x="578275" y="708747"/>
                    <a:pt x="575418" y="714462"/>
                  </a:cubicBezTo>
                  <a:cubicBezTo>
                    <a:pt x="573513" y="720177"/>
                    <a:pt x="568750" y="723987"/>
                    <a:pt x="563035" y="725892"/>
                  </a:cubicBezTo>
                  <a:lnTo>
                    <a:pt x="450640" y="738274"/>
                  </a:lnTo>
                  <a:lnTo>
                    <a:pt x="505885" y="634452"/>
                  </a:lnTo>
                  <a:cubicBezTo>
                    <a:pt x="507790" y="634452"/>
                    <a:pt x="509695" y="635404"/>
                    <a:pt x="511600" y="635404"/>
                  </a:cubicBezTo>
                  <a:cubicBezTo>
                    <a:pt x="530650" y="652549"/>
                    <a:pt x="566845" y="688744"/>
                    <a:pt x="573513" y="697317"/>
                  </a:cubicBezTo>
                  <a:close/>
                  <a:moveTo>
                    <a:pt x="170605" y="266787"/>
                  </a:moveTo>
                  <a:cubicBezTo>
                    <a:pt x="165843" y="222019"/>
                    <a:pt x="171558" y="157249"/>
                    <a:pt x="228708" y="101052"/>
                  </a:cubicBezTo>
                  <a:cubicBezTo>
                    <a:pt x="272523" y="57237"/>
                    <a:pt x="341103" y="31519"/>
                    <a:pt x="407778" y="33424"/>
                  </a:cubicBezTo>
                  <a:cubicBezTo>
                    <a:pt x="453498" y="34377"/>
                    <a:pt x="519220" y="49617"/>
                    <a:pt x="574465" y="111529"/>
                  </a:cubicBezTo>
                  <a:cubicBezTo>
                    <a:pt x="602088" y="142009"/>
                    <a:pt x="625900" y="204874"/>
                    <a:pt x="619233" y="266787"/>
                  </a:cubicBezTo>
                  <a:cubicBezTo>
                    <a:pt x="616375" y="292504"/>
                    <a:pt x="606850" y="325842"/>
                    <a:pt x="581133" y="355369"/>
                  </a:cubicBezTo>
                  <a:lnTo>
                    <a:pt x="580180" y="223924"/>
                  </a:lnTo>
                  <a:lnTo>
                    <a:pt x="558273" y="230592"/>
                  </a:lnTo>
                  <a:cubicBezTo>
                    <a:pt x="415398" y="275359"/>
                    <a:pt x="223945" y="233449"/>
                    <a:pt x="222040" y="233449"/>
                  </a:cubicBezTo>
                  <a:lnTo>
                    <a:pt x="202038" y="229639"/>
                  </a:lnTo>
                  <a:lnTo>
                    <a:pt x="201085" y="355369"/>
                  </a:lnTo>
                  <a:cubicBezTo>
                    <a:pt x="187750" y="335367"/>
                    <a:pt x="174415" y="303934"/>
                    <a:pt x="170605" y="266787"/>
                  </a:cubicBezTo>
                  <a:close/>
                  <a:moveTo>
                    <a:pt x="233470" y="384897"/>
                  </a:moveTo>
                  <a:lnTo>
                    <a:pt x="234423" y="270597"/>
                  </a:lnTo>
                  <a:cubicBezTo>
                    <a:pt x="285858" y="280122"/>
                    <a:pt x="425875" y="300124"/>
                    <a:pt x="546843" y="269644"/>
                  </a:cubicBezTo>
                  <a:lnTo>
                    <a:pt x="547795" y="367752"/>
                  </a:lnTo>
                  <a:cubicBezTo>
                    <a:pt x="544938" y="451572"/>
                    <a:pt x="526840" y="504912"/>
                    <a:pt x="492550" y="537297"/>
                  </a:cubicBezTo>
                  <a:cubicBezTo>
                    <a:pt x="465880" y="562062"/>
                    <a:pt x="428733" y="573492"/>
                    <a:pt x="380155" y="571587"/>
                  </a:cubicBezTo>
                  <a:cubicBezTo>
                    <a:pt x="278238" y="566824"/>
                    <a:pt x="236328" y="512532"/>
                    <a:pt x="233470" y="384897"/>
                  </a:cubicBezTo>
                  <a:close/>
                  <a:moveTo>
                    <a:pt x="378250" y="603972"/>
                  </a:moveTo>
                  <a:cubicBezTo>
                    <a:pt x="382060" y="603972"/>
                    <a:pt x="385870" y="603972"/>
                    <a:pt x="389680" y="603972"/>
                  </a:cubicBezTo>
                  <a:cubicBezTo>
                    <a:pt x="422065" y="603972"/>
                    <a:pt x="450640" y="598257"/>
                    <a:pt x="474453" y="586827"/>
                  </a:cubicBezTo>
                  <a:lnTo>
                    <a:pt x="475405" y="620164"/>
                  </a:lnTo>
                  <a:lnTo>
                    <a:pt x="405873" y="750657"/>
                  </a:lnTo>
                  <a:cubicBezTo>
                    <a:pt x="402063" y="757324"/>
                    <a:pt x="396348" y="761134"/>
                    <a:pt x="389680" y="761134"/>
                  </a:cubicBezTo>
                  <a:lnTo>
                    <a:pt x="389680" y="761134"/>
                  </a:lnTo>
                  <a:cubicBezTo>
                    <a:pt x="383013" y="761134"/>
                    <a:pt x="377298" y="757324"/>
                    <a:pt x="373488" y="750657"/>
                  </a:cubicBezTo>
                  <a:lnTo>
                    <a:pt x="303955" y="620164"/>
                  </a:lnTo>
                  <a:lnTo>
                    <a:pt x="303955" y="588732"/>
                  </a:lnTo>
                  <a:cubicBezTo>
                    <a:pt x="324910" y="597304"/>
                    <a:pt x="349675" y="603019"/>
                    <a:pt x="378250" y="603972"/>
                  </a:cubicBezTo>
                  <a:close/>
                  <a:moveTo>
                    <a:pt x="278238" y="641119"/>
                  </a:moveTo>
                  <a:lnTo>
                    <a:pt x="331578" y="740179"/>
                  </a:lnTo>
                  <a:lnTo>
                    <a:pt x="229660" y="726844"/>
                  </a:lnTo>
                  <a:cubicBezTo>
                    <a:pt x="223945" y="724939"/>
                    <a:pt x="219183" y="721129"/>
                    <a:pt x="217278" y="715414"/>
                  </a:cubicBezTo>
                  <a:cubicBezTo>
                    <a:pt x="215373" y="709699"/>
                    <a:pt x="216325" y="703032"/>
                    <a:pt x="219183" y="698269"/>
                  </a:cubicBezTo>
                  <a:cubicBezTo>
                    <a:pt x="223945" y="688744"/>
                    <a:pt x="259188" y="656359"/>
                    <a:pt x="278238" y="641119"/>
                  </a:cubicBezTo>
                  <a:close/>
                  <a:moveTo>
                    <a:pt x="756393" y="954492"/>
                  </a:moveTo>
                  <a:lnTo>
                    <a:pt x="756393" y="959254"/>
                  </a:lnTo>
                  <a:lnTo>
                    <a:pt x="32493" y="959254"/>
                  </a:lnTo>
                  <a:cubicBezTo>
                    <a:pt x="32493" y="815427"/>
                    <a:pt x="39160" y="789709"/>
                    <a:pt x="67735" y="739227"/>
                  </a:cubicBezTo>
                  <a:cubicBezTo>
                    <a:pt x="93453" y="693507"/>
                    <a:pt x="162033" y="664932"/>
                    <a:pt x="219183" y="648739"/>
                  </a:cubicBezTo>
                  <a:cubicBezTo>
                    <a:pt x="206800" y="660169"/>
                    <a:pt x="195370" y="671599"/>
                    <a:pt x="191560" y="678267"/>
                  </a:cubicBezTo>
                  <a:cubicBezTo>
                    <a:pt x="182035" y="692554"/>
                    <a:pt x="179178" y="709699"/>
                    <a:pt x="184893" y="725892"/>
                  </a:cubicBezTo>
                  <a:cubicBezTo>
                    <a:pt x="190608" y="742084"/>
                    <a:pt x="204895" y="754467"/>
                    <a:pt x="221088" y="758277"/>
                  </a:cubicBezTo>
                  <a:lnTo>
                    <a:pt x="351580" y="775422"/>
                  </a:lnTo>
                  <a:cubicBezTo>
                    <a:pt x="361105" y="787804"/>
                    <a:pt x="375393" y="794472"/>
                    <a:pt x="390633" y="794472"/>
                  </a:cubicBezTo>
                  <a:cubicBezTo>
                    <a:pt x="390633" y="794472"/>
                    <a:pt x="390633" y="794472"/>
                    <a:pt x="390633" y="794472"/>
                  </a:cubicBezTo>
                  <a:cubicBezTo>
                    <a:pt x="406825" y="794472"/>
                    <a:pt x="421113" y="786852"/>
                    <a:pt x="430638" y="773517"/>
                  </a:cubicBezTo>
                  <a:lnTo>
                    <a:pt x="567798" y="758277"/>
                  </a:lnTo>
                  <a:lnTo>
                    <a:pt x="569703" y="758277"/>
                  </a:lnTo>
                  <a:cubicBezTo>
                    <a:pt x="586848" y="753514"/>
                    <a:pt x="600183" y="742084"/>
                    <a:pt x="605898" y="725892"/>
                  </a:cubicBezTo>
                  <a:cubicBezTo>
                    <a:pt x="611613" y="709699"/>
                    <a:pt x="609708" y="692554"/>
                    <a:pt x="600183" y="678267"/>
                  </a:cubicBezTo>
                  <a:cubicBezTo>
                    <a:pt x="596373" y="672552"/>
                    <a:pt x="586848" y="662074"/>
                    <a:pt x="575418" y="651597"/>
                  </a:cubicBezTo>
                  <a:cubicBezTo>
                    <a:pt x="634473" y="667789"/>
                    <a:pt x="697338" y="696364"/>
                    <a:pt x="721150" y="739227"/>
                  </a:cubicBezTo>
                  <a:cubicBezTo>
                    <a:pt x="756393" y="802092"/>
                    <a:pt x="756393" y="816379"/>
                    <a:pt x="756393" y="954492"/>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8" name="Freeform 47">
              <a:extLst>
                <a:ext uri="{FF2B5EF4-FFF2-40B4-BE49-F238E27FC236}">
                  <a16:creationId xmlns:a16="http://schemas.microsoft.com/office/drawing/2014/main" id="{7ECF6CAF-8410-9D4A-950E-D9F90A7CB774}"/>
                </a:ext>
              </a:extLst>
            </p:cNvPr>
            <p:cNvSpPr/>
            <p:nvPr/>
          </p:nvSpPr>
          <p:spPr>
            <a:xfrm>
              <a:off x="8304881" y="3956183"/>
              <a:ext cx="33337" cy="70485"/>
            </a:xfrm>
            <a:custGeom>
              <a:avLst/>
              <a:gdLst>
                <a:gd name="connsiteX0" fmla="*/ 0 w 33337"/>
                <a:gd name="connsiteY0" fmla="*/ 0 h 70485"/>
                <a:gd name="connsiteX1" fmla="*/ 33337 w 33337"/>
                <a:gd name="connsiteY1" fmla="*/ 0 h 70485"/>
                <a:gd name="connsiteX2" fmla="*/ 33337 w 33337"/>
                <a:gd name="connsiteY2" fmla="*/ 70485 h 70485"/>
                <a:gd name="connsiteX3" fmla="*/ 0 w 33337"/>
                <a:gd name="connsiteY3" fmla="*/ 70485 h 70485"/>
              </a:gdLst>
              <a:ahLst/>
              <a:cxnLst>
                <a:cxn ang="0">
                  <a:pos x="connsiteX0" y="connsiteY0"/>
                </a:cxn>
                <a:cxn ang="0">
                  <a:pos x="connsiteX1" y="connsiteY1"/>
                </a:cxn>
                <a:cxn ang="0">
                  <a:pos x="connsiteX2" y="connsiteY2"/>
                </a:cxn>
                <a:cxn ang="0">
                  <a:pos x="connsiteX3" y="connsiteY3"/>
                </a:cxn>
              </a:cxnLst>
              <a:rect l="l" t="t" r="r" b="b"/>
              <a:pathLst>
                <a:path w="33337" h="70485">
                  <a:moveTo>
                    <a:pt x="0" y="0"/>
                  </a:moveTo>
                  <a:lnTo>
                    <a:pt x="33337" y="0"/>
                  </a:lnTo>
                  <a:lnTo>
                    <a:pt x="33337" y="70485"/>
                  </a:lnTo>
                  <a:lnTo>
                    <a:pt x="0" y="7048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49" name="Freeform 48">
              <a:extLst>
                <a:ext uri="{FF2B5EF4-FFF2-40B4-BE49-F238E27FC236}">
                  <a16:creationId xmlns:a16="http://schemas.microsoft.com/office/drawing/2014/main" id="{445CC59F-FF1B-3B4B-8A0C-328F6C2006B3}"/>
                </a:ext>
              </a:extLst>
            </p:cNvPr>
            <p:cNvSpPr/>
            <p:nvPr/>
          </p:nvSpPr>
          <p:spPr>
            <a:xfrm>
              <a:off x="8735411" y="3956183"/>
              <a:ext cx="33337" cy="70485"/>
            </a:xfrm>
            <a:custGeom>
              <a:avLst/>
              <a:gdLst>
                <a:gd name="connsiteX0" fmla="*/ 0 w 33337"/>
                <a:gd name="connsiteY0" fmla="*/ 0 h 70485"/>
                <a:gd name="connsiteX1" fmla="*/ 33338 w 33337"/>
                <a:gd name="connsiteY1" fmla="*/ 0 h 70485"/>
                <a:gd name="connsiteX2" fmla="*/ 33338 w 33337"/>
                <a:gd name="connsiteY2" fmla="*/ 70485 h 70485"/>
                <a:gd name="connsiteX3" fmla="*/ 0 w 33337"/>
                <a:gd name="connsiteY3" fmla="*/ 70485 h 70485"/>
              </a:gdLst>
              <a:ahLst/>
              <a:cxnLst>
                <a:cxn ang="0">
                  <a:pos x="connsiteX0" y="connsiteY0"/>
                </a:cxn>
                <a:cxn ang="0">
                  <a:pos x="connsiteX1" y="connsiteY1"/>
                </a:cxn>
                <a:cxn ang="0">
                  <a:pos x="connsiteX2" y="connsiteY2"/>
                </a:cxn>
                <a:cxn ang="0">
                  <a:pos x="connsiteX3" y="connsiteY3"/>
                </a:cxn>
              </a:cxnLst>
              <a:rect l="l" t="t" r="r" b="b"/>
              <a:pathLst>
                <a:path w="33337" h="70485">
                  <a:moveTo>
                    <a:pt x="0" y="0"/>
                  </a:moveTo>
                  <a:lnTo>
                    <a:pt x="33338" y="0"/>
                  </a:lnTo>
                  <a:lnTo>
                    <a:pt x="33338" y="70485"/>
                  </a:lnTo>
                  <a:lnTo>
                    <a:pt x="0" y="70485"/>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0" name="Freeform 49">
              <a:extLst>
                <a:ext uri="{FF2B5EF4-FFF2-40B4-BE49-F238E27FC236}">
                  <a16:creationId xmlns:a16="http://schemas.microsoft.com/office/drawing/2014/main" id="{AE6FBF53-CD10-CE44-8310-EB74819EB99C}"/>
                </a:ext>
              </a:extLst>
            </p:cNvPr>
            <p:cNvSpPr/>
            <p:nvPr/>
          </p:nvSpPr>
          <p:spPr>
            <a:xfrm>
              <a:off x="8431563" y="3399923"/>
              <a:ext cx="85725" cy="85725"/>
            </a:xfrm>
            <a:custGeom>
              <a:avLst/>
              <a:gdLst>
                <a:gd name="connsiteX0" fmla="*/ 42863 w 85725"/>
                <a:gd name="connsiteY0" fmla="*/ 85725 h 85725"/>
                <a:gd name="connsiteX1" fmla="*/ 85725 w 85725"/>
                <a:gd name="connsiteY1" fmla="*/ 42863 h 85725"/>
                <a:gd name="connsiteX2" fmla="*/ 42863 w 85725"/>
                <a:gd name="connsiteY2" fmla="*/ 0 h 85725"/>
                <a:gd name="connsiteX3" fmla="*/ 0 w 85725"/>
                <a:gd name="connsiteY3" fmla="*/ 42863 h 85725"/>
                <a:gd name="connsiteX4" fmla="*/ 42863 w 85725"/>
                <a:gd name="connsiteY4" fmla="*/ 85725 h 85725"/>
                <a:gd name="connsiteX5" fmla="*/ 42863 w 85725"/>
                <a:gd name="connsiteY5" fmla="*/ 34290 h 85725"/>
                <a:gd name="connsiteX6" fmla="*/ 52388 w 85725"/>
                <a:gd name="connsiteY6" fmla="*/ 43815 h 85725"/>
                <a:gd name="connsiteX7" fmla="*/ 42863 w 85725"/>
                <a:gd name="connsiteY7" fmla="*/ 53340 h 85725"/>
                <a:gd name="connsiteX8" fmla="*/ 33338 w 85725"/>
                <a:gd name="connsiteY8" fmla="*/ 43815 h 85725"/>
                <a:gd name="connsiteX9" fmla="*/ 42863 w 85725"/>
                <a:gd name="connsiteY9" fmla="*/ 3429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85725">
                  <a:moveTo>
                    <a:pt x="42863" y="85725"/>
                  </a:moveTo>
                  <a:cubicBezTo>
                    <a:pt x="66675" y="85725"/>
                    <a:pt x="85725" y="66675"/>
                    <a:pt x="85725" y="42863"/>
                  </a:cubicBezTo>
                  <a:cubicBezTo>
                    <a:pt x="85725" y="19050"/>
                    <a:pt x="66675" y="0"/>
                    <a:pt x="42863" y="0"/>
                  </a:cubicBezTo>
                  <a:cubicBezTo>
                    <a:pt x="19050" y="0"/>
                    <a:pt x="0" y="19050"/>
                    <a:pt x="0" y="42863"/>
                  </a:cubicBezTo>
                  <a:cubicBezTo>
                    <a:pt x="0" y="66675"/>
                    <a:pt x="19050" y="85725"/>
                    <a:pt x="42863" y="85725"/>
                  </a:cubicBezTo>
                  <a:close/>
                  <a:moveTo>
                    <a:pt x="42863" y="34290"/>
                  </a:moveTo>
                  <a:cubicBezTo>
                    <a:pt x="47625" y="34290"/>
                    <a:pt x="52388" y="38100"/>
                    <a:pt x="52388" y="43815"/>
                  </a:cubicBezTo>
                  <a:cubicBezTo>
                    <a:pt x="52388" y="48578"/>
                    <a:pt x="48578" y="53340"/>
                    <a:pt x="42863" y="53340"/>
                  </a:cubicBezTo>
                  <a:cubicBezTo>
                    <a:pt x="37148" y="53340"/>
                    <a:pt x="33338" y="49530"/>
                    <a:pt x="33338" y="43815"/>
                  </a:cubicBezTo>
                  <a:cubicBezTo>
                    <a:pt x="33338" y="38100"/>
                    <a:pt x="38100" y="34290"/>
                    <a:pt x="42863" y="3429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1" name="Freeform 50">
              <a:extLst>
                <a:ext uri="{FF2B5EF4-FFF2-40B4-BE49-F238E27FC236}">
                  <a16:creationId xmlns:a16="http://schemas.microsoft.com/office/drawing/2014/main" id="{C8A13D9D-E169-3F44-8B06-8E4C66DA1986}"/>
                </a:ext>
              </a:extLst>
            </p:cNvPr>
            <p:cNvSpPr/>
            <p:nvPr/>
          </p:nvSpPr>
          <p:spPr>
            <a:xfrm>
              <a:off x="8555388" y="3399923"/>
              <a:ext cx="85725" cy="85725"/>
            </a:xfrm>
            <a:custGeom>
              <a:avLst/>
              <a:gdLst>
                <a:gd name="connsiteX0" fmla="*/ 42863 w 85725"/>
                <a:gd name="connsiteY0" fmla="*/ 85725 h 85725"/>
                <a:gd name="connsiteX1" fmla="*/ 85725 w 85725"/>
                <a:gd name="connsiteY1" fmla="*/ 42863 h 85725"/>
                <a:gd name="connsiteX2" fmla="*/ 42863 w 85725"/>
                <a:gd name="connsiteY2" fmla="*/ 0 h 85725"/>
                <a:gd name="connsiteX3" fmla="*/ 0 w 85725"/>
                <a:gd name="connsiteY3" fmla="*/ 42863 h 85725"/>
                <a:gd name="connsiteX4" fmla="*/ 42863 w 85725"/>
                <a:gd name="connsiteY4" fmla="*/ 85725 h 85725"/>
                <a:gd name="connsiteX5" fmla="*/ 42863 w 85725"/>
                <a:gd name="connsiteY5" fmla="*/ 34290 h 85725"/>
                <a:gd name="connsiteX6" fmla="*/ 52388 w 85725"/>
                <a:gd name="connsiteY6" fmla="*/ 43815 h 85725"/>
                <a:gd name="connsiteX7" fmla="*/ 42863 w 85725"/>
                <a:gd name="connsiteY7" fmla="*/ 53340 h 85725"/>
                <a:gd name="connsiteX8" fmla="*/ 33338 w 85725"/>
                <a:gd name="connsiteY8" fmla="*/ 43815 h 85725"/>
                <a:gd name="connsiteX9" fmla="*/ 42863 w 85725"/>
                <a:gd name="connsiteY9" fmla="*/ 3429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85725">
                  <a:moveTo>
                    <a:pt x="42863" y="85725"/>
                  </a:moveTo>
                  <a:cubicBezTo>
                    <a:pt x="66675" y="85725"/>
                    <a:pt x="85725" y="66675"/>
                    <a:pt x="85725" y="42863"/>
                  </a:cubicBezTo>
                  <a:cubicBezTo>
                    <a:pt x="85725" y="19050"/>
                    <a:pt x="66675" y="0"/>
                    <a:pt x="42863" y="0"/>
                  </a:cubicBezTo>
                  <a:cubicBezTo>
                    <a:pt x="19050" y="0"/>
                    <a:pt x="0" y="19050"/>
                    <a:pt x="0" y="42863"/>
                  </a:cubicBezTo>
                  <a:cubicBezTo>
                    <a:pt x="0" y="66675"/>
                    <a:pt x="19050" y="85725"/>
                    <a:pt x="42863" y="85725"/>
                  </a:cubicBezTo>
                  <a:close/>
                  <a:moveTo>
                    <a:pt x="42863" y="34290"/>
                  </a:moveTo>
                  <a:cubicBezTo>
                    <a:pt x="47625" y="34290"/>
                    <a:pt x="52388" y="38100"/>
                    <a:pt x="52388" y="43815"/>
                  </a:cubicBezTo>
                  <a:cubicBezTo>
                    <a:pt x="52388" y="48578"/>
                    <a:pt x="48578" y="53340"/>
                    <a:pt x="42863" y="53340"/>
                  </a:cubicBezTo>
                  <a:cubicBezTo>
                    <a:pt x="37148" y="53340"/>
                    <a:pt x="33338" y="49530"/>
                    <a:pt x="33338" y="43815"/>
                  </a:cubicBezTo>
                  <a:cubicBezTo>
                    <a:pt x="33338" y="38100"/>
                    <a:pt x="38100" y="34290"/>
                    <a:pt x="42863" y="34290"/>
                  </a:cubicBez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sp>
          <p:nvSpPr>
            <p:cNvPr id="52" name="Freeform 51">
              <a:extLst>
                <a:ext uri="{FF2B5EF4-FFF2-40B4-BE49-F238E27FC236}">
                  <a16:creationId xmlns:a16="http://schemas.microsoft.com/office/drawing/2014/main" id="{F233A2E0-5A08-D943-95DC-098133CE0AD1}"/>
                </a:ext>
              </a:extLst>
            </p:cNvPr>
            <p:cNvSpPr/>
            <p:nvPr/>
          </p:nvSpPr>
          <p:spPr>
            <a:xfrm>
              <a:off x="8522051" y="3896176"/>
              <a:ext cx="33337" cy="130492"/>
            </a:xfrm>
            <a:custGeom>
              <a:avLst/>
              <a:gdLst>
                <a:gd name="connsiteX0" fmla="*/ 0 w 33337"/>
                <a:gd name="connsiteY0" fmla="*/ 0 h 130492"/>
                <a:gd name="connsiteX1" fmla="*/ 33337 w 33337"/>
                <a:gd name="connsiteY1" fmla="*/ 0 h 130492"/>
                <a:gd name="connsiteX2" fmla="*/ 33337 w 33337"/>
                <a:gd name="connsiteY2" fmla="*/ 130492 h 130492"/>
                <a:gd name="connsiteX3" fmla="*/ 0 w 33337"/>
                <a:gd name="connsiteY3" fmla="*/ 130492 h 130492"/>
              </a:gdLst>
              <a:ahLst/>
              <a:cxnLst>
                <a:cxn ang="0">
                  <a:pos x="connsiteX0" y="connsiteY0"/>
                </a:cxn>
                <a:cxn ang="0">
                  <a:pos x="connsiteX1" y="connsiteY1"/>
                </a:cxn>
                <a:cxn ang="0">
                  <a:pos x="connsiteX2" y="connsiteY2"/>
                </a:cxn>
                <a:cxn ang="0">
                  <a:pos x="connsiteX3" y="connsiteY3"/>
                </a:cxn>
              </a:cxnLst>
              <a:rect l="l" t="t" r="r" b="b"/>
              <a:pathLst>
                <a:path w="33337" h="130492">
                  <a:moveTo>
                    <a:pt x="0" y="0"/>
                  </a:moveTo>
                  <a:lnTo>
                    <a:pt x="33337" y="0"/>
                  </a:lnTo>
                  <a:lnTo>
                    <a:pt x="33337" y="130492"/>
                  </a:lnTo>
                  <a:lnTo>
                    <a:pt x="0" y="130492"/>
                  </a:lnTo>
                  <a:close/>
                </a:path>
              </a:pathLst>
            </a:custGeom>
            <a:grpFill/>
            <a:ln w="9525" cap="flat">
              <a:noFill/>
              <a:prstDash val="solid"/>
              <a:miter/>
            </a:ln>
          </p:spPr>
          <p:txBody>
            <a:bodyPr rtlCol="0" anchor="ctr"/>
            <a:lstStyle/>
            <a:p>
              <a:pPr defTabSz="1097280" eaLnBrk="1" fontAlgn="auto" hangingPunct="1">
                <a:spcBef>
                  <a:spcPts val="0"/>
                </a:spcBef>
                <a:spcAft>
                  <a:spcPts val="0"/>
                </a:spcAft>
                <a:defRPr/>
              </a:pPr>
              <a:endParaRPr lang="en-US" sz="2160">
                <a:solidFill>
                  <a:prstClr val="white"/>
                </a:solidFill>
                <a:latin typeface="Amazon Ember"/>
              </a:endParaRPr>
            </a:p>
          </p:txBody>
        </p:sp>
      </p:grpSp>
      <p:pic>
        <p:nvPicPr>
          <p:cNvPr id="35" name="Picture 34" descr="Graphical user interface&#10;&#10;Description automatically generated">
            <a:extLst>
              <a:ext uri="{FF2B5EF4-FFF2-40B4-BE49-F238E27FC236}">
                <a16:creationId xmlns:a16="http://schemas.microsoft.com/office/drawing/2014/main" id="{C5EFFE60-3F4E-7744-85CC-F6D9F78374CC}"/>
              </a:ext>
            </a:extLst>
          </p:cNvPr>
          <p:cNvPicPr>
            <a:picLocks noChangeAspect="1"/>
          </p:cNvPicPr>
          <p:nvPr/>
        </p:nvPicPr>
        <p:blipFill rotWithShape="1">
          <a:blip r:embed="rId3">
            <a:extLst>
              <a:ext uri="{28A0092B-C50C-407E-A947-70E740481C1C}">
                <a14:useLocalDpi xmlns:a14="http://schemas.microsoft.com/office/drawing/2010/main" val="0"/>
              </a:ext>
            </a:extLst>
          </a:blip>
          <a:srcRect t="275" b="33131"/>
          <a:stretch/>
        </p:blipFill>
        <p:spPr>
          <a:xfrm>
            <a:off x="1234441" y="2074359"/>
            <a:ext cx="6737087" cy="4610286"/>
          </a:xfrm>
          <a:prstGeom prst="rect">
            <a:avLst/>
          </a:prstGeom>
        </p:spPr>
      </p:pic>
    </p:spTree>
    <p:extLst>
      <p:ext uri="{BB962C8B-B14F-4D97-AF65-F5344CB8AC3E}">
        <p14:creationId xmlns:p14="http://schemas.microsoft.com/office/powerpoint/2010/main" val="104593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7A76-74AD-1147-9826-6D9C45A29D7C}"/>
              </a:ext>
            </a:extLst>
          </p:cNvPr>
          <p:cNvSpPr>
            <a:spLocks noGrp="1"/>
          </p:cNvSpPr>
          <p:nvPr>
            <p:ph type="title"/>
          </p:nvPr>
        </p:nvSpPr>
        <p:spPr>
          <a:xfrm>
            <a:off x="609600" y="381001"/>
            <a:ext cx="13167360" cy="624145"/>
          </a:xfrm>
        </p:spPr>
        <p:txBody>
          <a:bodyPr/>
          <a:lstStyle/>
          <a:p>
            <a:r>
              <a:rPr lang="en-US" dirty="0"/>
              <a:t>Interactive Sessions and Job Notebooks</a:t>
            </a:r>
          </a:p>
        </p:txBody>
      </p:sp>
      <p:graphicFrame>
        <p:nvGraphicFramePr>
          <p:cNvPr id="67" name="Table 67">
            <a:extLst>
              <a:ext uri="{FF2B5EF4-FFF2-40B4-BE49-F238E27FC236}">
                <a16:creationId xmlns:a16="http://schemas.microsoft.com/office/drawing/2014/main" id="{8988C495-1FB2-B845-879D-7BEEF0F6555E}"/>
              </a:ext>
            </a:extLst>
          </p:cNvPr>
          <p:cNvGraphicFramePr>
            <a:graphicFrameLocks noGrp="1"/>
          </p:cNvGraphicFramePr>
          <p:nvPr>
            <p:ph idx="1"/>
            <p:extLst/>
          </p:nvPr>
        </p:nvGraphicFramePr>
        <p:xfrm>
          <a:off x="5159828" y="2766979"/>
          <a:ext cx="8490857" cy="4361252"/>
        </p:xfrm>
        <a:graphic>
          <a:graphicData uri="http://schemas.openxmlformats.org/drawingml/2006/table">
            <a:tbl>
              <a:tblPr firstRow="1" bandRow="1">
                <a:tableStyleId>{5C22544A-7EE6-4342-B048-85BDC9FD1C3A}</a:tableStyleId>
              </a:tblPr>
              <a:tblGrid>
                <a:gridCol w="8490857">
                  <a:extLst>
                    <a:ext uri="{9D8B030D-6E8A-4147-A177-3AD203B41FA5}">
                      <a16:colId xmlns:a16="http://schemas.microsoft.com/office/drawing/2014/main" val="1649300275"/>
                    </a:ext>
                  </a:extLst>
                </a:gridCol>
              </a:tblGrid>
              <a:tr h="864761">
                <a:tc>
                  <a:txBody>
                    <a:bodyPr/>
                    <a:lstStyle/>
                    <a:p>
                      <a:pPr algn="ctr"/>
                      <a:r>
                        <a:rPr lang="en-US" sz="2600" b="0" dirty="0">
                          <a:solidFill>
                            <a:schemeClr val="tx1"/>
                          </a:solidFill>
                        </a:rPr>
                        <a:t>Time to first query: 10 minutes → </a:t>
                      </a:r>
                      <a:r>
                        <a:rPr lang="en-US" sz="2600" b="0" dirty="0">
                          <a:solidFill>
                            <a:schemeClr val="accent2"/>
                          </a:solidFill>
                        </a:rPr>
                        <a:t>30 seconds</a:t>
                      </a:r>
                    </a:p>
                  </a:txBody>
                  <a:tcPr marL="109728" marR="109728" marT="54864" marB="54864" anchor="ctr">
                    <a:lnL w="12700" cmpd="sng">
                      <a:noFill/>
                    </a:lnL>
                    <a:lnR w="12700" cmpd="sng">
                      <a:noFill/>
                    </a:lnR>
                    <a:lnT w="381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6129970"/>
                  </a:ext>
                </a:extLst>
              </a:tr>
              <a:tr h="899770">
                <a:tc>
                  <a:txBody>
                    <a:bodyPr/>
                    <a:lstStyle/>
                    <a:p>
                      <a:pPr algn="ctr"/>
                      <a:r>
                        <a:rPr lang="en-US" sz="2600" dirty="0">
                          <a:solidFill>
                            <a:schemeClr val="tx1"/>
                          </a:solidFill>
                        </a:rPr>
                        <a:t>Use </a:t>
                      </a:r>
                      <a:r>
                        <a:rPr lang="en-US" sz="2600" dirty="0">
                          <a:solidFill>
                            <a:schemeClr val="accent2"/>
                          </a:solidFill>
                        </a:rPr>
                        <a:t>AWS Glue Studio </a:t>
                      </a:r>
                      <a:r>
                        <a:rPr lang="en-US" sz="2600" dirty="0">
                          <a:solidFill>
                            <a:schemeClr val="tx1"/>
                          </a:solidFill>
                        </a:rPr>
                        <a:t>or your preferred </a:t>
                      </a:r>
                      <a:r>
                        <a:rPr lang="en-US" sz="2600" dirty="0">
                          <a:solidFill>
                            <a:schemeClr val="accent2"/>
                          </a:solidFill>
                        </a:rPr>
                        <a:t>IDE or Notebook</a:t>
                      </a:r>
                    </a:p>
                  </a:txBody>
                  <a:tcPr marL="109728" marR="109728" marT="54864" marB="54864"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8071592"/>
                  </a:ext>
                </a:extLst>
              </a:tr>
              <a:tr h="864761">
                <a:tc>
                  <a:txBody>
                    <a:bodyPr/>
                    <a:lstStyle/>
                    <a:p>
                      <a:pPr algn="ctr"/>
                      <a:r>
                        <a:rPr lang="en-US" sz="2600" dirty="0">
                          <a:solidFill>
                            <a:schemeClr val="accent2"/>
                          </a:solidFill>
                        </a:rPr>
                        <a:t>Live</a:t>
                      </a:r>
                      <a:r>
                        <a:rPr lang="en-US" sz="2600" dirty="0">
                          <a:solidFill>
                            <a:schemeClr val="tx1"/>
                          </a:solidFill>
                        </a:rPr>
                        <a:t> serverless data integration</a:t>
                      </a:r>
                    </a:p>
                  </a:txBody>
                  <a:tcPr marL="109728" marR="109728" marT="54864" marB="54864"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420352"/>
                  </a:ext>
                </a:extLst>
              </a:tr>
              <a:tr h="864761">
                <a:tc>
                  <a:txBody>
                    <a:bodyPr/>
                    <a:lstStyle/>
                    <a:p>
                      <a:pPr algn="ctr"/>
                      <a:r>
                        <a:rPr lang="en-US" sz="2600" dirty="0">
                          <a:solidFill>
                            <a:schemeClr val="tx1"/>
                          </a:solidFill>
                        </a:rPr>
                        <a:t>Ephemeral infrastructure with built-in </a:t>
                      </a:r>
                      <a:r>
                        <a:rPr lang="en-US" sz="2600" dirty="0">
                          <a:solidFill>
                            <a:schemeClr val="accent2"/>
                          </a:solidFill>
                        </a:rPr>
                        <a:t>cost controls</a:t>
                      </a:r>
                    </a:p>
                  </a:txBody>
                  <a:tcPr marL="109728" marR="109728" marT="54864" marB="54864"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0945364"/>
                  </a:ext>
                </a:extLst>
              </a:tr>
              <a:tr h="864761">
                <a:tc>
                  <a:txBody>
                    <a:bodyPr/>
                    <a:lstStyle/>
                    <a:p>
                      <a:pPr algn="ctr"/>
                      <a:r>
                        <a:rPr lang="en-US" sz="2600" dirty="0">
                          <a:solidFill>
                            <a:schemeClr val="accent2"/>
                          </a:solidFill>
                        </a:rPr>
                        <a:t>Dedicated resources </a:t>
                      </a:r>
                      <a:r>
                        <a:rPr lang="en-US" sz="2600" dirty="0">
                          <a:solidFill>
                            <a:schemeClr val="tx1"/>
                          </a:solidFill>
                        </a:rPr>
                        <a:t>for no noisy neighbors</a:t>
                      </a:r>
                    </a:p>
                  </a:txBody>
                  <a:tcPr marL="109728" marR="109728" marT="54864" marB="54864"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13675469"/>
                  </a:ext>
                </a:extLst>
              </a:tr>
            </a:tbl>
          </a:graphicData>
        </a:graphic>
      </p:graphicFrame>
      <p:grpSp>
        <p:nvGrpSpPr>
          <p:cNvPr id="66" name="Group 65">
            <a:extLst>
              <a:ext uri="{FF2B5EF4-FFF2-40B4-BE49-F238E27FC236}">
                <a16:creationId xmlns:a16="http://schemas.microsoft.com/office/drawing/2014/main" id="{2435F751-59AB-194D-89AB-67E5FB23228C}"/>
              </a:ext>
            </a:extLst>
          </p:cNvPr>
          <p:cNvGrpSpPr>
            <a:grpSpLocks noChangeAspect="1"/>
          </p:cNvGrpSpPr>
          <p:nvPr/>
        </p:nvGrpSpPr>
        <p:grpSpPr>
          <a:xfrm>
            <a:off x="833730" y="3180506"/>
            <a:ext cx="3496750" cy="3496750"/>
            <a:chOff x="7759603" y="2182704"/>
            <a:chExt cx="850913" cy="850913"/>
          </a:xfrm>
        </p:grpSpPr>
        <p:grpSp>
          <p:nvGrpSpPr>
            <p:cNvPr id="4" name="Group 3">
              <a:extLst>
                <a:ext uri="{FF2B5EF4-FFF2-40B4-BE49-F238E27FC236}">
                  <a16:creationId xmlns:a16="http://schemas.microsoft.com/office/drawing/2014/main" id="{11C5F0A6-1B3B-D048-8A9E-F292E12DF2C9}"/>
                </a:ext>
              </a:extLst>
            </p:cNvPr>
            <p:cNvGrpSpPr/>
            <p:nvPr/>
          </p:nvGrpSpPr>
          <p:grpSpPr>
            <a:xfrm>
              <a:off x="7902992" y="2326265"/>
              <a:ext cx="564130" cy="563791"/>
              <a:chOff x="7283533" y="3777993"/>
              <a:chExt cx="775679" cy="775212"/>
            </a:xfrm>
          </p:grpSpPr>
          <p:sp>
            <p:nvSpPr>
              <p:cNvPr id="5" name="Freeform: Shape 457">
                <a:extLst>
                  <a:ext uri="{FF2B5EF4-FFF2-40B4-BE49-F238E27FC236}">
                    <a16:creationId xmlns:a16="http://schemas.microsoft.com/office/drawing/2014/main" id="{AFB17085-8004-0742-9067-4F60690BF8E6}"/>
                  </a:ext>
                </a:extLst>
              </p:cNvPr>
              <p:cNvSpPr/>
              <p:nvPr/>
            </p:nvSpPr>
            <p:spPr>
              <a:xfrm>
                <a:off x="7283533" y="4123812"/>
                <a:ext cx="347445" cy="429388"/>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solidFill>
                <a:schemeClr val="tx1"/>
              </a:solidFill>
              <a:ln w="19050" cap="flat">
                <a:solidFill>
                  <a:sysClr val="window" lastClr="FFFFFF"/>
                </a:solidFill>
                <a:prstDash val="solid"/>
                <a:round/>
              </a:ln>
            </p:spPr>
            <p:txBody>
              <a:bodyPr rtlCol="0" anchor="ctr"/>
              <a:lstStyle/>
              <a:p>
                <a:pPr defTabSz="975341">
                  <a:defRPr/>
                </a:pPr>
                <a:endParaRPr lang="en-US" sz="1920" kern="0" dirty="0">
                  <a:solidFill>
                    <a:prstClr val="white"/>
                  </a:solidFill>
                  <a:latin typeface="Amazon Ember"/>
                </a:endParaRPr>
              </a:p>
            </p:txBody>
          </p:sp>
          <p:sp useBgFill="1">
            <p:nvSpPr>
              <p:cNvPr id="6" name="Freeform: Shape 459">
                <a:extLst>
                  <a:ext uri="{FF2B5EF4-FFF2-40B4-BE49-F238E27FC236}">
                    <a16:creationId xmlns:a16="http://schemas.microsoft.com/office/drawing/2014/main" id="{8B214BD9-DED2-DE44-AAF0-34136975837B}"/>
                  </a:ext>
                </a:extLst>
              </p:cNvPr>
              <p:cNvSpPr/>
              <p:nvPr/>
            </p:nvSpPr>
            <p:spPr>
              <a:xfrm>
                <a:off x="7283533" y="4123810"/>
                <a:ext cx="347445" cy="121277"/>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ln w="19050" cap="flat">
                <a:solidFill>
                  <a:sysClr val="window" lastClr="FFFFFF"/>
                </a:solidFill>
                <a:prstDash val="solid"/>
                <a:round/>
              </a:ln>
            </p:spPr>
            <p:txBody>
              <a:bodyPr rtlCol="0" anchor="ctr"/>
              <a:lstStyle/>
              <a:p>
                <a:pPr defTabSz="975341">
                  <a:defRPr/>
                </a:pPr>
                <a:endParaRPr lang="en-US" sz="1920" kern="0" dirty="0">
                  <a:solidFill>
                    <a:prstClr val="white"/>
                  </a:solidFill>
                  <a:latin typeface="Amazon Ember"/>
                </a:endParaRPr>
              </a:p>
            </p:txBody>
          </p:sp>
          <p:sp>
            <p:nvSpPr>
              <p:cNvPr id="7" name="Freeform: Shape 460">
                <a:extLst>
                  <a:ext uri="{FF2B5EF4-FFF2-40B4-BE49-F238E27FC236}">
                    <a16:creationId xmlns:a16="http://schemas.microsoft.com/office/drawing/2014/main" id="{016988F9-F732-3749-8E07-1687BCC13480}"/>
                  </a:ext>
                </a:extLst>
              </p:cNvPr>
              <p:cNvSpPr/>
              <p:nvPr/>
            </p:nvSpPr>
            <p:spPr>
              <a:xfrm>
                <a:off x="7283535" y="4288684"/>
                <a:ext cx="347445" cy="62277"/>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ysClr val="window" lastClr="FFFFFF"/>
                </a:solidFill>
                <a:prstDash val="solid"/>
                <a:round/>
              </a:ln>
            </p:spPr>
            <p:txBody>
              <a:bodyPr rtlCol="0" anchor="ctr"/>
              <a:lstStyle/>
              <a:p>
                <a:pPr defTabSz="975341">
                  <a:defRPr/>
                </a:pPr>
                <a:endParaRPr lang="en-US" sz="1920" kern="0" dirty="0">
                  <a:solidFill>
                    <a:prstClr val="white"/>
                  </a:solidFill>
                  <a:latin typeface="Amazon Ember"/>
                </a:endParaRPr>
              </a:p>
            </p:txBody>
          </p:sp>
          <p:sp>
            <p:nvSpPr>
              <p:cNvPr id="8" name="Freeform: Shape 461">
                <a:extLst>
                  <a:ext uri="{FF2B5EF4-FFF2-40B4-BE49-F238E27FC236}">
                    <a16:creationId xmlns:a16="http://schemas.microsoft.com/office/drawing/2014/main" id="{890E1E1D-A0AE-FF43-9A6A-F668C00A8AEF}"/>
                  </a:ext>
                </a:extLst>
              </p:cNvPr>
              <p:cNvSpPr/>
              <p:nvPr/>
            </p:nvSpPr>
            <p:spPr>
              <a:xfrm>
                <a:off x="7283535" y="4392917"/>
                <a:ext cx="347445" cy="62277"/>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ysClr val="window" lastClr="FFFFFF"/>
                </a:solidFill>
                <a:prstDash val="solid"/>
                <a:round/>
              </a:ln>
            </p:spPr>
            <p:txBody>
              <a:bodyPr rtlCol="0" anchor="ctr"/>
              <a:lstStyle/>
              <a:p>
                <a:pPr defTabSz="975341">
                  <a:defRPr/>
                </a:pPr>
                <a:endParaRPr lang="en-US" sz="1920" kern="0" dirty="0">
                  <a:solidFill>
                    <a:prstClr val="white"/>
                  </a:solidFill>
                  <a:latin typeface="Amazon Ember"/>
                </a:endParaRPr>
              </a:p>
            </p:txBody>
          </p:sp>
          <p:sp>
            <p:nvSpPr>
              <p:cNvPr id="9" name="Freeform: Shape 452">
                <a:extLst>
                  <a:ext uri="{FF2B5EF4-FFF2-40B4-BE49-F238E27FC236}">
                    <a16:creationId xmlns:a16="http://schemas.microsoft.com/office/drawing/2014/main" id="{B5A030B3-7816-B94F-AA06-7A0668063ED8}"/>
                  </a:ext>
                </a:extLst>
              </p:cNvPr>
              <p:cNvSpPr/>
              <p:nvPr/>
            </p:nvSpPr>
            <p:spPr>
              <a:xfrm>
                <a:off x="7547885" y="4249129"/>
                <a:ext cx="246044" cy="30407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solidFill>
                <a:schemeClr val="tx1"/>
              </a:solidFill>
              <a:ln w="19050" cap="flat">
                <a:solidFill>
                  <a:sysClr val="window" lastClr="FFFFFF"/>
                </a:solidFill>
                <a:prstDash val="solid"/>
                <a:round/>
              </a:ln>
            </p:spPr>
            <p:txBody>
              <a:bodyPr rtlCol="0" anchor="ctr"/>
              <a:lstStyle/>
              <a:p>
                <a:pPr defTabSz="975341">
                  <a:defRPr/>
                </a:pPr>
                <a:endParaRPr lang="en-US" sz="1920" kern="0" dirty="0">
                  <a:solidFill>
                    <a:prstClr val="white"/>
                  </a:solidFill>
                  <a:latin typeface="Amazon Ember"/>
                </a:endParaRPr>
              </a:p>
            </p:txBody>
          </p:sp>
          <p:sp useBgFill="1">
            <p:nvSpPr>
              <p:cNvPr id="10" name="Freeform: Shape 454">
                <a:extLst>
                  <a:ext uri="{FF2B5EF4-FFF2-40B4-BE49-F238E27FC236}">
                    <a16:creationId xmlns:a16="http://schemas.microsoft.com/office/drawing/2014/main" id="{5FB9FB10-BC53-5844-B97B-E87E1B7B5BD7}"/>
                  </a:ext>
                </a:extLst>
              </p:cNvPr>
              <p:cNvSpPr/>
              <p:nvPr/>
            </p:nvSpPr>
            <p:spPr>
              <a:xfrm>
                <a:off x="7547879" y="4249130"/>
                <a:ext cx="246044" cy="85884"/>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ln w="19050" cap="flat">
                <a:solidFill>
                  <a:sysClr val="window" lastClr="FFFFFF"/>
                </a:solidFill>
                <a:prstDash val="solid"/>
                <a:round/>
              </a:ln>
            </p:spPr>
            <p:txBody>
              <a:bodyPr rtlCol="0" anchor="ctr"/>
              <a:lstStyle/>
              <a:p>
                <a:pPr defTabSz="975341">
                  <a:defRPr/>
                </a:pPr>
                <a:endParaRPr lang="en-US" sz="1920" kern="0" dirty="0">
                  <a:solidFill>
                    <a:prstClr val="white"/>
                  </a:solidFill>
                  <a:latin typeface="Amazon Ember"/>
                </a:endParaRPr>
              </a:p>
            </p:txBody>
          </p:sp>
          <p:sp>
            <p:nvSpPr>
              <p:cNvPr id="11" name="Freeform: Shape 455">
                <a:extLst>
                  <a:ext uri="{FF2B5EF4-FFF2-40B4-BE49-F238E27FC236}">
                    <a16:creationId xmlns:a16="http://schemas.microsoft.com/office/drawing/2014/main" id="{E71AA06D-6A0D-884A-999C-AFD06A9B5E33}"/>
                  </a:ext>
                </a:extLst>
              </p:cNvPr>
              <p:cNvSpPr/>
              <p:nvPr/>
            </p:nvSpPr>
            <p:spPr>
              <a:xfrm>
                <a:off x="7547885" y="4365885"/>
                <a:ext cx="246044" cy="44102"/>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ysClr val="window" lastClr="FFFFFF"/>
                </a:solidFill>
                <a:prstDash val="solid"/>
                <a:round/>
              </a:ln>
            </p:spPr>
            <p:txBody>
              <a:bodyPr rtlCol="0" anchor="ctr"/>
              <a:lstStyle/>
              <a:p>
                <a:pPr defTabSz="975341">
                  <a:defRPr/>
                </a:pPr>
                <a:endParaRPr lang="en-US" sz="1920" kern="0" dirty="0">
                  <a:solidFill>
                    <a:prstClr val="white"/>
                  </a:solidFill>
                  <a:latin typeface="Amazon Ember"/>
                </a:endParaRPr>
              </a:p>
            </p:txBody>
          </p:sp>
          <p:sp>
            <p:nvSpPr>
              <p:cNvPr id="12" name="Freeform: Shape 456">
                <a:extLst>
                  <a:ext uri="{FF2B5EF4-FFF2-40B4-BE49-F238E27FC236}">
                    <a16:creationId xmlns:a16="http://schemas.microsoft.com/office/drawing/2014/main" id="{C7A798DA-F47C-6C4A-90B2-32D421CCBD1B}"/>
                  </a:ext>
                </a:extLst>
              </p:cNvPr>
              <p:cNvSpPr/>
              <p:nvPr/>
            </p:nvSpPr>
            <p:spPr>
              <a:xfrm>
                <a:off x="7547885" y="4439699"/>
                <a:ext cx="246044" cy="44102"/>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ysClr val="window" lastClr="FFFFFF"/>
                </a:solidFill>
                <a:prstDash val="solid"/>
                <a:round/>
              </a:ln>
            </p:spPr>
            <p:txBody>
              <a:bodyPr rtlCol="0" anchor="ctr"/>
              <a:lstStyle/>
              <a:p>
                <a:pPr defTabSz="975341">
                  <a:defRPr/>
                </a:pPr>
                <a:endParaRPr lang="en-US" sz="1920" kern="0" dirty="0">
                  <a:solidFill>
                    <a:prstClr val="white"/>
                  </a:solidFill>
                  <a:latin typeface="Amazon Ember"/>
                </a:endParaRPr>
              </a:p>
            </p:txBody>
          </p:sp>
          <p:grpSp>
            <p:nvGrpSpPr>
              <p:cNvPr id="13" name="Group 12">
                <a:extLst>
                  <a:ext uri="{FF2B5EF4-FFF2-40B4-BE49-F238E27FC236}">
                    <a16:creationId xmlns:a16="http://schemas.microsoft.com/office/drawing/2014/main" id="{C596D146-8683-674B-AC12-9DFFEF035E85}"/>
                  </a:ext>
                </a:extLst>
              </p:cNvPr>
              <p:cNvGrpSpPr/>
              <p:nvPr/>
            </p:nvGrpSpPr>
            <p:grpSpPr>
              <a:xfrm rot="21381282">
                <a:off x="7607391" y="3777993"/>
                <a:ext cx="451821" cy="451821"/>
                <a:chOff x="666336" y="1018331"/>
                <a:chExt cx="205980" cy="209199"/>
              </a:xfrm>
            </p:grpSpPr>
            <p:sp>
              <p:nvSpPr>
                <p:cNvPr id="14" name="Freeform: Shape 448">
                  <a:extLst>
                    <a:ext uri="{FF2B5EF4-FFF2-40B4-BE49-F238E27FC236}">
                      <a16:creationId xmlns:a16="http://schemas.microsoft.com/office/drawing/2014/main" id="{EF68E892-536B-994C-9418-E5647F056725}"/>
                    </a:ext>
                  </a:extLst>
                </p:cNvPr>
                <p:cNvSpPr/>
                <p:nvPr/>
              </p:nvSpPr>
              <p:spPr>
                <a:xfrm>
                  <a:off x="666336" y="1018331"/>
                  <a:ext cx="205980" cy="209199"/>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noFill/>
                <a:ln w="19050" cap="flat">
                  <a:solidFill>
                    <a:sysClr val="window" lastClr="FFFFFF"/>
                  </a:solidFill>
                  <a:prstDash val="solid"/>
                  <a:round/>
                </a:ln>
              </p:spPr>
              <p:txBody>
                <a:bodyPr rtlCol="0" anchor="ctr"/>
                <a:lstStyle/>
                <a:p>
                  <a:pPr defTabSz="975341">
                    <a:defRPr/>
                  </a:pPr>
                  <a:endParaRPr lang="en-US" sz="1920" kern="0" dirty="0">
                    <a:solidFill>
                      <a:prstClr val="white"/>
                    </a:solidFill>
                    <a:latin typeface="Amazon Ember"/>
                  </a:endParaRPr>
                </a:p>
              </p:txBody>
            </p:sp>
            <p:sp>
              <p:nvSpPr>
                <p:cNvPr id="15" name="Freeform: Shape 449">
                  <a:extLst>
                    <a:ext uri="{FF2B5EF4-FFF2-40B4-BE49-F238E27FC236}">
                      <a16:creationId xmlns:a16="http://schemas.microsoft.com/office/drawing/2014/main" id="{826F3A18-79D8-E04A-8DE9-FC6B521A8954}"/>
                    </a:ext>
                  </a:extLst>
                </p:cNvPr>
                <p:cNvSpPr/>
                <p:nvPr/>
              </p:nvSpPr>
              <p:spPr>
                <a:xfrm>
                  <a:off x="726199" y="1078194"/>
                  <a:ext cx="86898" cy="86898"/>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noFill/>
                <a:ln w="19050" cap="flat">
                  <a:solidFill>
                    <a:sysClr val="window" lastClr="FFFFFF"/>
                  </a:solidFill>
                  <a:prstDash val="solid"/>
                  <a:round/>
                </a:ln>
              </p:spPr>
              <p:txBody>
                <a:bodyPr rtlCol="0" anchor="ctr"/>
                <a:lstStyle/>
                <a:p>
                  <a:pPr defTabSz="975341">
                    <a:defRPr/>
                  </a:pPr>
                  <a:endParaRPr lang="en-US" sz="1920" kern="0" dirty="0">
                    <a:solidFill>
                      <a:prstClr val="white"/>
                    </a:solidFill>
                    <a:latin typeface="Amazon Ember"/>
                  </a:endParaRPr>
                </a:p>
              </p:txBody>
            </p:sp>
          </p:grpSp>
        </p:grpSp>
        <p:sp>
          <p:nvSpPr>
            <p:cNvPr id="41" name="Oval 40">
              <a:extLst>
                <a:ext uri="{FF2B5EF4-FFF2-40B4-BE49-F238E27FC236}">
                  <a16:creationId xmlns:a16="http://schemas.microsoft.com/office/drawing/2014/main" id="{D42050EA-6BC6-0E43-94E6-38FFF840827D}"/>
                </a:ext>
              </a:extLst>
            </p:cNvPr>
            <p:cNvSpPr/>
            <p:nvPr/>
          </p:nvSpPr>
          <p:spPr bwMode="auto">
            <a:xfrm>
              <a:off x="7759603" y="2182704"/>
              <a:ext cx="850913" cy="850913"/>
            </a:xfrm>
            <a:prstGeom prst="ellipse">
              <a:avLst/>
            </a:prstGeom>
            <a:noFill/>
            <a:ln w="28575" cap="flat" cmpd="sng" algn="ctr">
              <a:solidFill>
                <a:srgbClr val="C45468"/>
              </a:solidFill>
              <a:prstDash val="solid"/>
            </a:ln>
            <a:effectLst/>
          </p:spPr>
          <p:txBody>
            <a:bodyPr rot="0" spcFirstLastPara="0" vertOverflow="overflow" horzOverflow="overflow" vert="horz" wrap="square" lIns="159605" tIns="127684" rIns="159605" bIns="127684" numCol="1" spcCol="0" rtlCol="0" fromWordArt="0" anchor="ctr" anchorCtr="0" forceAA="0" compatLnSpc="1">
              <a:prstTxWarp prst="textNoShape">
                <a:avLst/>
              </a:prstTxWarp>
              <a:noAutofit/>
            </a:bodyPr>
            <a:lstStyle/>
            <a:p>
              <a:pPr algn="ctr" defTabSz="813792" eaLnBrk="1" hangingPunct="1">
                <a:lnSpc>
                  <a:spcPct val="90000"/>
                </a:lnSpc>
                <a:defRPr/>
              </a:pPr>
              <a:endParaRPr lang="en-US" sz="2095" kern="0" dirty="0">
                <a:solidFill>
                  <a:srgbClr val="000000"/>
                </a:solidFill>
                <a:latin typeface="Amazon Ember"/>
                <a:ea typeface="Segoe UI" pitchFamily="34" charset="0"/>
                <a:cs typeface="Segoe UI" pitchFamily="34" charset="0"/>
              </a:endParaRPr>
            </a:p>
          </p:txBody>
        </p:sp>
        <p:grpSp>
          <p:nvGrpSpPr>
            <p:cNvPr id="53" name="Group 52">
              <a:extLst>
                <a:ext uri="{FF2B5EF4-FFF2-40B4-BE49-F238E27FC236}">
                  <a16:creationId xmlns:a16="http://schemas.microsoft.com/office/drawing/2014/main" id="{98D38718-0900-094C-847C-8A0E3EDB519B}"/>
                </a:ext>
              </a:extLst>
            </p:cNvPr>
            <p:cNvGrpSpPr/>
            <p:nvPr/>
          </p:nvGrpSpPr>
          <p:grpSpPr>
            <a:xfrm>
              <a:off x="7902992" y="2326265"/>
              <a:ext cx="564130" cy="563791"/>
              <a:chOff x="7283533" y="3777993"/>
              <a:chExt cx="775679" cy="775212"/>
            </a:xfrm>
          </p:grpSpPr>
          <p:sp>
            <p:nvSpPr>
              <p:cNvPr id="54" name="Freeform: Shape 457">
                <a:extLst>
                  <a:ext uri="{FF2B5EF4-FFF2-40B4-BE49-F238E27FC236}">
                    <a16:creationId xmlns:a16="http://schemas.microsoft.com/office/drawing/2014/main" id="{4956490E-1055-A94A-B33E-9FD9EED6091C}"/>
                  </a:ext>
                </a:extLst>
              </p:cNvPr>
              <p:cNvSpPr/>
              <p:nvPr/>
            </p:nvSpPr>
            <p:spPr>
              <a:xfrm>
                <a:off x="7283533" y="4123812"/>
                <a:ext cx="347445" cy="429388"/>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solidFill>
                <a:srgbClr val="000000"/>
              </a:solidFill>
              <a:ln w="19050" cap="flat">
                <a:solidFill>
                  <a:sysClr val="window" lastClr="FFFFFF"/>
                </a:solidFill>
                <a:prstDash val="solid"/>
                <a:round/>
              </a:ln>
            </p:spPr>
            <p:txBody>
              <a:bodyPr rtlCol="0" anchor="ctr"/>
              <a:lstStyle/>
              <a:p>
                <a:pPr defTabSz="975341" eaLnBrk="1" fontAlgn="auto" hangingPunct="1">
                  <a:spcBef>
                    <a:spcPts val="0"/>
                  </a:spcBef>
                  <a:spcAft>
                    <a:spcPts val="0"/>
                  </a:spcAft>
                  <a:defRPr/>
                </a:pPr>
                <a:endParaRPr lang="en-US" sz="1920" kern="0" dirty="0">
                  <a:solidFill>
                    <a:prstClr val="white"/>
                  </a:solidFill>
                </a:endParaRPr>
              </a:p>
            </p:txBody>
          </p:sp>
          <p:sp useBgFill="1">
            <p:nvSpPr>
              <p:cNvPr id="55" name="Freeform: Shape 459">
                <a:extLst>
                  <a:ext uri="{FF2B5EF4-FFF2-40B4-BE49-F238E27FC236}">
                    <a16:creationId xmlns:a16="http://schemas.microsoft.com/office/drawing/2014/main" id="{1AEC5232-4C12-3C43-B587-C9BD82116E52}"/>
                  </a:ext>
                </a:extLst>
              </p:cNvPr>
              <p:cNvSpPr/>
              <p:nvPr/>
            </p:nvSpPr>
            <p:spPr>
              <a:xfrm>
                <a:off x="7283533" y="4123810"/>
                <a:ext cx="347445" cy="121277"/>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ln w="19050" cap="flat">
                <a:solidFill>
                  <a:sysClr val="window" lastClr="FFFFFF"/>
                </a:solidFill>
                <a:prstDash val="solid"/>
                <a:round/>
              </a:ln>
            </p:spPr>
            <p:txBody>
              <a:bodyPr rtlCol="0" anchor="ctr"/>
              <a:lstStyle/>
              <a:p>
                <a:pPr defTabSz="975341" eaLnBrk="1" fontAlgn="auto" hangingPunct="1">
                  <a:spcBef>
                    <a:spcPts val="0"/>
                  </a:spcBef>
                  <a:spcAft>
                    <a:spcPts val="0"/>
                  </a:spcAft>
                  <a:defRPr/>
                </a:pPr>
                <a:endParaRPr lang="en-US" sz="1920" kern="0" dirty="0">
                  <a:solidFill>
                    <a:prstClr val="white"/>
                  </a:solidFill>
                </a:endParaRPr>
              </a:p>
            </p:txBody>
          </p:sp>
          <p:sp>
            <p:nvSpPr>
              <p:cNvPr id="56" name="Freeform: Shape 460">
                <a:extLst>
                  <a:ext uri="{FF2B5EF4-FFF2-40B4-BE49-F238E27FC236}">
                    <a16:creationId xmlns:a16="http://schemas.microsoft.com/office/drawing/2014/main" id="{F602DE27-AF70-F741-A114-BFE507D260E7}"/>
                  </a:ext>
                </a:extLst>
              </p:cNvPr>
              <p:cNvSpPr/>
              <p:nvPr/>
            </p:nvSpPr>
            <p:spPr>
              <a:xfrm>
                <a:off x="7283535" y="4288684"/>
                <a:ext cx="347445" cy="62277"/>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ysClr val="window" lastClr="FFFFFF"/>
                </a:solidFill>
                <a:prstDash val="solid"/>
                <a:round/>
              </a:ln>
            </p:spPr>
            <p:txBody>
              <a:bodyPr rtlCol="0" anchor="ctr"/>
              <a:lstStyle/>
              <a:p>
                <a:pPr defTabSz="975341" eaLnBrk="1" fontAlgn="auto" hangingPunct="1">
                  <a:spcBef>
                    <a:spcPts val="0"/>
                  </a:spcBef>
                  <a:spcAft>
                    <a:spcPts val="0"/>
                  </a:spcAft>
                  <a:defRPr/>
                </a:pPr>
                <a:endParaRPr lang="en-US" sz="1920" kern="0" dirty="0">
                  <a:solidFill>
                    <a:prstClr val="white"/>
                  </a:solidFill>
                </a:endParaRPr>
              </a:p>
            </p:txBody>
          </p:sp>
          <p:sp>
            <p:nvSpPr>
              <p:cNvPr id="57" name="Freeform: Shape 461">
                <a:extLst>
                  <a:ext uri="{FF2B5EF4-FFF2-40B4-BE49-F238E27FC236}">
                    <a16:creationId xmlns:a16="http://schemas.microsoft.com/office/drawing/2014/main" id="{3A1F53E8-3522-E045-928B-19E342E505D4}"/>
                  </a:ext>
                </a:extLst>
              </p:cNvPr>
              <p:cNvSpPr/>
              <p:nvPr/>
            </p:nvSpPr>
            <p:spPr>
              <a:xfrm>
                <a:off x="7283535" y="4392917"/>
                <a:ext cx="347445" cy="62277"/>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ysClr val="window" lastClr="FFFFFF"/>
                </a:solidFill>
                <a:prstDash val="solid"/>
                <a:round/>
              </a:ln>
            </p:spPr>
            <p:txBody>
              <a:bodyPr rtlCol="0" anchor="ctr"/>
              <a:lstStyle/>
              <a:p>
                <a:pPr defTabSz="975341" eaLnBrk="1" fontAlgn="auto" hangingPunct="1">
                  <a:spcBef>
                    <a:spcPts val="0"/>
                  </a:spcBef>
                  <a:spcAft>
                    <a:spcPts val="0"/>
                  </a:spcAft>
                  <a:defRPr/>
                </a:pPr>
                <a:endParaRPr lang="en-US" sz="1920" kern="0" dirty="0">
                  <a:solidFill>
                    <a:prstClr val="white"/>
                  </a:solidFill>
                </a:endParaRPr>
              </a:p>
            </p:txBody>
          </p:sp>
          <p:sp>
            <p:nvSpPr>
              <p:cNvPr id="58" name="Freeform: Shape 452">
                <a:extLst>
                  <a:ext uri="{FF2B5EF4-FFF2-40B4-BE49-F238E27FC236}">
                    <a16:creationId xmlns:a16="http://schemas.microsoft.com/office/drawing/2014/main" id="{B548F53B-9118-2749-B514-7A04907C3B64}"/>
                  </a:ext>
                </a:extLst>
              </p:cNvPr>
              <p:cNvSpPr/>
              <p:nvPr/>
            </p:nvSpPr>
            <p:spPr>
              <a:xfrm>
                <a:off x="7547885" y="4249129"/>
                <a:ext cx="246044" cy="30407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solidFill>
                <a:srgbClr val="000000"/>
              </a:solidFill>
              <a:ln w="19050" cap="flat">
                <a:solidFill>
                  <a:sysClr val="window" lastClr="FFFFFF"/>
                </a:solidFill>
                <a:prstDash val="solid"/>
                <a:round/>
              </a:ln>
            </p:spPr>
            <p:txBody>
              <a:bodyPr rtlCol="0" anchor="ctr"/>
              <a:lstStyle/>
              <a:p>
                <a:pPr defTabSz="975341" eaLnBrk="1" fontAlgn="auto" hangingPunct="1">
                  <a:spcBef>
                    <a:spcPts val="0"/>
                  </a:spcBef>
                  <a:spcAft>
                    <a:spcPts val="0"/>
                  </a:spcAft>
                  <a:defRPr/>
                </a:pPr>
                <a:endParaRPr lang="en-US" sz="1920" kern="0" dirty="0">
                  <a:solidFill>
                    <a:prstClr val="white"/>
                  </a:solidFill>
                </a:endParaRPr>
              </a:p>
            </p:txBody>
          </p:sp>
          <p:sp useBgFill="1">
            <p:nvSpPr>
              <p:cNvPr id="59" name="Freeform: Shape 454">
                <a:extLst>
                  <a:ext uri="{FF2B5EF4-FFF2-40B4-BE49-F238E27FC236}">
                    <a16:creationId xmlns:a16="http://schemas.microsoft.com/office/drawing/2014/main" id="{11428C6D-193A-4F40-A5FB-E204B4373BDD}"/>
                  </a:ext>
                </a:extLst>
              </p:cNvPr>
              <p:cNvSpPr/>
              <p:nvPr/>
            </p:nvSpPr>
            <p:spPr>
              <a:xfrm>
                <a:off x="7547879" y="4249130"/>
                <a:ext cx="246044" cy="85884"/>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ln w="19050" cap="flat">
                <a:solidFill>
                  <a:sysClr val="window" lastClr="FFFFFF"/>
                </a:solidFill>
                <a:prstDash val="solid"/>
                <a:round/>
              </a:ln>
            </p:spPr>
            <p:txBody>
              <a:bodyPr rtlCol="0" anchor="ctr"/>
              <a:lstStyle/>
              <a:p>
                <a:pPr defTabSz="975341" eaLnBrk="1" fontAlgn="auto" hangingPunct="1">
                  <a:spcBef>
                    <a:spcPts val="0"/>
                  </a:spcBef>
                  <a:spcAft>
                    <a:spcPts val="0"/>
                  </a:spcAft>
                  <a:defRPr/>
                </a:pPr>
                <a:endParaRPr lang="en-US" sz="1920" kern="0" dirty="0">
                  <a:solidFill>
                    <a:prstClr val="white"/>
                  </a:solidFill>
                </a:endParaRPr>
              </a:p>
            </p:txBody>
          </p:sp>
          <p:sp>
            <p:nvSpPr>
              <p:cNvPr id="60" name="Freeform: Shape 455">
                <a:extLst>
                  <a:ext uri="{FF2B5EF4-FFF2-40B4-BE49-F238E27FC236}">
                    <a16:creationId xmlns:a16="http://schemas.microsoft.com/office/drawing/2014/main" id="{4724F31E-3F82-D249-A15C-4BA021B00696}"/>
                  </a:ext>
                </a:extLst>
              </p:cNvPr>
              <p:cNvSpPr/>
              <p:nvPr/>
            </p:nvSpPr>
            <p:spPr>
              <a:xfrm>
                <a:off x="7547885" y="4365885"/>
                <a:ext cx="246044" cy="44102"/>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ysClr val="window" lastClr="FFFFFF"/>
                </a:solidFill>
                <a:prstDash val="solid"/>
                <a:round/>
              </a:ln>
            </p:spPr>
            <p:txBody>
              <a:bodyPr rtlCol="0" anchor="ctr"/>
              <a:lstStyle/>
              <a:p>
                <a:pPr defTabSz="975341" eaLnBrk="1" fontAlgn="auto" hangingPunct="1">
                  <a:spcBef>
                    <a:spcPts val="0"/>
                  </a:spcBef>
                  <a:spcAft>
                    <a:spcPts val="0"/>
                  </a:spcAft>
                  <a:defRPr/>
                </a:pPr>
                <a:endParaRPr lang="en-US" sz="1920" kern="0" dirty="0">
                  <a:solidFill>
                    <a:prstClr val="white"/>
                  </a:solidFill>
                </a:endParaRPr>
              </a:p>
            </p:txBody>
          </p:sp>
          <p:sp>
            <p:nvSpPr>
              <p:cNvPr id="61" name="Freeform: Shape 456">
                <a:extLst>
                  <a:ext uri="{FF2B5EF4-FFF2-40B4-BE49-F238E27FC236}">
                    <a16:creationId xmlns:a16="http://schemas.microsoft.com/office/drawing/2014/main" id="{E0129613-B392-654D-AC0D-3577B8912BDE}"/>
                  </a:ext>
                </a:extLst>
              </p:cNvPr>
              <p:cNvSpPr/>
              <p:nvPr/>
            </p:nvSpPr>
            <p:spPr>
              <a:xfrm>
                <a:off x="7547885" y="4439699"/>
                <a:ext cx="246044" cy="44102"/>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ysClr val="window" lastClr="FFFFFF"/>
                </a:solidFill>
                <a:prstDash val="solid"/>
                <a:round/>
              </a:ln>
            </p:spPr>
            <p:txBody>
              <a:bodyPr rtlCol="0" anchor="ctr"/>
              <a:lstStyle/>
              <a:p>
                <a:pPr defTabSz="975341" eaLnBrk="1" fontAlgn="auto" hangingPunct="1">
                  <a:spcBef>
                    <a:spcPts val="0"/>
                  </a:spcBef>
                  <a:spcAft>
                    <a:spcPts val="0"/>
                  </a:spcAft>
                  <a:defRPr/>
                </a:pPr>
                <a:endParaRPr lang="en-US" sz="1920" kern="0" dirty="0">
                  <a:solidFill>
                    <a:prstClr val="white"/>
                  </a:solidFill>
                </a:endParaRPr>
              </a:p>
            </p:txBody>
          </p:sp>
          <p:grpSp>
            <p:nvGrpSpPr>
              <p:cNvPr id="62" name="Group 61">
                <a:extLst>
                  <a:ext uri="{FF2B5EF4-FFF2-40B4-BE49-F238E27FC236}">
                    <a16:creationId xmlns:a16="http://schemas.microsoft.com/office/drawing/2014/main" id="{FD842943-07F5-1D4E-8BA3-0D431CFC4CFF}"/>
                  </a:ext>
                </a:extLst>
              </p:cNvPr>
              <p:cNvGrpSpPr/>
              <p:nvPr/>
            </p:nvGrpSpPr>
            <p:grpSpPr>
              <a:xfrm rot="21381282">
                <a:off x="7607391" y="3777993"/>
                <a:ext cx="451821" cy="451821"/>
                <a:chOff x="666336" y="1018331"/>
                <a:chExt cx="205980" cy="209199"/>
              </a:xfrm>
            </p:grpSpPr>
            <p:sp>
              <p:nvSpPr>
                <p:cNvPr id="63" name="Freeform: Shape 448">
                  <a:extLst>
                    <a:ext uri="{FF2B5EF4-FFF2-40B4-BE49-F238E27FC236}">
                      <a16:creationId xmlns:a16="http://schemas.microsoft.com/office/drawing/2014/main" id="{0EAA2CA9-8AFB-074A-BBDC-40229CA8F9CA}"/>
                    </a:ext>
                  </a:extLst>
                </p:cNvPr>
                <p:cNvSpPr/>
                <p:nvPr/>
              </p:nvSpPr>
              <p:spPr>
                <a:xfrm>
                  <a:off x="666336" y="1018331"/>
                  <a:ext cx="205980" cy="209199"/>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noFill/>
                <a:ln w="19050" cap="flat">
                  <a:solidFill>
                    <a:sysClr val="window" lastClr="FFFFFF"/>
                  </a:solidFill>
                  <a:prstDash val="solid"/>
                  <a:round/>
                </a:ln>
              </p:spPr>
              <p:txBody>
                <a:bodyPr rtlCol="0" anchor="ctr"/>
                <a:lstStyle/>
                <a:p>
                  <a:pPr defTabSz="975341" eaLnBrk="1" fontAlgn="auto" hangingPunct="1">
                    <a:spcBef>
                      <a:spcPts val="0"/>
                    </a:spcBef>
                    <a:spcAft>
                      <a:spcPts val="0"/>
                    </a:spcAft>
                    <a:defRPr/>
                  </a:pPr>
                  <a:endParaRPr lang="en-US" sz="1920" kern="0" dirty="0">
                    <a:solidFill>
                      <a:prstClr val="white"/>
                    </a:solidFill>
                  </a:endParaRPr>
                </a:p>
              </p:txBody>
            </p:sp>
            <p:sp>
              <p:nvSpPr>
                <p:cNvPr id="64" name="Freeform: Shape 449">
                  <a:extLst>
                    <a:ext uri="{FF2B5EF4-FFF2-40B4-BE49-F238E27FC236}">
                      <a16:creationId xmlns:a16="http://schemas.microsoft.com/office/drawing/2014/main" id="{873D472C-5F78-BF49-94D5-06AC1B8FBCCD}"/>
                    </a:ext>
                  </a:extLst>
                </p:cNvPr>
                <p:cNvSpPr/>
                <p:nvPr/>
              </p:nvSpPr>
              <p:spPr>
                <a:xfrm>
                  <a:off x="726199" y="1078194"/>
                  <a:ext cx="86898" cy="86898"/>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noFill/>
                <a:ln w="19050" cap="flat">
                  <a:solidFill>
                    <a:sysClr val="window" lastClr="FFFFFF"/>
                  </a:solidFill>
                  <a:prstDash val="solid"/>
                  <a:round/>
                </a:ln>
              </p:spPr>
              <p:txBody>
                <a:bodyPr rtlCol="0" anchor="ctr"/>
                <a:lstStyle/>
                <a:p>
                  <a:pPr defTabSz="975341" eaLnBrk="1" fontAlgn="auto" hangingPunct="1">
                    <a:spcBef>
                      <a:spcPts val="0"/>
                    </a:spcBef>
                    <a:spcAft>
                      <a:spcPts val="0"/>
                    </a:spcAft>
                    <a:defRPr/>
                  </a:pPr>
                  <a:endParaRPr lang="en-US" sz="1920" kern="0" dirty="0">
                    <a:solidFill>
                      <a:prstClr val="white"/>
                    </a:solidFill>
                  </a:endParaRPr>
                </a:p>
              </p:txBody>
            </p:sp>
          </p:grpSp>
        </p:grpSp>
      </p:grpSp>
      <p:sp>
        <p:nvSpPr>
          <p:cNvPr id="118" name="Title 1">
            <a:extLst>
              <a:ext uri="{FF2B5EF4-FFF2-40B4-BE49-F238E27FC236}">
                <a16:creationId xmlns:a16="http://schemas.microsoft.com/office/drawing/2014/main" id="{CFDD7D76-F37D-7D4A-BCBF-EBB159AE9120}"/>
              </a:ext>
            </a:extLst>
          </p:cNvPr>
          <p:cNvSpPr txBox="1">
            <a:spLocks/>
          </p:cNvSpPr>
          <p:nvPr/>
        </p:nvSpPr>
        <p:spPr>
          <a:xfrm>
            <a:off x="1506742" y="688393"/>
            <a:ext cx="10092198" cy="997196"/>
          </a:xfrm>
          <a:prstGeom prst="rect">
            <a:avLst/>
          </a:prstGeom>
        </p:spPr>
        <p:txBody>
          <a:bodyPr wrap="square" lIns="0" tIns="329184" rIns="0" bIns="0" anchor="t" anchorCtr="0">
            <a:spAutoFit/>
          </a:bodyPr>
          <a:lstStyle>
            <a:lvl1pPr algn="l" defTabSz="914400" rtl="0" eaLnBrk="1" latinLnBrk="0" hangingPunct="1">
              <a:lnSpc>
                <a:spcPct val="90000"/>
              </a:lnSpc>
              <a:spcBef>
                <a:spcPct val="0"/>
              </a:spcBef>
              <a:buNone/>
              <a:defRPr sz="44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lnSpc>
                <a:spcPct val="100000"/>
              </a:lnSpc>
            </a:pPr>
            <a:r>
              <a:rPr lang="en-US" sz="2160" cap="all" spc="360" dirty="0">
                <a:solidFill>
                  <a:schemeClr val="accent2"/>
                </a:solidFill>
              </a:rPr>
              <a:t>Next-generation interactive data exploration and job development</a:t>
            </a:r>
          </a:p>
        </p:txBody>
      </p:sp>
    </p:spTree>
    <p:extLst>
      <p:ext uri="{BB962C8B-B14F-4D97-AF65-F5344CB8AC3E}">
        <p14:creationId xmlns:p14="http://schemas.microsoft.com/office/powerpoint/2010/main" val="146376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42" presetClass="path" presetSubtype="0" decel="100000" fill="hold" grpId="1" nodeType="withEffect">
                                  <p:stCondLst>
                                    <p:cond delay="0"/>
                                  </p:stCondLst>
                                  <p:childTnLst>
                                    <p:animMotion origin="layout" path="M -4.375E-6 2.96296E-6 L 0.03672 2.96296E-6 " pathEditMode="relative" rAng="0" ptsTypes="AA">
                                      <p:cBhvr>
                                        <p:cTn id="9" dur="6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4E806F01-41AB-9348-88B1-D45847CD7141}"/>
              </a:ext>
            </a:extLst>
          </p:cNvPr>
          <p:cNvSpPr/>
          <p:nvPr/>
        </p:nvSpPr>
        <p:spPr>
          <a:xfrm flipH="1">
            <a:off x="11403389" y="5002589"/>
            <a:ext cx="3227010" cy="3227010"/>
          </a:xfrm>
          <a:prstGeom prst="rtTriangle">
            <a:avLst/>
          </a:prstGeom>
          <a:gradFill flip="none" rotWithShape="1">
            <a:gsLst>
              <a:gs pos="8000">
                <a:schemeClr val="bg1"/>
              </a:gs>
              <a:gs pos="100000">
                <a:srgbClr val="43118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5" name="Title 4">
            <a:extLst>
              <a:ext uri="{FF2B5EF4-FFF2-40B4-BE49-F238E27FC236}">
                <a16:creationId xmlns:a16="http://schemas.microsoft.com/office/drawing/2014/main" id="{2DF49A7F-B067-4064-8603-4726B6C5BBA0}"/>
              </a:ext>
            </a:extLst>
          </p:cNvPr>
          <p:cNvSpPr>
            <a:spLocks noGrp="1"/>
          </p:cNvSpPr>
          <p:nvPr>
            <p:ph type="title" idx="4294967295"/>
          </p:nvPr>
        </p:nvSpPr>
        <p:spPr>
          <a:xfrm>
            <a:off x="587829" y="135301"/>
            <a:ext cx="13898563" cy="623887"/>
          </a:xfrm>
        </p:spPr>
        <p:txBody>
          <a:bodyPr/>
          <a:lstStyle/>
          <a:p>
            <a:pPr algn="l"/>
            <a:r>
              <a:rPr lang="en-US" dirty="0"/>
              <a:t>AWS Glue Autoscaling</a:t>
            </a:r>
          </a:p>
        </p:txBody>
      </p:sp>
      <p:sp>
        <p:nvSpPr>
          <p:cNvPr id="17" name="TextBox 16">
            <a:extLst>
              <a:ext uri="{FF2B5EF4-FFF2-40B4-BE49-F238E27FC236}">
                <a16:creationId xmlns:a16="http://schemas.microsoft.com/office/drawing/2014/main" id="{36AF098C-D1AC-4C35-9222-CD42769D7C14}"/>
              </a:ext>
            </a:extLst>
          </p:cNvPr>
          <p:cNvSpPr txBox="1"/>
          <p:nvPr/>
        </p:nvSpPr>
        <p:spPr>
          <a:xfrm>
            <a:off x="373737" y="3443540"/>
            <a:ext cx="1828801" cy="867930"/>
          </a:xfrm>
          <a:prstGeom prst="rect">
            <a:avLst/>
          </a:prstGeom>
          <a:noFill/>
        </p:spPr>
        <p:txBody>
          <a:bodyPr wrap="square" rtlCol="0">
            <a:spAutoFit/>
          </a:bodyPr>
          <a:lstStyle/>
          <a:p>
            <a:pPr algn="ctr"/>
            <a:r>
              <a:rPr lang="en-US" sz="2520" dirty="0"/>
              <a:t>Cost = f(compute)</a:t>
            </a:r>
          </a:p>
        </p:txBody>
      </p:sp>
      <p:graphicFrame>
        <p:nvGraphicFramePr>
          <p:cNvPr id="18" name="Chart 17">
            <a:extLst>
              <a:ext uri="{FF2B5EF4-FFF2-40B4-BE49-F238E27FC236}">
                <a16:creationId xmlns:a16="http://schemas.microsoft.com/office/drawing/2014/main" id="{BF6B649F-30B5-4FB0-8FE8-0FF48B2D9EA6}"/>
              </a:ext>
            </a:extLst>
          </p:cNvPr>
          <p:cNvGraphicFramePr/>
          <p:nvPr>
            <p:extLst>
              <p:ext uri="{D42A27DB-BD31-4B8C-83A1-F6EECF244321}">
                <p14:modId xmlns:p14="http://schemas.microsoft.com/office/powerpoint/2010/main" val="1353878661"/>
              </p:ext>
            </p:extLst>
          </p:nvPr>
        </p:nvGraphicFramePr>
        <p:xfrm>
          <a:off x="1991361" y="2097256"/>
          <a:ext cx="11142064" cy="5390897"/>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721183B0-FFD5-481D-B6BD-1682921376FD}"/>
              </a:ext>
            </a:extLst>
          </p:cNvPr>
          <p:cNvSpPr txBox="1"/>
          <p:nvPr/>
        </p:nvSpPr>
        <p:spPr>
          <a:xfrm>
            <a:off x="6112933" y="7702499"/>
            <a:ext cx="3061547" cy="867930"/>
          </a:xfrm>
          <a:prstGeom prst="rect">
            <a:avLst/>
          </a:prstGeom>
          <a:noFill/>
        </p:spPr>
        <p:txBody>
          <a:bodyPr wrap="square" rtlCol="0">
            <a:spAutoFit/>
          </a:bodyPr>
          <a:lstStyle/>
          <a:p>
            <a:pPr algn="l"/>
            <a:r>
              <a:rPr lang="en-US" sz="2520" dirty="0"/>
              <a:t>Job execution timeline</a:t>
            </a:r>
          </a:p>
        </p:txBody>
      </p:sp>
      <p:sp>
        <p:nvSpPr>
          <p:cNvPr id="21" name="TextBox 20">
            <a:extLst>
              <a:ext uri="{FF2B5EF4-FFF2-40B4-BE49-F238E27FC236}">
                <a16:creationId xmlns:a16="http://schemas.microsoft.com/office/drawing/2014/main" id="{8EB1C0C8-BD9F-4A81-AB97-B4ADA98BBEA0}"/>
              </a:ext>
            </a:extLst>
          </p:cNvPr>
          <p:cNvSpPr txBox="1"/>
          <p:nvPr/>
        </p:nvSpPr>
        <p:spPr>
          <a:xfrm>
            <a:off x="2771901" y="7073962"/>
            <a:ext cx="2341199" cy="480131"/>
          </a:xfrm>
          <a:prstGeom prst="rect">
            <a:avLst/>
          </a:prstGeom>
          <a:noFill/>
        </p:spPr>
        <p:txBody>
          <a:bodyPr wrap="square" rtlCol="0">
            <a:spAutoFit/>
          </a:bodyPr>
          <a:lstStyle/>
          <a:p>
            <a:pPr algn="ctr"/>
            <a:r>
              <a:rPr lang="en-US" sz="2520" dirty="0"/>
              <a:t>List operation</a:t>
            </a:r>
          </a:p>
        </p:txBody>
      </p:sp>
      <p:cxnSp>
        <p:nvCxnSpPr>
          <p:cNvPr id="25" name="Straight Arrow Connector 24">
            <a:extLst>
              <a:ext uri="{FF2B5EF4-FFF2-40B4-BE49-F238E27FC236}">
                <a16:creationId xmlns:a16="http://schemas.microsoft.com/office/drawing/2014/main" id="{367DD41D-B089-49AB-BE29-B98AEB89782A}"/>
              </a:ext>
            </a:extLst>
          </p:cNvPr>
          <p:cNvCxnSpPr>
            <a:cxnSpLocks/>
            <a:stCxn id="21" idx="0"/>
          </p:cNvCxnSpPr>
          <p:nvPr/>
        </p:nvCxnSpPr>
        <p:spPr>
          <a:xfrm flipH="1" flipV="1">
            <a:off x="3033215" y="5775792"/>
            <a:ext cx="909286" cy="1298170"/>
          </a:xfrm>
          <a:prstGeom prst="straightConnector1">
            <a:avLst/>
          </a:prstGeom>
          <a:ln w="19050" cap="rnd">
            <a:solidFill>
              <a:schemeClr val="tx1"/>
            </a:solidFill>
            <a:miter lim="800000"/>
            <a:headEnd w="lg" len="lg"/>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D70DCB5-3547-45C6-A859-A115E388844C}"/>
              </a:ext>
            </a:extLst>
          </p:cNvPr>
          <p:cNvSpPr txBox="1"/>
          <p:nvPr/>
        </p:nvSpPr>
        <p:spPr>
          <a:xfrm>
            <a:off x="4366497" y="4247808"/>
            <a:ext cx="3144782" cy="480131"/>
          </a:xfrm>
          <a:prstGeom prst="rect">
            <a:avLst/>
          </a:prstGeom>
          <a:noFill/>
        </p:spPr>
        <p:txBody>
          <a:bodyPr wrap="square" rtlCol="0">
            <a:spAutoFit/>
          </a:bodyPr>
          <a:lstStyle/>
          <a:p>
            <a:pPr algn="ctr"/>
            <a:r>
              <a:rPr lang="en-US" sz="2520" dirty="0"/>
              <a:t>Wide transform</a:t>
            </a:r>
          </a:p>
        </p:txBody>
      </p:sp>
      <p:cxnSp>
        <p:nvCxnSpPr>
          <p:cNvPr id="27" name="Straight Arrow Connector 26">
            <a:extLst>
              <a:ext uri="{FF2B5EF4-FFF2-40B4-BE49-F238E27FC236}">
                <a16:creationId xmlns:a16="http://schemas.microsoft.com/office/drawing/2014/main" id="{F5C764D9-3226-46D0-807C-11C5ACF330F9}"/>
              </a:ext>
            </a:extLst>
          </p:cNvPr>
          <p:cNvCxnSpPr>
            <a:cxnSpLocks/>
            <a:stCxn id="26" idx="0"/>
          </p:cNvCxnSpPr>
          <p:nvPr/>
        </p:nvCxnSpPr>
        <p:spPr>
          <a:xfrm flipH="1" flipV="1">
            <a:off x="5113102" y="2941723"/>
            <a:ext cx="825786" cy="1306085"/>
          </a:xfrm>
          <a:prstGeom prst="straightConnector1">
            <a:avLst/>
          </a:prstGeom>
          <a:ln w="19050" cap="rnd">
            <a:solidFill>
              <a:schemeClr val="tx1"/>
            </a:solidFill>
            <a:miter lim="800000"/>
            <a:headEnd w="lg" len="lg"/>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0607D65-3351-42E8-91FF-4DB853BE1E90}"/>
              </a:ext>
            </a:extLst>
          </p:cNvPr>
          <p:cNvSpPr txBox="1"/>
          <p:nvPr/>
        </p:nvSpPr>
        <p:spPr>
          <a:xfrm>
            <a:off x="7728095" y="5351204"/>
            <a:ext cx="3144782" cy="867930"/>
          </a:xfrm>
          <a:prstGeom prst="rect">
            <a:avLst/>
          </a:prstGeom>
          <a:noFill/>
        </p:spPr>
        <p:txBody>
          <a:bodyPr wrap="square" rtlCol="0">
            <a:spAutoFit/>
          </a:bodyPr>
          <a:lstStyle/>
          <a:p>
            <a:pPr algn="ctr"/>
            <a:r>
              <a:rPr lang="en-US" sz="2520" dirty="0"/>
              <a:t>Uneven distribution of data partitions</a:t>
            </a:r>
          </a:p>
        </p:txBody>
      </p:sp>
      <p:cxnSp>
        <p:nvCxnSpPr>
          <p:cNvPr id="29" name="Straight Arrow Connector 28">
            <a:extLst>
              <a:ext uri="{FF2B5EF4-FFF2-40B4-BE49-F238E27FC236}">
                <a16:creationId xmlns:a16="http://schemas.microsoft.com/office/drawing/2014/main" id="{EA75FD84-0B99-4C29-B364-DFB6CCF05161}"/>
              </a:ext>
            </a:extLst>
          </p:cNvPr>
          <p:cNvCxnSpPr>
            <a:cxnSpLocks/>
            <a:stCxn id="28" idx="0"/>
          </p:cNvCxnSpPr>
          <p:nvPr/>
        </p:nvCxnSpPr>
        <p:spPr>
          <a:xfrm flipV="1">
            <a:off x="9300486" y="4702002"/>
            <a:ext cx="258293" cy="649202"/>
          </a:xfrm>
          <a:prstGeom prst="straightConnector1">
            <a:avLst/>
          </a:prstGeom>
          <a:ln w="19050" cap="rnd">
            <a:solidFill>
              <a:schemeClr val="tx1"/>
            </a:solidFill>
            <a:miter lim="80000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A49338D-76AA-427D-BFF4-3A98ACD363D4}"/>
              </a:ext>
            </a:extLst>
          </p:cNvPr>
          <p:cNvCxnSpPr/>
          <p:nvPr/>
        </p:nvCxnSpPr>
        <p:spPr>
          <a:xfrm>
            <a:off x="2589581" y="1477670"/>
            <a:ext cx="0" cy="5983834"/>
          </a:xfrm>
          <a:prstGeom prst="line">
            <a:avLst/>
          </a:prstGeom>
          <a:ln>
            <a:solidFill>
              <a:schemeClr val="accent6"/>
            </a:solidFill>
            <a:headEnd w="lg" len="lg"/>
            <a:tailEnd w="lg" len="lg"/>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978B66CE-9858-4B53-8AB8-4DB718E107CB}"/>
              </a:ext>
            </a:extLst>
          </p:cNvPr>
          <p:cNvCxnSpPr/>
          <p:nvPr/>
        </p:nvCxnSpPr>
        <p:spPr>
          <a:xfrm>
            <a:off x="12545568" y="1361033"/>
            <a:ext cx="0" cy="5983834"/>
          </a:xfrm>
          <a:prstGeom prst="line">
            <a:avLst/>
          </a:prstGeom>
          <a:ln>
            <a:solidFill>
              <a:schemeClr val="accent6"/>
            </a:solidFill>
            <a:headEnd w="lg" len="lg"/>
            <a:tailEnd w="lg" len="lg"/>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10554B7-E417-4827-B49E-70CC787DA51F}"/>
              </a:ext>
            </a:extLst>
          </p:cNvPr>
          <p:cNvCxnSpPr/>
          <p:nvPr/>
        </p:nvCxnSpPr>
        <p:spPr>
          <a:xfrm>
            <a:off x="8324698" y="1748333"/>
            <a:ext cx="4059936" cy="0"/>
          </a:xfrm>
          <a:prstGeom prst="straightConnector1">
            <a:avLst/>
          </a:prstGeom>
          <a:ln>
            <a:solidFill>
              <a:schemeClr val="accent6"/>
            </a:solidFill>
            <a:headEnd w="lg" len="lg"/>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A727A7A4-8293-4DE5-A062-9C27702BE691}"/>
              </a:ext>
            </a:extLst>
          </p:cNvPr>
          <p:cNvCxnSpPr>
            <a:cxnSpLocks/>
          </p:cNvCxnSpPr>
          <p:nvPr/>
        </p:nvCxnSpPr>
        <p:spPr>
          <a:xfrm flipH="1">
            <a:off x="2611225" y="1748333"/>
            <a:ext cx="4059936" cy="0"/>
          </a:xfrm>
          <a:prstGeom prst="straightConnector1">
            <a:avLst/>
          </a:prstGeom>
          <a:ln>
            <a:solidFill>
              <a:schemeClr val="accent6"/>
            </a:solidFill>
            <a:headEnd w="lg" len="lg"/>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1C00D492-128E-43AD-A872-8897D0AC2772}"/>
              </a:ext>
            </a:extLst>
          </p:cNvPr>
          <p:cNvSpPr txBox="1"/>
          <p:nvPr/>
        </p:nvSpPr>
        <p:spPr>
          <a:xfrm>
            <a:off x="6112932" y="1477671"/>
            <a:ext cx="2812745" cy="480131"/>
          </a:xfrm>
          <a:prstGeom prst="rect">
            <a:avLst/>
          </a:prstGeom>
          <a:noFill/>
        </p:spPr>
        <p:txBody>
          <a:bodyPr wrap="square" rtlCol="0">
            <a:spAutoFit/>
          </a:bodyPr>
          <a:lstStyle/>
          <a:p>
            <a:pPr algn="ctr"/>
            <a:r>
              <a:rPr lang="en-US" sz="2520" dirty="0"/>
              <a:t>AWS Glue job</a:t>
            </a:r>
          </a:p>
        </p:txBody>
      </p:sp>
      <p:sp>
        <p:nvSpPr>
          <p:cNvPr id="35" name="TextBox 34">
            <a:extLst>
              <a:ext uri="{FF2B5EF4-FFF2-40B4-BE49-F238E27FC236}">
                <a16:creationId xmlns:a16="http://schemas.microsoft.com/office/drawing/2014/main" id="{DD64388B-45F1-47F3-8312-3A59100D7195}"/>
              </a:ext>
            </a:extLst>
          </p:cNvPr>
          <p:cNvSpPr txBox="1"/>
          <p:nvPr/>
        </p:nvSpPr>
        <p:spPr>
          <a:xfrm>
            <a:off x="12545567" y="1520005"/>
            <a:ext cx="1967790" cy="480131"/>
          </a:xfrm>
          <a:prstGeom prst="rect">
            <a:avLst/>
          </a:prstGeom>
          <a:noFill/>
        </p:spPr>
        <p:txBody>
          <a:bodyPr wrap="square" rtlCol="0">
            <a:spAutoFit/>
          </a:bodyPr>
          <a:lstStyle/>
          <a:p>
            <a:pPr algn="ctr"/>
            <a:r>
              <a:rPr lang="en-US" sz="2520" dirty="0"/>
              <a:t>Tear-down</a:t>
            </a:r>
          </a:p>
        </p:txBody>
      </p:sp>
      <p:sp>
        <p:nvSpPr>
          <p:cNvPr id="36" name="TextBox 35">
            <a:extLst>
              <a:ext uri="{FF2B5EF4-FFF2-40B4-BE49-F238E27FC236}">
                <a16:creationId xmlns:a16="http://schemas.microsoft.com/office/drawing/2014/main" id="{02F8F5DA-D7A4-46A3-9283-C10459E87DA5}"/>
              </a:ext>
            </a:extLst>
          </p:cNvPr>
          <p:cNvSpPr txBox="1"/>
          <p:nvPr/>
        </p:nvSpPr>
        <p:spPr>
          <a:xfrm>
            <a:off x="790985" y="1540803"/>
            <a:ext cx="1967790" cy="480131"/>
          </a:xfrm>
          <a:prstGeom prst="rect">
            <a:avLst/>
          </a:prstGeom>
          <a:noFill/>
        </p:spPr>
        <p:txBody>
          <a:bodyPr wrap="square" rtlCol="0">
            <a:spAutoFit/>
          </a:bodyPr>
          <a:lstStyle/>
          <a:p>
            <a:pPr algn="ctr"/>
            <a:r>
              <a:rPr lang="en-US" sz="2520" dirty="0"/>
              <a:t>Setup</a:t>
            </a:r>
          </a:p>
        </p:txBody>
      </p:sp>
      <p:cxnSp>
        <p:nvCxnSpPr>
          <p:cNvPr id="37" name="Straight Arrow Connector 36">
            <a:extLst>
              <a:ext uri="{FF2B5EF4-FFF2-40B4-BE49-F238E27FC236}">
                <a16:creationId xmlns:a16="http://schemas.microsoft.com/office/drawing/2014/main" id="{E174C1B3-CE08-4E96-9C47-CD945EC77993}"/>
              </a:ext>
            </a:extLst>
          </p:cNvPr>
          <p:cNvCxnSpPr>
            <a:cxnSpLocks/>
          </p:cNvCxnSpPr>
          <p:nvPr/>
        </p:nvCxnSpPr>
        <p:spPr>
          <a:xfrm>
            <a:off x="12033906" y="4208618"/>
            <a:ext cx="1495195" cy="1103398"/>
          </a:xfrm>
          <a:prstGeom prst="straightConnector1">
            <a:avLst/>
          </a:prstGeom>
          <a:ln w="19050" cap="rnd">
            <a:solidFill>
              <a:schemeClr val="tx1"/>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94AC097-B6B5-4ABA-BFCB-64BF77E730FE}"/>
              </a:ext>
            </a:extLst>
          </p:cNvPr>
          <p:cNvSpPr txBox="1"/>
          <p:nvPr/>
        </p:nvSpPr>
        <p:spPr>
          <a:xfrm>
            <a:off x="12831968" y="5414054"/>
            <a:ext cx="1667636" cy="867930"/>
          </a:xfrm>
          <a:prstGeom prst="rect">
            <a:avLst/>
          </a:prstGeom>
          <a:noFill/>
        </p:spPr>
        <p:txBody>
          <a:bodyPr wrap="square" rtlCol="0">
            <a:spAutoFit/>
          </a:bodyPr>
          <a:lstStyle/>
          <a:p>
            <a:pPr algn="ctr"/>
            <a:r>
              <a:rPr lang="en-US" sz="2520" dirty="0"/>
              <a:t>Potential savings</a:t>
            </a:r>
          </a:p>
        </p:txBody>
      </p:sp>
    </p:spTree>
    <p:extLst>
      <p:ext uri="{BB962C8B-B14F-4D97-AF65-F5344CB8AC3E}">
        <p14:creationId xmlns:p14="http://schemas.microsoft.com/office/powerpoint/2010/main" val="168495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graphicEl>
                                              <a:chart seriesIdx="-3" categoryIdx="-3" bldStep="gridLegend"/>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graphicEl>
                                              <a:chart seriesIdx="0" categoryIdx="-4" bldStep="series"/>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graphicEl>
                                              <a:chart seriesIdx="1" categoryIdx="-4" bldStep="series"/>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18" grpId="0" uiExpand="1">
        <p:bldSub>
          <a:bldChart bld="series"/>
        </p:bldSub>
      </p:bldGraphic>
      <p:bldP spid="20" grpId="0"/>
      <p:bldP spid="21" grpId="0"/>
      <p:bldP spid="26" grpId="0"/>
      <p:bldP spid="28" grpId="0"/>
      <p:bldP spid="34" grpId="0"/>
      <p:bldP spid="35" grpId="0"/>
      <p:bldP spid="36"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4E806F01-41AB-9348-88B1-D45847CD7141}"/>
              </a:ext>
            </a:extLst>
          </p:cNvPr>
          <p:cNvSpPr/>
          <p:nvPr/>
        </p:nvSpPr>
        <p:spPr>
          <a:xfrm flipH="1">
            <a:off x="11403389" y="5002589"/>
            <a:ext cx="3227010" cy="3227010"/>
          </a:xfrm>
          <a:prstGeom prst="rtTriangle">
            <a:avLst/>
          </a:prstGeom>
          <a:gradFill flip="none" rotWithShape="1">
            <a:gsLst>
              <a:gs pos="8000">
                <a:schemeClr val="bg1"/>
              </a:gs>
              <a:gs pos="100000">
                <a:srgbClr val="43118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20"/>
          </a:p>
        </p:txBody>
      </p:sp>
      <p:sp>
        <p:nvSpPr>
          <p:cNvPr id="8" name="Title 6">
            <a:extLst>
              <a:ext uri="{FF2B5EF4-FFF2-40B4-BE49-F238E27FC236}">
                <a16:creationId xmlns:a16="http://schemas.microsoft.com/office/drawing/2014/main" id="{390EF103-B08D-934A-9DBF-AF83D123191C}"/>
              </a:ext>
            </a:extLst>
          </p:cNvPr>
          <p:cNvSpPr txBox="1">
            <a:spLocks/>
          </p:cNvSpPr>
          <p:nvPr/>
        </p:nvSpPr>
        <p:spPr>
          <a:xfrm>
            <a:off x="8718159" y="2513943"/>
            <a:ext cx="4250522" cy="421013"/>
          </a:xfrm>
          <a:prstGeom prst="rect">
            <a:avLst/>
          </a:prstGeom>
          <a:ln>
            <a:noFill/>
          </a:ln>
        </p:spPr>
        <p:txBody>
          <a:bodyPr vert="horz" wrap="square" lIns="0" tIns="0" rIns="0" bIns="0" rtlCol="0" anchor="t">
            <a:spAutoFit/>
          </a:bodyPr>
          <a:lstStyle>
            <a:lvl1pPr algn="ctr" defTabSz="2167677" rtl="0" eaLnBrk="1" latinLnBrk="0" hangingPunct="1">
              <a:lnSpc>
                <a:spcPct val="90000"/>
              </a:lnSpc>
              <a:spcBef>
                <a:spcPct val="0"/>
              </a:spcBef>
              <a:buNone/>
              <a:defRPr sz="10431" b="0" i="0" kern="1200" spc="300">
                <a:solidFill>
                  <a:schemeClr val="tx1"/>
                </a:solidFill>
                <a:latin typeface="Amazon Ember Light" charset="0"/>
                <a:ea typeface="Amazon Ember Light" charset="0"/>
                <a:cs typeface="Amazon Ember Light" charset="0"/>
              </a:defRPr>
            </a:lvl1pPr>
          </a:lstStyle>
          <a:p>
            <a:pPr lvl="0" algn="l">
              <a:lnSpc>
                <a:spcPct val="95000"/>
              </a:lnSpc>
              <a:defRPr/>
            </a:pPr>
            <a:r>
              <a:rPr lang="en-US" sz="2880" spc="0" dirty="0">
                <a:solidFill>
                  <a:prstClr val="white"/>
                </a:solidFill>
                <a:latin typeface="+mj-lt"/>
                <a:ea typeface="Amazon Ember Light" panose="020B0403020204020204" pitchFamily="34" charset="0"/>
                <a:cs typeface="Amazon Ember Light" panose="020B0403020204020204" pitchFamily="34" charset="0"/>
              </a:rPr>
              <a:t>Define sensitive data</a:t>
            </a:r>
            <a:endParaRPr lang="en-US" sz="2880" spc="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Title 6">
            <a:extLst>
              <a:ext uri="{FF2B5EF4-FFF2-40B4-BE49-F238E27FC236}">
                <a16:creationId xmlns:a16="http://schemas.microsoft.com/office/drawing/2014/main" id="{382D9BF6-C361-4242-8367-5DC8F5305B0C}"/>
              </a:ext>
            </a:extLst>
          </p:cNvPr>
          <p:cNvSpPr txBox="1">
            <a:spLocks/>
          </p:cNvSpPr>
          <p:nvPr/>
        </p:nvSpPr>
        <p:spPr>
          <a:xfrm>
            <a:off x="8718159" y="3850217"/>
            <a:ext cx="4989007" cy="842025"/>
          </a:xfrm>
          <a:prstGeom prst="rect">
            <a:avLst/>
          </a:prstGeom>
          <a:ln>
            <a:noFill/>
          </a:ln>
        </p:spPr>
        <p:txBody>
          <a:bodyPr vert="horz" wrap="square" lIns="0" tIns="0" rIns="0" bIns="0" rtlCol="0" anchor="t">
            <a:spAutoFit/>
          </a:bodyPr>
          <a:lstStyle>
            <a:lvl1pPr algn="ctr" defTabSz="2167677" rtl="0" eaLnBrk="1" latinLnBrk="0" hangingPunct="1">
              <a:lnSpc>
                <a:spcPct val="90000"/>
              </a:lnSpc>
              <a:spcBef>
                <a:spcPct val="0"/>
              </a:spcBef>
              <a:buNone/>
              <a:defRPr sz="10431" b="0" i="0" kern="1200" spc="300">
                <a:solidFill>
                  <a:schemeClr val="tx1"/>
                </a:solidFill>
                <a:latin typeface="Amazon Ember Light" charset="0"/>
                <a:ea typeface="Amazon Ember Light" charset="0"/>
                <a:cs typeface="Amazon Ember Light" charset="0"/>
              </a:defRPr>
            </a:lvl1pPr>
          </a:lstStyle>
          <a:p>
            <a:pPr lvl="0" algn="l">
              <a:lnSpc>
                <a:spcPct val="95000"/>
              </a:lnSpc>
              <a:defRPr/>
            </a:pPr>
            <a:r>
              <a:rPr lang="en-US" sz="2880" spc="0" dirty="0">
                <a:solidFill>
                  <a:prstClr val="white"/>
                </a:solidFill>
                <a:latin typeface="+mj-lt"/>
                <a:ea typeface="Amazon Ember Light" panose="020B0403020204020204" pitchFamily="34" charset="0"/>
                <a:cs typeface="Amazon Ember Light" panose="020B0403020204020204" pitchFamily="34" charset="0"/>
              </a:rPr>
              <a:t>Detect sensitive data at scale</a:t>
            </a:r>
          </a:p>
        </p:txBody>
      </p:sp>
      <p:sp>
        <p:nvSpPr>
          <p:cNvPr id="13" name="Title 6">
            <a:extLst>
              <a:ext uri="{FF2B5EF4-FFF2-40B4-BE49-F238E27FC236}">
                <a16:creationId xmlns:a16="http://schemas.microsoft.com/office/drawing/2014/main" id="{35F3B57B-1F0C-8F4B-9D64-BADEF353F056}"/>
              </a:ext>
            </a:extLst>
          </p:cNvPr>
          <p:cNvSpPr txBox="1">
            <a:spLocks/>
          </p:cNvSpPr>
          <p:nvPr/>
        </p:nvSpPr>
        <p:spPr>
          <a:xfrm>
            <a:off x="8718159" y="5264867"/>
            <a:ext cx="3701443" cy="1263038"/>
          </a:xfrm>
          <a:prstGeom prst="rect">
            <a:avLst/>
          </a:prstGeom>
          <a:ln>
            <a:noFill/>
          </a:ln>
        </p:spPr>
        <p:txBody>
          <a:bodyPr vert="horz" wrap="square" lIns="0" tIns="0" rIns="0" bIns="0" rtlCol="0" anchor="t">
            <a:spAutoFit/>
          </a:bodyPr>
          <a:lstStyle>
            <a:lvl1pPr algn="ctr" defTabSz="2167677" rtl="0" eaLnBrk="1" latinLnBrk="0" hangingPunct="1">
              <a:lnSpc>
                <a:spcPct val="90000"/>
              </a:lnSpc>
              <a:spcBef>
                <a:spcPct val="0"/>
              </a:spcBef>
              <a:buNone/>
              <a:defRPr sz="10431" b="0" i="0" kern="1200" spc="300">
                <a:solidFill>
                  <a:schemeClr val="tx1"/>
                </a:solidFill>
                <a:latin typeface="Amazon Ember Light" charset="0"/>
                <a:ea typeface="Amazon Ember Light" charset="0"/>
                <a:cs typeface="Amazon Ember Light" charset="0"/>
              </a:defRPr>
            </a:lvl1pPr>
          </a:lstStyle>
          <a:p>
            <a:pPr lvl="0" algn="l">
              <a:lnSpc>
                <a:spcPct val="95000"/>
              </a:lnSpc>
              <a:defRPr/>
            </a:pPr>
            <a:r>
              <a:rPr lang="en-US" sz="2880" spc="0" dirty="0">
                <a:solidFill>
                  <a:prstClr val="white"/>
                </a:solidFill>
                <a:latin typeface="+mj-lt"/>
                <a:ea typeface="Amazon Ember Light" panose="020B0403020204020204" pitchFamily="34" charset="0"/>
                <a:cs typeface="Amazon Ember Light" panose="020B0403020204020204" pitchFamily="34" charset="0"/>
              </a:rPr>
              <a:t>Remediate:  delete, redact, replace, or report</a:t>
            </a:r>
          </a:p>
        </p:txBody>
      </p:sp>
      <p:sp>
        <p:nvSpPr>
          <p:cNvPr id="19" name="Title 1">
            <a:extLst>
              <a:ext uri="{FF2B5EF4-FFF2-40B4-BE49-F238E27FC236}">
                <a16:creationId xmlns:a16="http://schemas.microsoft.com/office/drawing/2014/main" id="{F1EBB8B2-9E12-A84F-B9BC-9C26C4CF25A2}"/>
              </a:ext>
            </a:extLst>
          </p:cNvPr>
          <p:cNvSpPr txBox="1">
            <a:spLocks/>
          </p:cNvSpPr>
          <p:nvPr/>
        </p:nvSpPr>
        <p:spPr>
          <a:xfrm>
            <a:off x="1970958" y="2928895"/>
            <a:ext cx="4980650" cy="1245235"/>
          </a:xfrm>
          <a:prstGeom prst="rect">
            <a:avLst/>
          </a:prstGeom>
        </p:spPr>
        <p:txBody>
          <a:bodyPr vert="horz" lIns="0" tIns="175565" rIns="109728" bIns="17556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r>
              <a:rPr lang="en-US" sz="60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AWS Glue</a:t>
            </a:r>
          </a:p>
          <a:p>
            <a:r>
              <a:rPr lang="en-US" sz="60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Sensitive Data Detection</a:t>
            </a:r>
          </a:p>
        </p:txBody>
      </p:sp>
      <p:cxnSp>
        <p:nvCxnSpPr>
          <p:cNvPr id="3" name="Straight Connector 2">
            <a:extLst>
              <a:ext uri="{FF2B5EF4-FFF2-40B4-BE49-F238E27FC236}">
                <a16:creationId xmlns:a16="http://schemas.microsoft.com/office/drawing/2014/main" id="{F4F1D829-0933-F24D-B395-7753C34AA79E}"/>
              </a:ext>
            </a:extLst>
          </p:cNvPr>
          <p:cNvCxnSpPr>
            <a:cxnSpLocks/>
          </p:cNvCxnSpPr>
          <p:nvPr/>
        </p:nvCxnSpPr>
        <p:spPr>
          <a:xfrm>
            <a:off x="7315200" y="1938095"/>
            <a:ext cx="0" cy="4353412"/>
          </a:xfrm>
          <a:prstGeom prst="line">
            <a:avLst/>
          </a:prstGeom>
          <a:ln w="12700" cap="rnd">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B07BF85-05C4-9148-8FD0-A27299D75C2F}"/>
              </a:ext>
            </a:extLst>
          </p:cNvPr>
          <p:cNvSpPr txBox="1"/>
          <p:nvPr/>
        </p:nvSpPr>
        <p:spPr>
          <a:xfrm>
            <a:off x="0" y="-443198"/>
            <a:ext cx="7315200" cy="424732"/>
          </a:xfrm>
          <a:prstGeom prst="rect">
            <a:avLst/>
          </a:prstGeom>
          <a:noFill/>
        </p:spPr>
        <p:txBody>
          <a:bodyPr wrap="square">
            <a:spAutoFit/>
          </a:bodyPr>
          <a:lstStyle/>
          <a:p>
            <a:r>
              <a:rPr lang="en-US" sz="2160" dirty="0">
                <a:solidFill>
                  <a:schemeClr val="bg1"/>
                </a:solidFill>
                <a:latin typeface="Calibri" panose="020F0502020204030204" pitchFamily="34" charset="0"/>
                <a:ea typeface="Calibri" panose="020F0502020204030204" pitchFamily="34" charset="0"/>
                <a:cs typeface="Times New Roman" panose="02020603050405020304" pitchFamily="18" charset="0"/>
              </a:rPr>
              <a:t>&lt;Slide: EC2 Intro Slide&gt;</a:t>
            </a:r>
            <a:endParaRPr lang="en-GB" sz="216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 name="Graphic 6">
            <a:extLst>
              <a:ext uri="{FF2B5EF4-FFF2-40B4-BE49-F238E27FC236}">
                <a16:creationId xmlns:a16="http://schemas.microsoft.com/office/drawing/2014/main" id="{CCC853BC-1B4F-1147-A9E3-0991717C4114}"/>
              </a:ext>
            </a:extLst>
          </p:cNvPr>
          <p:cNvSpPr/>
          <p:nvPr/>
        </p:nvSpPr>
        <p:spPr>
          <a:xfrm>
            <a:off x="562637" y="3268750"/>
            <a:ext cx="1099082" cy="1099082"/>
          </a:xfrm>
          <a:custGeom>
            <a:avLst/>
            <a:gdLst>
              <a:gd name="connsiteX0" fmla="*/ 142875 w 533400"/>
              <a:gd name="connsiteY0" fmla="*/ 390525 h 533400"/>
              <a:gd name="connsiteX1" fmla="*/ 381000 w 533400"/>
              <a:gd name="connsiteY1" fmla="*/ 390525 h 533400"/>
              <a:gd name="connsiteX2" fmla="*/ 381000 w 533400"/>
              <a:gd name="connsiteY2" fmla="*/ 152400 h 533400"/>
              <a:gd name="connsiteX3" fmla="*/ 142875 w 533400"/>
              <a:gd name="connsiteY3" fmla="*/ 152400 h 533400"/>
              <a:gd name="connsiteX4" fmla="*/ 142875 w 533400"/>
              <a:gd name="connsiteY4" fmla="*/ 390525 h 533400"/>
              <a:gd name="connsiteX5" fmla="*/ 400050 w 533400"/>
              <a:gd name="connsiteY5" fmla="*/ 152400 h 533400"/>
              <a:gd name="connsiteX6" fmla="*/ 438150 w 533400"/>
              <a:gd name="connsiteY6" fmla="*/ 152400 h 533400"/>
              <a:gd name="connsiteX7" fmla="*/ 438150 w 533400"/>
              <a:gd name="connsiteY7" fmla="*/ 171450 h 533400"/>
              <a:gd name="connsiteX8" fmla="*/ 400050 w 533400"/>
              <a:gd name="connsiteY8" fmla="*/ 171450 h 533400"/>
              <a:gd name="connsiteX9" fmla="*/ 400050 w 533400"/>
              <a:gd name="connsiteY9" fmla="*/ 209550 h 533400"/>
              <a:gd name="connsiteX10" fmla="*/ 438150 w 533400"/>
              <a:gd name="connsiteY10" fmla="*/ 209550 h 533400"/>
              <a:gd name="connsiteX11" fmla="*/ 438150 w 533400"/>
              <a:gd name="connsiteY11" fmla="*/ 228600 h 533400"/>
              <a:gd name="connsiteX12" fmla="*/ 400050 w 533400"/>
              <a:gd name="connsiteY12" fmla="*/ 228600 h 533400"/>
              <a:gd name="connsiteX13" fmla="*/ 400050 w 533400"/>
              <a:gd name="connsiteY13" fmla="*/ 257175 h 533400"/>
              <a:gd name="connsiteX14" fmla="*/ 438150 w 533400"/>
              <a:gd name="connsiteY14" fmla="*/ 257175 h 533400"/>
              <a:gd name="connsiteX15" fmla="*/ 438150 w 533400"/>
              <a:gd name="connsiteY15" fmla="*/ 276225 h 533400"/>
              <a:gd name="connsiteX16" fmla="*/ 400050 w 533400"/>
              <a:gd name="connsiteY16" fmla="*/ 276225 h 533400"/>
              <a:gd name="connsiteX17" fmla="*/ 400050 w 533400"/>
              <a:gd name="connsiteY17" fmla="*/ 314325 h 533400"/>
              <a:gd name="connsiteX18" fmla="*/ 438150 w 533400"/>
              <a:gd name="connsiteY18" fmla="*/ 314325 h 533400"/>
              <a:gd name="connsiteX19" fmla="*/ 438150 w 533400"/>
              <a:gd name="connsiteY19" fmla="*/ 333375 h 533400"/>
              <a:gd name="connsiteX20" fmla="*/ 400050 w 533400"/>
              <a:gd name="connsiteY20" fmla="*/ 333375 h 533400"/>
              <a:gd name="connsiteX21" fmla="*/ 400050 w 533400"/>
              <a:gd name="connsiteY21" fmla="*/ 371475 h 533400"/>
              <a:gd name="connsiteX22" fmla="*/ 438150 w 533400"/>
              <a:gd name="connsiteY22" fmla="*/ 371475 h 533400"/>
              <a:gd name="connsiteX23" fmla="*/ 438150 w 533400"/>
              <a:gd name="connsiteY23" fmla="*/ 390525 h 533400"/>
              <a:gd name="connsiteX24" fmla="*/ 400050 w 533400"/>
              <a:gd name="connsiteY24" fmla="*/ 390525 h 533400"/>
              <a:gd name="connsiteX25" fmla="*/ 400050 w 533400"/>
              <a:gd name="connsiteY25" fmla="*/ 391820 h 533400"/>
              <a:gd name="connsiteX26" fmla="*/ 382295 w 533400"/>
              <a:gd name="connsiteY26" fmla="*/ 409575 h 533400"/>
              <a:gd name="connsiteX27" fmla="*/ 381000 w 533400"/>
              <a:gd name="connsiteY27" fmla="*/ 409575 h 533400"/>
              <a:gd name="connsiteX28" fmla="*/ 381000 w 533400"/>
              <a:gd name="connsiteY28" fmla="*/ 447675 h 533400"/>
              <a:gd name="connsiteX29" fmla="*/ 361950 w 533400"/>
              <a:gd name="connsiteY29" fmla="*/ 447675 h 533400"/>
              <a:gd name="connsiteX30" fmla="*/ 361950 w 533400"/>
              <a:gd name="connsiteY30" fmla="*/ 409575 h 533400"/>
              <a:gd name="connsiteX31" fmla="*/ 323850 w 533400"/>
              <a:gd name="connsiteY31" fmla="*/ 409575 h 533400"/>
              <a:gd name="connsiteX32" fmla="*/ 323850 w 533400"/>
              <a:gd name="connsiteY32" fmla="*/ 447675 h 533400"/>
              <a:gd name="connsiteX33" fmla="*/ 304800 w 533400"/>
              <a:gd name="connsiteY33" fmla="*/ 447675 h 533400"/>
              <a:gd name="connsiteX34" fmla="*/ 304800 w 533400"/>
              <a:gd name="connsiteY34" fmla="*/ 409575 h 533400"/>
              <a:gd name="connsiteX35" fmla="*/ 276225 w 533400"/>
              <a:gd name="connsiteY35" fmla="*/ 409575 h 533400"/>
              <a:gd name="connsiteX36" fmla="*/ 276225 w 533400"/>
              <a:gd name="connsiteY36" fmla="*/ 447675 h 533400"/>
              <a:gd name="connsiteX37" fmla="*/ 257175 w 533400"/>
              <a:gd name="connsiteY37" fmla="*/ 447675 h 533400"/>
              <a:gd name="connsiteX38" fmla="*/ 257175 w 533400"/>
              <a:gd name="connsiteY38" fmla="*/ 409575 h 533400"/>
              <a:gd name="connsiteX39" fmla="*/ 219075 w 533400"/>
              <a:gd name="connsiteY39" fmla="*/ 409575 h 533400"/>
              <a:gd name="connsiteX40" fmla="*/ 219075 w 533400"/>
              <a:gd name="connsiteY40" fmla="*/ 447675 h 533400"/>
              <a:gd name="connsiteX41" fmla="*/ 200025 w 533400"/>
              <a:gd name="connsiteY41" fmla="*/ 447675 h 533400"/>
              <a:gd name="connsiteX42" fmla="*/ 200025 w 533400"/>
              <a:gd name="connsiteY42" fmla="*/ 409575 h 533400"/>
              <a:gd name="connsiteX43" fmla="*/ 161925 w 533400"/>
              <a:gd name="connsiteY43" fmla="*/ 409575 h 533400"/>
              <a:gd name="connsiteX44" fmla="*/ 161925 w 533400"/>
              <a:gd name="connsiteY44" fmla="*/ 447675 h 533400"/>
              <a:gd name="connsiteX45" fmla="*/ 142875 w 533400"/>
              <a:gd name="connsiteY45" fmla="*/ 447675 h 533400"/>
              <a:gd name="connsiteX46" fmla="*/ 142875 w 533400"/>
              <a:gd name="connsiteY46" fmla="*/ 409575 h 533400"/>
              <a:gd name="connsiteX47" fmla="*/ 141580 w 533400"/>
              <a:gd name="connsiteY47" fmla="*/ 409575 h 533400"/>
              <a:gd name="connsiteX48" fmla="*/ 123825 w 533400"/>
              <a:gd name="connsiteY48" fmla="*/ 391820 h 533400"/>
              <a:gd name="connsiteX49" fmla="*/ 123825 w 533400"/>
              <a:gd name="connsiteY49" fmla="*/ 390525 h 533400"/>
              <a:gd name="connsiteX50" fmla="*/ 95250 w 533400"/>
              <a:gd name="connsiteY50" fmla="*/ 390525 h 533400"/>
              <a:gd name="connsiteX51" fmla="*/ 95250 w 533400"/>
              <a:gd name="connsiteY51" fmla="*/ 371475 h 533400"/>
              <a:gd name="connsiteX52" fmla="*/ 123825 w 533400"/>
              <a:gd name="connsiteY52" fmla="*/ 371475 h 533400"/>
              <a:gd name="connsiteX53" fmla="*/ 123825 w 533400"/>
              <a:gd name="connsiteY53" fmla="*/ 333375 h 533400"/>
              <a:gd name="connsiteX54" fmla="*/ 95250 w 533400"/>
              <a:gd name="connsiteY54" fmla="*/ 333375 h 533400"/>
              <a:gd name="connsiteX55" fmla="*/ 95250 w 533400"/>
              <a:gd name="connsiteY55" fmla="*/ 314325 h 533400"/>
              <a:gd name="connsiteX56" fmla="*/ 123825 w 533400"/>
              <a:gd name="connsiteY56" fmla="*/ 314325 h 533400"/>
              <a:gd name="connsiteX57" fmla="*/ 123825 w 533400"/>
              <a:gd name="connsiteY57" fmla="*/ 276225 h 533400"/>
              <a:gd name="connsiteX58" fmla="*/ 95250 w 533400"/>
              <a:gd name="connsiteY58" fmla="*/ 276225 h 533400"/>
              <a:gd name="connsiteX59" fmla="*/ 95250 w 533400"/>
              <a:gd name="connsiteY59" fmla="*/ 257175 h 533400"/>
              <a:gd name="connsiteX60" fmla="*/ 123825 w 533400"/>
              <a:gd name="connsiteY60" fmla="*/ 257175 h 533400"/>
              <a:gd name="connsiteX61" fmla="*/ 123825 w 533400"/>
              <a:gd name="connsiteY61" fmla="*/ 228600 h 533400"/>
              <a:gd name="connsiteX62" fmla="*/ 95250 w 533400"/>
              <a:gd name="connsiteY62" fmla="*/ 228600 h 533400"/>
              <a:gd name="connsiteX63" fmla="*/ 95250 w 533400"/>
              <a:gd name="connsiteY63" fmla="*/ 209550 h 533400"/>
              <a:gd name="connsiteX64" fmla="*/ 123825 w 533400"/>
              <a:gd name="connsiteY64" fmla="*/ 209550 h 533400"/>
              <a:gd name="connsiteX65" fmla="*/ 123825 w 533400"/>
              <a:gd name="connsiteY65" fmla="*/ 171450 h 533400"/>
              <a:gd name="connsiteX66" fmla="*/ 95250 w 533400"/>
              <a:gd name="connsiteY66" fmla="*/ 171450 h 533400"/>
              <a:gd name="connsiteX67" fmla="*/ 95250 w 533400"/>
              <a:gd name="connsiteY67" fmla="*/ 152400 h 533400"/>
              <a:gd name="connsiteX68" fmla="*/ 123825 w 533400"/>
              <a:gd name="connsiteY68" fmla="*/ 152400 h 533400"/>
              <a:gd name="connsiteX69" fmla="*/ 123825 w 533400"/>
              <a:gd name="connsiteY69" fmla="*/ 151105 h 533400"/>
              <a:gd name="connsiteX70" fmla="*/ 141580 w 533400"/>
              <a:gd name="connsiteY70" fmla="*/ 133350 h 533400"/>
              <a:gd name="connsiteX71" fmla="*/ 142875 w 533400"/>
              <a:gd name="connsiteY71" fmla="*/ 133350 h 533400"/>
              <a:gd name="connsiteX72" fmla="*/ 142875 w 533400"/>
              <a:gd name="connsiteY72" fmla="*/ 95250 h 533400"/>
              <a:gd name="connsiteX73" fmla="*/ 161925 w 533400"/>
              <a:gd name="connsiteY73" fmla="*/ 95250 h 533400"/>
              <a:gd name="connsiteX74" fmla="*/ 161925 w 533400"/>
              <a:gd name="connsiteY74" fmla="*/ 133350 h 533400"/>
              <a:gd name="connsiteX75" fmla="*/ 200025 w 533400"/>
              <a:gd name="connsiteY75" fmla="*/ 133350 h 533400"/>
              <a:gd name="connsiteX76" fmla="*/ 200025 w 533400"/>
              <a:gd name="connsiteY76" fmla="*/ 95250 h 533400"/>
              <a:gd name="connsiteX77" fmla="*/ 219075 w 533400"/>
              <a:gd name="connsiteY77" fmla="*/ 95250 h 533400"/>
              <a:gd name="connsiteX78" fmla="*/ 219075 w 533400"/>
              <a:gd name="connsiteY78" fmla="*/ 133350 h 533400"/>
              <a:gd name="connsiteX79" fmla="*/ 257175 w 533400"/>
              <a:gd name="connsiteY79" fmla="*/ 133350 h 533400"/>
              <a:gd name="connsiteX80" fmla="*/ 257175 w 533400"/>
              <a:gd name="connsiteY80" fmla="*/ 95250 h 533400"/>
              <a:gd name="connsiteX81" fmla="*/ 276225 w 533400"/>
              <a:gd name="connsiteY81" fmla="*/ 95250 h 533400"/>
              <a:gd name="connsiteX82" fmla="*/ 276225 w 533400"/>
              <a:gd name="connsiteY82" fmla="*/ 133350 h 533400"/>
              <a:gd name="connsiteX83" fmla="*/ 304800 w 533400"/>
              <a:gd name="connsiteY83" fmla="*/ 133350 h 533400"/>
              <a:gd name="connsiteX84" fmla="*/ 304800 w 533400"/>
              <a:gd name="connsiteY84" fmla="*/ 95250 h 533400"/>
              <a:gd name="connsiteX85" fmla="*/ 323850 w 533400"/>
              <a:gd name="connsiteY85" fmla="*/ 95250 h 533400"/>
              <a:gd name="connsiteX86" fmla="*/ 323850 w 533400"/>
              <a:gd name="connsiteY86" fmla="*/ 133350 h 533400"/>
              <a:gd name="connsiteX87" fmla="*/ 361950 w 533400"/>
              <a:gd name="connsiteY87" fmla="*/ 133350 h 533400"/>
              <a:gd name="connsiteX88" fmla="*/ 361950 w 533400"/>
              <a:gd name="connsiteY88" fmla="*/ 95250 h 533400"/>
              <a:gd name="connsiteX89" fmla="*/ 381000 w 533400"/>
              <a:gd name="connsiteY89" fmla="*/ 95250 h 533400"/>
              <a:gd name="connsiteX90" fmla="*/ 381000 w 533400"/>
              <a:gd name="connsiteY90" fmla="*/ 133350 h 533400"/>
              <a:gd name="connsiteX91" fmla="*/ 382295 w 533400"/>
              <a:gd name="connsiteY91" fmla="*/ 133350 h 533400"/>
              <a:gd name="connsiteX92" fmla="*/ 400050 w 533400"/>
              <a:gd name="connsiteY92" fmla="*/ 151105 h 533400"/>
              <a:gd name="connsiteX93" fmla="*/ 400050 w 533400"/>
              <a:gd name="connsiteY93" fmla="*/ 152400 h 533400"/>
              <a:gd name="connsiteX94" fmla="*/ 276225 w 533400"/>
              <a:gd name="connsiteY94" fmla="*/ 513169 h 533400"/>
              <a:gd name="connsiteX95" fmla="*/ 275044 w 533400"/>
              <a:gd name="connsiteY95" fmla="*/ 514350 h 533400"/>
              <a:gd name="connsiteX96" fmla="*/ 20231 w 533400"/>
              <a:gd name="connsiteY96" fmla="*/ 514350 h 533400"/>
              <a:gd name="connsiteX97" fmla="*/ 19050 w 533400"/>
              <a:gd name="connsiteY97" fmla="*/ 513169 h 533400"/>
              <a:gd name="connsiteX98" fmla="*/ 19050 w 533400"/>
              <a:gd name="connsiteY98" fmla="*/ 258356 h 533400"/>
              <a:gd name="connsiteX99" fmla="*/ 20231 w 533400"/>
              <a:gd name="connsiteY99" fmla="*/ 257175 h 533400"/>
              <a:gd name="connsiteX100" fmla="*/ 76200 w 533400"/>
              <a:gd name="connsiteY100" fmla="*/ 257175 h 533400"/>
              <a:gd name="connsiteX101" fmla="*/ 76200 w 533400"/>
              <a:gd name="connsiteY101" fmla="*/ 238125 h 533400"/>
              <a:gd name="connsiteX102" fmla="*/ 20231 w 533400"/>
              <a:gd name="connsiteY102" fmla="*/ 238125 h 533400"/>
              <a:gd name="connsiteX103" fmla="*/ 0 w 533400"/>
              <a:gd name="connsiteY103" fmla="*/ 258356 h 533400"/>
              <a:gd name="connsiteX104" fmla="*/ 0 w 533400"/>
              <a:gd name="connsiteY104" fmla="*/ 513169 h 533400"/>
              <a:gd name="connsiteX105" fmla="*/ 20231 w 533400"/>
              <a:gd name="connsiteY105" fmla="*/ 533400 h 533400"/>
              <a:gd name="connsiteX106" fmla="*/ 275044 w 533400"/>
              <a:gd name="connsiteY106" fmla="*/ 533400 h 533400"/>
              <a:gd name="connsiteX107" fmla="*/ 295275 w 533400"/>
              <a:gd name="connsiteY107" fmla="*/ 513169 h 533400"/>
              <a:gd name="connsiteX108" fmla="*/ 295275 w 533400"/>
              <a:gd name="connsiteY108" fmla="*/ 466725 h 533400"/>
              <a:gd name="connsiteX109" fmla="*/ 276225 w 533400"/>
              <a:gd name="connsiteY109" fmla="*/ 466725 h 533400"/>
              <a:gd name="connsiteX110" fmla="*/ 276225 w 533400"/>
              <a:gd name="connsiteY110" fmla="*/ 513169 h 533400"/>
              <a:gd name="connsiteX111" fmla="*/ 533400 w 533400"/>
              <a:gd name="connsiteY111" fmla="*/ 20231 h 533400"/>
              <a:gd name="connsiteX112" fmla="*/ 533400 w 533400"/>
              <a:gd name="connsiteY112" fmla="*/ 275044 h 533400"/>
              <a:gd name="connsiteX113" fmla="*/ 513169 w 533400"/>
              <a:gd name="connsiteY113" fmla="*/ 295275 h 533400"/>
              <a:gd name="connsiteX114" fmla="*/ 457200 w 533400"/>
              <a:gd name="connsiteY114" fmla="*/ 295275 h 533400"/>
              <a:gd name="connsiteX115" fmla="*/ 457200 w 533400"/>
              <a:gd name="connsiteY115" fmla="*/ 276225 h 533400"/>
              <a:gd name="connsiteX116" fmla="*/ 513169 w 533400"/>
              <a:gd name="connsiteY116" fmla="*/ 276225 h 533400"/>
              <a:gd name="connsiteX117" fmla="*/ 514350 w 533400"/>
              <a:gd name="connsiteY117" fmla="*/ 275044 h 533400"/>
              <a:gd name="connsiteX118" fmla="*/ 514350 w 533400"/>
              <a:gd name="connsiteY118" fmla="*/ 20231 h 533400"/>
              <a:gd name="connsiteX119" fmla="*/ 513169 w 533400"/>
              <a:gd name="connsiteY119" fmla="*/ 19050 h 533400"/>
              <a:gd name="connsiteX120" fmla="*/ 258356 w 533400"/>
              <a:gd name="connsiteY120" fmla="*/ 19050 h 533400"/>
              <a:gd name="connsiteX121" fmla="*/ 257175 w 533400"/>
              <a:gd name="connsiteY121" fmla="*/ 20231 h 533400"/>
              <a:gd name="connsiteX122" fmla="*/ 257175 w 533400"/>
              <a:gd name="connsiteY122" fmla="*/ 76200 h 533400"/>
              <a:gd name="connsiteX123" fmla="*/ 238125 w 533400"/>
              <a:gd name="connsiteY123" fmla="*/ 76200 h 533400"/>
              <a:gd name="connsiteX124" fmla="*/ 238125 w 533400"/>
              <a:gd name="connsiteY124" fmla="*/ 20231 h 533400"/>
              <a:gd name="connsiteX125" fmla="*/ 258356 w 533400"/>
              <a:gd name="connsiteY125" fmla="*/ 0 h 533400"/>
              <a:gd name="connsiteX126" fmla="*/ 513169 w 533400"/>
              <a:gd name="connsiteY126" fmla="*/ 0 h 533400"/>
              <a:gd name="connsiteX127" fmla="*/ 533400 w 533400"/>
              <a:gd name="connsiteY127" fmla="*/ 20231 h 533400"/>
              <a:gd name="connsiteX128" fmla="*/ 533400 w 533400"/>
              <a:gd name="connsiteY128" fmla="*/ 2023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33400" h="533400">
                <a:moveTo>
                  <a:pt x="142875" y="390525"/>
                </a:moveTo>
                <a:lnTo>
                  <a:pt x="381000" y="390525"/>
                </a:lnTo>
                <a:lnTo>
                  <a:pt x="381000" y="152400"/>
                </a:lnTo>
                <a:lnTo>
                  <a:pt x="142875" y="152400"/>
                </a:lnTo>
                <a:lnTo>
                  <a:pt x="142875" y="390525"/>
                </a:lnTo>
                <a:close/>
                <a:moveTo>
                  <a:pt x="400050" y="152400"/>
                </a:moveTo>
                <a:lnTo>
                  <a:pt x="438150" y="152400"/>
                </a:lnTo>
                <a:lnTo>
                  <a:pt x="438150" y="171450"/>
                </a:lnTo>
                <a:lnTo>
                  <a:pt x="400050" y="171450"/>
                </a:lnTo>
                <a:lnTo>
                  <a:pt x="400050" y="209550"/>
                </a:lnTo>
                <a:lnTo>
                  <a:pt x="438150" y="209550"/>
                </a:lnTo>
                <a:lnTo>
                  <a:pt x="438150" y="228600"/>
                </a:lnTo>
                <a:lnTo>
                  <a:pt x="400050" y="228600"/>
                </a:lnTo>
                <a:lnTo>
                  <a:pt x="400050" y="257175"/>
                </a:lnTo>
                <a:lnTo>
                  <a:pt x="438150" y="257175"/>
                </a:lnTo>
                <a:lnTo>
                  <a:pt x="438150" y="276225"/>
                </a:lnTo>
                <a:lnTo>
                  <a:pt x="400050" y="276225"/>
                </a:lnTo>
                <a:lnTo>
                  <a:pt x="400050" y="314325"/>
                </a:lnTo>
                <a:lnTo>
                  <a:pt x="438150" y="314325"/>
                </a:lnTo>
                <a:lnTo>
                  <a:pt x="438150" y="333375"/>
                </a:lnTo>
                <a:lnTo>
                  <a:pt x="400050" y="333375"/>
                </a:lnTo>
                <a:lnTo>
                  <a:pt x="400050" y="371475"/>
                </a:lnTo>
                <a:lnTo>
                  <a:pt x="438150" y="371475"/>
                </a:lnTo>
                <a:lnTo>
                  <a:pt x="438150" y="390525"/>
                </a:lnTo>
                <a:lnTo>
                  <a:pt x="400050" y="390525"/>
                </a:lnTo>
                <a:lnTo>
                  <a:pt x="400050" y="391820"/>
                </a:lnTo>
                <a:cubicBezTo>
                  <a:pt x="400050" y="401612"/>
                  <a:pt x="392087" y="409575"/>
                  <a:pt x="382295" y="409575"/>
                </a:cubicBezTo>
                <a:lnTo>
                  <a:pt x="381000" y="409575"/>
                </a:lnTo>
                <a:lnTo>
                  <a:pt x="381000" y="447675"/>
                </a:lnTo>
                <a:lnTo>
                  <a:pt x="361950" y="447675"/>
                </a:lnTo>
                <a:lnTo>
                  <a:pt x="361950" y="409575"/>
                </a:lnTo>
                <a:lnTo>
                  <a:pt x="323850" y="409575"/>
                </a:lnTo>
                <a:lnTo>
                  <a:pt x="323850" y="447675"/>
                </a:lnTo>
                <a:lnTo>
                  <a:pt x="304800" y="447675"/>
                </a:lnTo>
                <a:lnTo>
                  <a:pt x="304800" y="409575"/>
                </a:lnTo>
                <a:lnTo>
                  <a:pt x="276225" y="409575"/>
                </a:lnTo>
                <a:lnTo>
                  <a:pt x="276225" y="447675"/>
                </a:lnTo>
                <a:lnTo>
                  <a:pt x="257175" y="447675"/>
                </a:lnTo>
                <a:lnTo>
                  <a:pt x="257175" y="409575"/>
                </a:lnTo>
                <a:lnTo>
                  <a:pt x="219075" y="409575"/>
                </a:lnTo>
                <a:lnTo>
                  <a:pt x="219075" y="447675"/>
                </a:lnTo>
                <a:lnTo>
                  <a:pt x="200025" y="447675"/>
                </a:lnTo>
                <a:lnTo>
                  <a:pt x="200025" y="409575"/>
                </a:lnTo>
                <a:lnTo>
                  <a:pt x="161925" y="409575"/>
                </a:lnTo>
                <a:lnTo>
                  <a:pt x="161925" y="447675"/>
                </a:lnTo>
                <a:lnTo>
                  <a:pt x="142875" y="447675"/>
                </a:lnTo>
                <a:lnTo>
                  <a:pt x="142875" y="409575"/>
                </a:lnTo>
                <a:lnTo>
                  <a:pt x="141580" y="409575"/>
                </a:lnTo>
                <a:cubicBezTo>
                  <a:pt x="131788" y="409575"/>
                  <a:pt x="123825" y="401612"/>
                  <a:pt x="123825" y="391820"/>
                </a:cubicBezTo>
                <a:lnTo>
                  <a:pt x="123825" y="390525"/>
                </a:lnTo>
                <a:lnTo>
                  <a:pt x="95250" y="390525"/>
                </a:lnTo>
                <a:lnTo>
                  <a:pt x="95250" y="371475"/>
                </a:lnTo>
                <a:lnTo>
                  <a:pt x="123825" y="371475"/>
                </a:lnTo>
                <a:lnTo>
                  <a:pt x="123825" y="333375"/>
                </a:lnTo>
                <a:lnTo>
                  <a:pt x="95250" y="333375"/>
                </a:lnTo>
                <a:lnTo>
                  <a:pt x="95250" y="314325"/>
                </a:lnTo>
                <a:lnTo>
                  <a:pt x="123825" y="314325"/>
                </a:lnTo>
                <a:lnTo>
                  <a:pt x="123825" y="276225"/>
                </a:lnTo>
                <a:lnTo>
                  <a:pt x="95250" y="276225"/>
                </a:lnTo>
                <a:lnTo>
                  <a:pt x="95250" y="257175"/>
                </a:lnTo>
                <a:lnTo>
                  <a:pt x="123825" y="257175"/>
                </a:lnTo>
                <a:lnTo>
                  <a:pt x="123825" y="228600"/>
                </a:lnTo>
                <a:lnTo>
                  <a:pt x="95250" y="228600"/>
                </a:lnTo>
                <a:lnTo>
                  <a:pt x="95250" y="209550"/>
                </a:lnTo>
                <a:lnTo>
                  <a:pt x="123825" y="209550"/>
                </a:lnTo>
                <a:lnTo>
                  <a:pt x="123825" y="171450"/>
                </a:lnTo>
                <a:lnTo>
                  <a:pt x="95250" y="171450"/>
                </a:lnTo>
                <a:lnTo>
                  <a:pt x="95250" y="152400"/>
                </a:lnTo>
                <a:lnTo>
                  <a:pt x="123825" y="152400"/>
                </a:lnTo>
                <a:lnTo>
                  <a:pt x="123825" y="151105"/>
                </a:lnTo>
                <a:cubicBezTo>
                  <a:pt x="123825" y="141313"/>
                  <a:pt x="131788" y="133350"/>
                  <a:pt x="141580" y="133350"/>
                </a:cubicBezTo>
                <a:lnTo>
                  <a:pt x="142875" y="133350"/>
                </a:lnTo>
                <a:lnTo>
                  <a:pt x="142875" y="95250"/>
                </a:lnTo>
                <a:lnTo>
                  <a:pt x="161925" y="95250"/>
                </a:lnTo>
                <a:lnTo>
                  <a:pt x="161925" y="133350"/>
                </a:lnTo>
                <a:lnTo>
                  <a:pt x="200025" y="133350"/>
                </a:lnTo>
                <a:lnTo>
                  <a:pt x="200025" y="95250"/>
                </a:lnTo>
                <a:lnTo>
                  <a:pt x="219075" y="95250"/>
                </a:lnTo>
                <a:lnTo>
                  <a:pt x="219075" y="133350"/>
                </a:lnTo>
                <a:lnTo>
                  <a:pt x="257175" y="133350"/>
                </a:lnTo>
                <a:lnTo>
                  <a:pt x="257175" y="95250"/>
                </a:lnTo>
                <a:lnTo>
                  <a:pt x="276225" y="95250"/>
                </a:lnTo>
                <a:lnTo>
                  <a:pt x="276225" y="133350"/>
                </a:lnTo>
                <a:lnTo>
                  <a:pt x="304800" y="133350"/>
                </a:lnTo>
                <a:lnTo>
                  <a:pt x="304800" y="95250"/>
                </a:lnTo>
                <a:lnTo>
                  <a:pt x="323850" y="95250"/>
                </a:lnTo>
                <a:lnTo>
                  <a:pt x="323850" y="133350"/>
                </a:lnTo>
                <a:lnTo>
                  <a:pt x="361950" y="133350"/>
                </a:lnTo>
                <a:lnTo>
                  <a:pt x="361950" y="95250"/>
                </a:lnTo>
                <a:lnTo>
                  <a:pt x="381000" y="95250"/>
                </a:lnTo>
                <a:lnTo>
                  <a:pt x="381000" y="133350"/>
                </a:lnTo>
                <a:lnTo>
                  <a:pt x="382295" y="133350"/>
                </a:lnTo>
                <a:cubicBezTo>
                  <a:pt x="392087" y="133350"/>
                  <a:pt x="400050" y="141313"/>
                  <a:pt x="400050" y="151105"/>
                </a:cubicBezTo>
                <a:lnTo>
                  <a:pt x="400050" y="152400"/>
                </a:lnTo>
                <a:close/>
                <a:moveTo>
                  <a:pt x="276225" y="513169"/>
                </a:moveTo>
                <a:cubicBezTo>
                  <a:pt x="276225" y="513817"/>
                  <a:pt x="275692" y="514350"/>
                  <a:pt x="275044" y="514350"/>
                </a:cubicBezTo>
                <a:lnTo>
                  <a:pt x="20231" y="514350"/>
                </a:lnTo>
                <a:cubicBezTo>
                  <a:pt x="19583" y="514350"/>
                  <a:pt x="19050" y="513817"/>
                  <a:pt x="19050" y="513169"/>
                </a:cubicBezTo>
                <a:lnTo>
                  <a:pt x="19050" y="258356"/>
                </a:lnTo>
                <a:cubicBezTo>
                  <a:pt x="19050" y="257708"/>
                  <a:pt x="19583" y="257175"/>
                  <a:pt x="20231" y="257175"/>
                </a:cubicBezTo>
                <a:lnTo>
                  <a:pt x="76200" y="257175"/>
                </a:lnTo>
                <a:lnTo>
                  <a:pt x="76200" y="238125"/>
                </a:lnTo>
                <a:lnTo>
                  <a:pt x="20231" y="238125"/>
                </a:lnTo>
                <a:cubicBezTo>
                  <a:pt x="9077" y="238125"/>
                  <a:pt x="0" y="247202"/>
                  <a:pt x="0" y="258356"/>
                </a:cubicBezTo>
                <a:lnTo>
                  <a:pt x="0" y="513169"/>
                </a:lnTo>
                <a:cubicBezTo>
                  <a:pt x="0" y="524323"/>
                  <a:pt x="9077" y="533400"/>
                  <a:pt x="20231" y="533400"/>
                </a:cubicBezTo>
                <a:lnTo>
                  <a:pt x="275044" y="533400"/>
                </a:lnTo>
                <a:cubicBezTo>
                  <a:pt x="286198" y="533400"/>
                  <a:pt x="295275" y="524323"/>
                  <a:pt x="295275" y="513169"/>
                </a:cubicBezTo>
                <a:lnTo>
                  <a:pt x="295275" y="466725"/>
                </a:lnTo>
                <a:lnTo>
                  <a:pt x="276225" y="466725"/>
                </a:lnTo>
                <a:lnTo>
                  <a:pt x="276225" y="513169"/>
                </a:lnTo>
                <a:close/>
                <a:moveTo>
                  <a:pt x="533400" y="20231"/>
                </a:moveTo>
                <a:lnTo>
                  <a:pt x="533400" y="275044"/>
                </a:lnTo>
                <a:cubicBezTo>
                  <a:pt x="533400" y="286198"/>
                  <a:pt x="524323" y="295275"/>
                  <a:pt x="513169" y="295275"/>
                </a:cubicBezTo>
                <a:lnTo>
                  <a:pt x="457200" y="295275"/>
                </a:lnTo>
                <a:lnTo>
                  <a:pt x="457200" y="276225"/>
                </a:lnTo>
                <a:lnTo>
                  <a:pt x="513169" y="276225"/>
                </a:lnTo>
                <a:cubicBezTo>
                  <a:pt x="513817" y="276225"/>
                  <a:pt x="514350" y="275692"/>
                  <a:pt x="514350" y="275044"/>
                </a:cubicBezTo>
                <a:lnTo>
                  <a:pt x="514350" y="20231"/>
                </a:lnTo>
                <a:cubicBezTo>
                  <a:pt x="514350" y="19583"/>
                  <a:pt x="513817" y="19050"/>
                  <a:pt x="513169" y="19050"/>
                </a:cubicBezTo>
                <a:lnTo>
                  <a:pt x="258356" y="19050"/>
                </a:lnTo>
                <a:cubicBezTo>
                  <a:pt x="257708" y="19050"/>
                  <a:pt x="257175" y="19583"/>
                  <a:pt x="257175" y="20231"/>
                </a:cubicBezTo>
                <a:lnTo>
                  <a:pt x="257175" y="76200"/>
                </a:lnTo>
                <a:lnTo>
                  <a:pt x="238125" y="76200"/>
                </a:lnTo>
                <a:lnTo>
                  <a:pt x="238125" y="20231"/>
                </a:lnTo>
                <a:cubicBezTo>
                  <a:pt x="238125" y="9077"/>
                  <a:pt x="247202" y="0"/>
                  <a:pt x="258356" y="0"/>
                </a:cubicBezTo>
                <a:lnTo>
                  <a:pt x="513169" y="0"/>
                </a:lnTo>
                <a:cubicBezTo>
                  <a:pt x="524323" y="0"/>
                  <a:pt x="533400" y="9077"/>
                  <a:pt x="533400" y="20231"/>
                </a:cubicBezTo>
                <a:lnTo>
                  <a:pt x="533400" y="20231"/>
                </a:lnTo>
                <a:close/>
              </a:path>
            </a:pathLst>
          </a:custGeom>
          <a:solidFill>
            <a:srgbClr val="FFFFFF"/>
          </a:solidFill>
          <a:ln w="9525" cap="flat">
            <a:noFill/>
            <a:prstDash val="solid"/>
            <a:miter/>
          </a:ln>
        </p:spPr>
        <p:txBody>
          <a:bodyPr rtlCol="0" anchor="ctr"/>
          <a:lstStyle/>
          <a:p>
            <a:endParaRPr lang="en-US" sz="2520"/>
          </a:p>
        </p:txBody>
      </p:sp>
    </p:spTree>
    <p:extLst>
      <p:ext uri="{BB962C8B-B14F-4D97-AF65-F5344CB8AC3E}">
        <p14:creationId xmlns:p14="http://schemas.microsoft.com/office/powerpoint/2010/main" val="177169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190B80F-8607-4948-A190-1069C804FD19}"/>
              </a:ext>
            </a:extLst>
          </p:cNvPr>
          <p:cNvCxnSpPr>
            <a:cxnSpLocks/>
          </p:cNvCxnSpPr>
          <p:nvPr/>
        </p:nvCxnSpPr>
        <p:spPr>
          <a:xfrm>
            <a:off x="5721480" y="1973995"/>
            <a:ext cx="0" cy="4281611"/>
          </a:xfrm>
          <a:prstGeom prst="line">
            <a:avLst/>
          </a:prstGeom>
          <a:noFill/>
          <a:ln w="25400" cap="rnd" cmpd="sng" algn="ctr">
            <a:gradFill flip="none" rotWithShape="1">
              <a:gsLst>
                <a:gs pos="100000">
                  <a:srgbClr val="008380"/>
                </a:gs>
                <a:gs pos="25000">
                  <a:srgbClr val="BB0BAF"/>
                </a:gs>
                <a:gs pos="50000">
                  <a:srgbClr val="560080"/>
                </a:gs>
                <a:gs pos="75000">
                  <a:srgbClr val="0074C1"/>
                </a:gs>
                <a:gs pos="0">
                  <a:srgbClr val="DD0147"/>
                </a:gs>
              </a:gsLst>
              <a:lin ang="5400000" scaled="0"/>
              <a:tileRect/>
            </a:gradFill>
            <a:prstDash val="solid"/>
            <a:miter lim="800000"/>
            <a:headEnd type="none" w="lg" len="lg"/>
            <a:tailEnd type="none" w="lg" len="lg"/>
          </a:ln>
          <a:effectLst/>
        </p:spPr>
      </p:cxnSp>
      <p:sp>
        <p:nvSpPr>
          <p:cNvPr id="16" name="Title 1">
            <a:extLst>
              <a:ext uri="{FF2B5EF4-FFF2-40B4-BE49-F238E27FC236}">
                <a16:creationId xmlns:a16="http://schemas.microsoft.com/office/drawing/2014/main" id="{2E7A3C97-AC18-1E49-A799-91A7E2EC7445}"/>
              </a:ext>
            </a:extLst>
          </p:cNvPr>
          <p:cNvSpPr txBox="1">
            <a:spLocks/>
          </p:cNvSpPr>
          <p:nvPr/>
        </p:nvSpPr>
        <p:spPr>
          <a:xfrm>
            <a:off x="1156675" y="2682240"/>
            <a:ext cx="7293083" cy="2865120"/>
          </a:xfrm>
          <a:prstGeom prst="rect">
            <a:avLst/>
          </a:prstGeom>
        </p:spPr>
        <p:txBody>
          <a:bodyPr anchor="ctr"/>
          <a:lstStyle>
            <a:lvl1pPr algn="l" defTabSz="914400" rtl="0" eaLnBrk="1" latinLnBrk="0" hangingPunct="1">
              <a:lnSpc>
                <a:spcPct val="90000"/>
              </a:lnSpc>
              <a:spcBef>
                <a:spcPct val="0"/>
              </a:spcBef>
              <a:buNone/>
              <a:defRPr sz="44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097280" fontAlgn="auto">
              <a:spcAft>
                <a:spcPts val="0"/>
              </a:spcAft>
              <a:defRPr/>
            </a:pPr>
            <a:r>
              <a:rPr lang="en-US" sz="6480" b="0" dirty="0">
                <a:solidFill>
                  <a:srgbClr val="FFFFFF"/>
                </a:solidFill>
                <a:latin typeface="Amazon Ember"/>
              </a:rPr>
              <a:t>Put data</a:t>
            </a:r>
          </a:p>
          <a:p>
            <a:pPr defTabSz="1097280" fontAlgn="auto">
              <a:spcAft>
                <a:spcPts val="0"/>
              </a:spcAft>
              <a:defRPr/>
            </a:pPr>
            <a:r>
              <a:rPr lang="en-US" sz="6480" dirty="0">
                <a:solidFill>
                  <a:srgbClr val="FFFFFF"/>
                </a:solidFill>
                <a:latin typeface="Amazon Ember Heavy"/>
              </a:rPr>
              <a:t>to work</a:t>
            </a:r>
            <a:endParaRPr lang="en-US" sz="7200" b="0" dirty="0">
              <a:solidFill>
                <a:srgbClr val="FFFFFF"/>
              </a:solidFill>
            </a:endParaRPr>
          </a:p>
        </p:txBody>
      </p:sp>
      <p:sp>
        <p:nvSpPr>
          <p:cNvPr id="19" name="TextBox 18">
            <a:extLst>
              <a:ext uri="{FF2B5EF4-FFF2-40B4-BE49-F238E27FC236}">
                <a16:creationId xmlns:a16="http://schemas.microsoft.com/office/drawing/2014/main" id="{E9627CD1-FFC3-804C-B4DA-CC6D9572FECC}"/>
              </a:ext>
            </a:extLst>
          </p:cNvPr>
          <p:cNvSpPr txBox="1"/>
          <p:nvPr/>
        </p:nvSpPr>
        <p:spPr>
          <a:xfrm>
            <a:off x="8175137" y="4546891"/>
            <a:ext cx="1931357" cy="830997"/>
          </a:xfrm>
          <a:prstGeom prst="rect">
            <a:avLst/>
          </a:prstGeom>
          <a:noFill/>
        </p:spPr>
        <p:txBody>
          <a:bodyPr wrap="square" lIns="0" rtlCol="0" anchor="ctr">
            <a:spAutoFit/>
          </a:bodyPr>
          <a:lstStyle/>
          <a:p>
            <a:pP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Respond faster</a:t>
            </a:r>
          </a:p>
        </p:txBody>
      </p:sp>
      <p:sp>
        <p:nvSpPr>
          <p:cNvPr id="23" name="TextBox 22">
            <a:extLst>
              <a:ext uri="{FF2B5EF4-FFF2-40B4-BE49-F238E27FC236}">
                <a16:creationId xmlns:a16="http://schemas.microsoft.com/office/drawing/2014/main" id="{C08D79D7-FF3C-9D4D-945E-B5C8ABB67FA5}"/>
              </a:ext>
            </a:extLst>
          </p:cNvPr>
          <p:cNvSpPr txBox="1"/>
          <p:nvPr/>
        </p:nvSpPr>
        <p:spPr>
          <a:xfrm>
            <a:off x="11827091" y="4546889"/>
            <a:ext cx="2033826" cy="830997"/>
          </a:xfrm>
          <a:prstGeom prst="rect">
            <a:avLst/>
          </a:prstGeom>
          <a:noFill/>
        </p:spPr>
        <p:txBody>
          <a:bodyPr wrap="square" lIns="0" rtlCol="0" anchor="ctr">
            <a:spAutoFit/>
          </a:bodyPr>
          <a:lstStyle/>
          <a:p>
            <a:pP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Uncover opportunities</a:t>
            </a:r>
          </a:p>
        </p:txBody>
      </p:sp>
      <p:sp>
        <p:nvSpPr>
          <p:cNvPr id="26" name="Freeform: Shape 27">
            <a:extLst>
              <a:ext uri="{FF2B5EF4-FFF2-40B4-BE49-F238E27FC236}">
                <a16:creationId xmlns:a16="http://schemas.microsoft.com/office/drawing/2014/main" id="{4197D8A8-B9D5-034D-B4E4-9D48FCC3B21A}"/>
              </a:ext>
            </a:extLst>
          </p:cNvPr>
          <p:cNvSpPr/>
          <p:nvPr/>
        </p:nvSpPr>
        <p:spPr>
          <a:xfrm>
            <a:off x="6963082" y="2737180"/>
            <a:ext cx="738456" cy="751397"/>
          </a:xfrm>
          <a:custGeom>
            <a:avLst/>
            <a:gdLst>
              <a:gd name="connsiteX0" fmla="*/ 344486 w 615380"/>
              <a:gd name="connsiteY0" fmla="*/ 253130 h 626164"/>
              <a:gd name="connsiteX1" fmla="*/ 308324 w 615380"/>
              <a:gd name="connsiteY1" fmla="*/ 289292 h 626164"/>
              <a:gd name="connsiteX2" fmla="*/ 272163 w 615380"/>
              <a:gd name="connsiteY2" fmla="*/ 253130 h 626164"/>
              <a:gd name="connsiteX3" fmla="*/ 308324 w 615380"/>
              <a:gd name="connsiteY3" fmla="*/ 216969 h 626164"/>
              <a:gd name="connsiteX4" fmla="*/ 344486 w 615380"/>
              <a:gd name="connsiteY4" fmla="*/ 253130 h 626164"/>
              <a:gd name="connsiteX5" fmla="*/ 344486 w 615380"/>
              <a:gd name="connsiteY5" fmla="*/ 253130 h 626164"/>
              <a:gd name="connsiteX6" fmla="*/ 379379 w 615380"/>
              <a:gd name="connsiteY6" fmla="*/ 373035 h 626164"/>
              <a:gd name="connsiteX7" fmla="*/ 236002 w 615380"/>
              <a:gd name="connsiteY7" fmla="*/ 373035 h 626164"/>
              <a:gd name="connsiteX8" fmla="*/ 307056 w 615380"/>
              <a:gd name="connsiteY8" fmla="*/ 312765 h 626164"/>
              <a:gd name="connsiteX9" fmla="*/ 379379 w 615380"/>
              <a:gd name="connsiteY9" fmla="*/ 373035 h 626164"/>
              <a:gd name="connsiteX10" fmla="*/ 379379 w 615380"/>
              <a:gd name="connsiteY10" fmla="*/ 373035 h 626164"/>
              <a:gd name="connsiteX11" fmla="*/ 247421 w 615380"/>
              <a:gd name="connsiteY11" fmla="*/ 253130 h 626164"/>
              <a:gd name="connsiteX12" fmla="*/ 266453 w 615380"/>
              <a:gd name="connsiteY12" fmla="*/ 296905 h 626164"/>
              <a:gd name="connsiteX13" fmla="*/ 210625 w 615380"/>
              <a:gd name="connsiteY13" fmla="*/ 385723 h 626164"/>
              <a:gd name="connsiteX14" fmla="*/ 222679 w 615380"/>
              <a:gd name="connsiteY14" fmla="*/ 397776 h 626164"/>
              <a:gd name="connsiteX15" fmla="*/ 393336 w 615380"/>
              <a:gd name="connsiteY15" fmla="*/ 397776 h 626164"/>
              <a:gd name="connsiteX16" fmla="*/ 405390 w 615380"/>
              <a:gd name="connsiteY16" fmla="*/ 385723 h 626164"/>
              <a:gd name="connsiteX17" fmla="*/ 376841 w 615380"/>
              <a:gd name="connsiteY17" fmla="*/ 314669 h 626164"/>
              <a:gd name="connsiteX18" fmla="*/ 349561 w 615380"/>
              <a:gd name="connsiteY18" fmla="*/ 296905 h 626164"/>
              <a:gd name="connsiteX19" fmla="*/ 369228 w 615380"/>
              <a:gd name="connsiteY19" fmla="*/ 253130 h 626164"/>
              <a:gd name="connsiteX20" fmla="*/ 308324 w 615380"/>
              <a:gd name="connsiteY20" fmla="*/ 192861 h 626164"/>
              <a:gd name="connsiteX21" fmla="*/ 247421 w 615380"/>
              <a:gd name="connsiteY21" fmla="*/ 253130 h 626164"/>
              <a:gd name="connsiteX22" fmla="*/ 247421 w 615380"/>
              <a:gd name="connsiteY22" fmla="*/ 253130 h 626164"/>
              <a:gd name="connsiteX23" fmla="*/ 583660 w 615380"/>
              <a:gd name="connsiteY23" fmla="*/ 321647 h 626164"/>
              <a:gd name="connsiteX24" fmla="*/ 583660 w 615380"/>
              <a:gd name="connsiteY24" fmla="*/ 321647 h 626164"/>
              <a:gd name="connsiteX25" fmla="*/ 577950 w 615380"/>
              <a:gd name="connsiteY25" fmla="*/ 325454 h 626164"/>
              <a:gd name="connsiteX26" fmla="*/ 573509 w 615380"/>
              <a:gd name="connsiteY26" fmla="*/ 326088 h 626164"/>
              <a:gd name="connsiteX27" fmla="*/ 564627 w 615380"/>
              <a:gd name="connsiteY27" fmla="*/ 322282 h 626164"/>
              <a:gd name="connsiteX28" fmla="*/ 522122 w 615380"/>
              <a:gd name="connsiteY28" fmla="*/ 279776 h 626164"/>
              <a:gd name="connsiteX29" fmla="*/ 539251 w 615380"/>
              <a:gd name="connsiteY29" fmla="*/ 262647 h 626164"/>
              <a:gd name="connsiteX30" fmla="*/ 558917 w 615380"/>
              <a:gd name="connsiteY30" fmla="*/ 282314 h 626164"/>
              <a:gd name="connsiteX31" fmla="*/ 397777 w 615380"/>
              <a:gd name="connsiteY31" fmla="*/ 79936 h 626164"/>
              <a:gd name="connsiteX32" fmla="*/ 406658 w 615380"/>
              <a:gd name="connsiteY32" fmla="*/ 57731 h 626164"/>
              <a:gd name="connsiteX33" fmla="*/ 582391 w 615380"/>
              <a:gd name="connsiteY33" fmla="*/ 276604 h 626164"/>
              <a:gd name="connsiteX34" fmla="*/ 594445 w 615380"/>
              <a:gd name="connsiteY34" fmla="*/ 256937 h 626164"/>
              <a:gd name="connsiteX35" fmla="*/ 615380 w 615380"/>
              <a:gd name="connsiteY35" fmla="*/ 269625 h 626164"/>
              <a:gd name="connsiteX36" fmla="*/ 583660 w 615380"/>
              <a:gd name="connsiteY36" fmla="*/ 321647 h 626164"/>
              <a:gd name="connsiteX37" fmla="*/ 218872 w 615380"/>
              <a:gd name="connsiteY37" fmla="*/ 547498 h 626164"/>
              <a:gd name="connsiteX38" fmla="*/ 209990 w 615380"/>
              <a:gd name="connsiteY38" fmla="*/ 569702 h 626164"/>
              <a:gd name="connsiteX39" fmla="*/ 34258 w 615380"/>
              <a:gd name="connsiteY39" fmla="*/ 351464 h 626164"/>
              <a:gd name="connsiteX40" fmla="*/ 20936 w 615380"/>
              <a:gd name="connsiteY40" fmla="*/ 373035 h 626164"/>
              <a:gd name="connsiteX41" fmla="*/ 0 w 615380"/>
              <a:gd name="connsiteY41" fmla="*/ 360346 h 626164"/>
              <a:gd name="connsiteX42" fmla="*/ 31721 w 615380"/>
              <a:gd name="connsiteY42" fmla="*/ 308959 h 626164"/>
              <a:gd name="connsiteX43" fmla="*/ 31721 w 615380"/>
              <a:gd name="connsiteY43" fmla="*/ 308959 h 626164"/>
              <a:gd name="connsiteX44" fmla="*/ 38065 w 615380"/>
              <a:gd name="connsiteY44" fmla="*/ 302615 h 626164"/>
              <a:gd name="connsiteX45" fmla="*/ 51387 w 615380"/>
              <a:gd name="connsiteY45" fmla="*/ 305152 h 626164"/>
              <a:gd name="connsiteX46" fmla="*/ 93893 w 615380"/>
              <a:gd name="connsiteY46" fmla="*/ 347658 h 626164"/>
              <a:gd name="connsiteX47" fmla="*/ 76764 w 615380"/>
              <a:gd name="connsiteY47" fmla="*/ 364787 h 626164"/>
              <a:gd name="connsiteX48" fmla="*/ 57097 w 615380"/>
              <a:gd name="connsiteY48" fmla="*/ 345120 h 626164"/>
              <a:gd name="connsiteX49" fmla="*/ 218872 w 615380"/>
              <a:gd name="connsiteY49" fmla="*/ 547498 h 626164"/>
              <a:gd name="connsiteX50" fmla="*/ 218872 w 615380"/>
              <a:gd name="connsiteY50" fmla="*/ 547498 h 626164"/>
              <a:gd name="connsiteX51" fmla="*/ 544961 w 615380"/>
              <a:gd name="connsiteY51" fmla="*/ 402852 h 626164"/>
              <a:gd name="connsiteX52" fmla="*/ 567799 w 615380"/>
              <a:gd name="connsiteY52" fmla="*/ 411099 h 626164"/>
              <a:gd name="connsiteX53" fmla="*/ 337508 w 615380"/>
              <a:gd name="connsiteY53" fmla="*/ 586197 h 626164"/>
              <a:gd name="connsiteX54" fmla="*/ 361615 w 615380"/>
              <a:gd name="connsiteY54" fmla="*/ 609036 h 626164"/>
              <a:gd name="connsiteX55" fmla="*/ 345121 w 615380"/>
              <a:gd name="connsiteY55" fmla="*/ 626165 h 626164"/>
              <a:gd name="connsiteX56" fmla="*/ 300712 w 615380"/>
              <a:gd name="connsiteY56" fmla="*/ 584294 h 626164"/>
              <a:gd name="connsiteX57" fmla="*/ 300712 w 615380"/>
              <a:gd name="connsiteY57" fmla="*/ 584294 h 626164"/>
              <a:gd name="connsiteX58" fmla="*/ 297540 w 615380"/>
              <a:gd name="connsiteY58" fmla="*/ 580488 h 626164"/>
              <a:gd name="connsiteX59" fmla="*/ 300077 w 615380"/>
              <a:gd name="connsiteY59" fmla="*/ 567165 h 626164"/>
              <a:gd name="connsiteX60" fmla="*/ 342583 w 615380"/>
              <a:gd name="connsiteY60" fmla="*/ 524659 h 626164"/>
              <a:gd name="connsiteX61" fmla="*/ 359712 w 615380"/>
              <a:gd name="connsiteY61" fmla="*/ 541788 h 626164"/>
              <a:gd name="connsiteX62" fmla="*/ 340045 w 615380"/>
              <a:gd name="connsiteY62" fmla="*/ 561455 h 626164"/>
              <a:gd name="connsiteX63" fmla="*/ 544961 w 615380"/>
              <a:gd name="connsiteY63" fmla="*/ 402852 h 626164"/>
              <a:gd name="connsiteX64" fmla="*/ 544961 w 615380"/>
              <a:gd name="connsiteY64" fmla="*/ 402852 h 626164"/>
              <a:gd name="connsiteX65" fmla="*/ 72323 w 615380"/>
              <a:gd name="connsiteY65" fmla="*/ 225216 h 626164"/>
              <a:gd name="connsiteX66" fmla="*/ 49484 w 615380"/>
              <a:gd name="connsiteY66" fmla="*/ 216969 h 626164"/>
              <a:gd name="connsiteX67" fmla="*/ 281045 w 615380"/>
              <a:gd name="connsiteY67" fmla="*/ 41871 h 626164"/>
              <a:gd name="connsiteX68" fmla="*/ 255034 w 615380"/>
              <a:gd name="connsiteY68" fmla="*/ 17129 h 626164"/>
              <a:gd name="connsiteX69" fmla="*/ 271529 w 615380"/>
              <a:gd name="connsiteY69" fmla="*/ 0 h 626164"/>
              <a:gd name="connsiteX70" fmla="*/ 315937 w 615380"/>
              <a:gd name="connsiteY70" fmla="*/ 41871 h 626164"/>
              <a:gd name="connsiteX71" fmla="*/ 315303 w 615380"/>
              <a:gd name="connsiteY71" fmla="*/ 43140 h 626164"/>
              <a:gd name="connsiteX72" fmla="*/ 319744 w 615380"/>
              <a:gd name="connsiteY72" fmla="*/ 48215 h 626164"/>
              <a:gd name="connsiteX73" fmla="*/ 317206 w 615380"/>
              <a:gd name="connsiteY73" fmla="*/ 61538 h 626164"/>
              <a:gd name="connsiteX74" fmla="*/ 274701 w 615380"/>
              <a:gd name="connsiteY74" fmla="*/ 104043 h 626164"/>
              <a:gd name="connsiteX75" fmla="*/ 257571 w 615380"/>
              <a:gd name="connsiteY75" fmla="*/ 86914 h 626164"/>
              <a:gd name="connsiteX76" fmla="*/ 277238 w 615380"/>
              <a:gd name="connsiteY76" fmla="*/ 67248 h 626164"/>
              <a:gd name="connsiteX77" fmla="*/ 72323 w 615380"/>
              <a:gd name="connsiteY77" fmla="*/ 225216 h 626164"/>
              <a:gd name="connsiteX78" fmla="*/ 72323 w 615380"/>
              <a:gd name="connsiteY78" fmla="*/ 225216 h 626164"/>
              <a:gd name="connsiteX79" fmla="*/ 466293 w 615380"/>
              <a:gd name="connsiteY79" fmla="*/ 312765 h 626164"/>
              <a:gd name="connsiteX80" fmla="*/ 308324 w 615380"/>
              <a:gd name="connsiteY80" fmla="*/ 469465 h 626164"/>
              <a:gd name="connsiteX81" fmla="*/ 150356 w 615380"/>
              <a:gd name="connsiteY81" fmla="*/ 312765 h 626164"/>
              <a:gd name="connsiteX82" fmla="*/ 308324 w 615380"/>
              <a:gd name="connsiteY82" fmla="*/ 156065 h 626164"/>
              <a:gd name="connsiteX83" fmla="*/ 466293 w 615380"/>
              <a:gd name="connsiteY83" fmla="*/ 312765 h 626164"/>
              <a:gd name="connsiteX84" fmla="*/ 466293 w 615380"/>
              <a:gd name="connsiteY84" fmla="*/ 312765 h 626164"/>
              <a:gd name="connsiteX85" fmla="*/ 125614 w 615380"/>
              <a:gd name="connsiteY85" fmla="*/ 312765 h 626164"/>
              <a:gd name="connsiteX86" fmla="*/ 307690 w 615380"/>
              <a:gd name="connsiteY86" fmla="*/ 493573 h 626164"/>
              <a:gd name="connsiteX87" fmla="*/ 489767 w 615380"/>
              <a:gd name="connsiteY87" fmla="*/ 312765 h 626164"/>
              <a:gd name="connsiteX88" fmla="*/ 307690 w 615380"/>
              <a:gd name="connsiteY88" fmla="*/ 131958 h 626164"/>
              <a:gd name="connsiteX89" fmla="*/ 125614 w 615380"/>
              <a:gd name="connsiteY89" fmla="*/ 312765 h 626164"/>
              <a:gd name="connsiteX90" fmla="*/ 125614 w 615380"/>
              <a:gd name="connsiteY90" fmla="*/ 312765 h 62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15380" h="626164">
                <a:moveTo>
                  <a:pt x="344486" y="253130"/>
                </a:moveTo>
                <a:cubicBezTo>
                  <a:pt x="344486" y="272797"/>
                  <a:pt x="327991" y="289292"/>
                  <a:pt x="308324" y="289292"/>
                </a:cubicBezTo>
                <a:cubicBezTo>
                  <a:pt x="288023" y="289292"/>
                  <a:pt x="272163" y="272797"/>
                  <a:pt x="272163" y="253130"/>
                </a:cubicBezTo>
                <a:cubicBezTo>
                  <a:pt x="272163" y="233464"/>
                  <a:pt x="288658" y="216969"/>
                  <a:pt x="308324" y="216969"/>
                </a:cubicBezTo>
                <a:cubicBezTo>
                  <a:pt x="327991" y="216969"/>
                  <a:pt x="344486" y="232829"/>
                  <a:pt x="344486" y="253130"/>
                </a:cubicBezTo>
                <a:lnTo>
                  <a:pt x="344486" y="253130"/>
                </a:lnTo>
                <a:close/>
                <a:moveTo>
                  <a:pt x="379379" y="373035"/>
                </a:moveTo>
                <a:lnTo>
                  <a:pt x="236002" y="373035"/>
                </a:lnTo>
                <a:cubicBezTo>
                  <a:pt x="239174" y="352733"/>
                  <a:pt x="253131" y="312765"/>
                  <a:pt x="307056" y="312765"/>
                </a:cubicBezTo>
                <a:cubicBezTo>
                  <a:pt x="362249" y="312765"/>
                  <a:pt x="376207" y="352733"/>
                  <a:pt x="379379" y="373035"/>
                </a:cubicBezTo>
                <a:lnTo>
                  <a:pt x="379379" y="373035"/>
                </a:lnTo>
                <a:close/>
                <a:moveTo>
                  <a:pt x="247421" y="253130"/>
                </a:moveTo>
                <a:cubicBezTo>
                  <a:pt x="247421" y="270260"/>
                  <a:pt x="255034" y="286120"/>
                  <a:pt x="266453" y="296905"/>
                </a:cubicBezTo>
                <a:cubicBezTo>
                  <a:pt x="223313" y="314669"/>
                  <a:pt x="210625" y="359077"/>
                  <a:pt x="210625" y="385723"/>
                </a:cubicBezTo>
                <a:cubicBezTo>
                  <a:pt x="210625" y="392067"/>
                  <a:pt x="216335" y="397776"/>
                  <a:pt x="222679" y="397776"/>
                </a:cubicBezTo>
                <a:lnTo>
                  <a:pt x="393336" y="397776"/>
                </a:lnTo>
                <a:cubicBezTo>
                  <a:pt x="400314" y="397776"/>
                  <a:pt x="405390" y="392701"/>
                  <a:pt x="405390" y="385723"/>
                </a:cubicBezTo>
                <a:cubicBezTo>
                  <a:pt x="405390" y="383820"/>
                  <a:pt x="405390" y="343217"/>
                  <a:pt x="376841" y="314669"/>
                </a:cubicBezTo>
                <a:cubicBezTo>
                  <a:pt x="369228" y="307055"/>
                  <a:pt x="359712" y="301346"/>
                  <a:pt x="349561" y="296905"/>
                </a:cubicBezTo>
                <a:cubicBezTo>
                  <a:pt x="361615" y="286120"/>
                  <a:pt x="369228" y="270260"/>
                  <a:pt x="369228" y="253130"/>
                </a:cubicBezTo>
                <a:cubicBezTo>
                  <a:pt x="369228" y="220141"/>
                  <a:pt x="341949" y="192861"/>
                  <a:pt x="308324" y="192861"/>
                </a:cubicBezTo>
                <a:cubicBezTo>
                  <a:pt x="274701" y="192861"/>
                  <a:pt x="247421" y="219507"/>
                  <a:pt x="247421" y="253130"/>
                </a:cubicBezTo>
                <a:lnTo>
                  <a:pt x="247421" y="253130"/>
                </a:lnTo>
                <a:close/>
                <a:moveTo>
                  <a:pt x="583660" y="321647"/>
                </a:moveTo>
                <a:lnTo>
                  <a:pt x="583660" y="321647"/>
                </a:lnTo>
                <a:cubicBezTo>
                  <a:pt x="581756" y="322916"/>
                  <a:pt x="579853" y="324185"/>
                  <a:pt x="577950" y="325454"/>
                </a:cubicBezTo>
                <a:cubicBezTo>
                  <a:pt x="576681" y="326088"/>
                  <a:pt x="574778" y="326088"/>
                  <a:pt x="573509" y="326088"/>
                </a:cubicBezTo>
                <a:cubicBezTo>
                  <a:pt x="570337" y="326088"/>
                  <a:pt x="567165" y="324819"/>
                  <a:pt x="564627" y="322282"/>
                </a:cubicBezTo>
                <a:lnTo>
                  <a:pt x="522122" y="279776"/>
                </a:lnTo>
                <a:lnTo>
                  <a:pt x="539251" y="262647"/>
                </a:lnTo>
                <a:lnTo>
                  <a:pt x="558917" y="282314"/>
                </a:lnTo>
                <a:cubicBezTo>
                  <a:pt x="547498" y="191592"/>
                  <a:pt x="485326" y="112291"/>
                  <a:pt x="397777" y="79936"/>
                </a:cubicBezTo>
                <a:lnTo>
                  <a:pt x="406658" y="57731"/>
                </a:lnTo>
                <a:cubicBezTo>
                  <a:pt x="501820" y="93258"/>
                  <a:pt x="568434" y="178904"/>
                  <a:pt x="582391" y="276604"/>
                </a:cubicBezTo>
                <a:lnTo>
                  <a:pt x="594445" y="256937"/>
                </a:lnTo>
                <a:lnTo>
                  <a:pt x="615380" y="269625"/>
                </a:lnTo>
                <a:lnTo>
                  <a:pt x="583660" y="321647"/>
                </a:lnTo>
                <a:close/>
                <a:moveTo>
                  <a:pt x="218872" y="547498"/>
                </a:moveTo>
                <a:lnTo>
                  <a:pt x="209990" y="569702"/>
                </a:lnTo>
                <a:cubicBezTo>
                  <a:pt x="115463" y="534175"/>
                  <a:pt x="48215" y="449164"/>
                  <a:pt x="34258" y="351464"/>
                </a:cubicBezTo>
                <a:lnTo>
                  <a:pt x="20936" y="373035"/>
                </a:lnTo>
                <a:lnTo>
                  <a:pt x="0" y="360346"/>
                </a:lnTo>
                <a:lnTo>
                  <a:pt x="31721" y="308959"/>
                </a:lnTo>
                <a:lnTo>
                  <a:pt x="31721" y="308959"/>
                </a:lnTo>
                <a:cubicBezTo>
                  <a:pt x="32990" y="306421"/>
                  <a:pt x="34893" y="303883"/>
                  <a:pt x="38065" y="302615"/>
                </a:cubicBezTo>
                <a:cubicBezTo>
                  <a:pt x="42506" y="300711"/>
                  <a:pt x="47581" y="301980"/>
                  <a:pt x="51387" y="305152"/>
                </a:cubicBezTo>
                <a:lnTo>
                  <a:pt x="93893" y="347658"/>
                </a:lnTo>
                <a:lnTo>
                  <a:pt x="76764" y="364787"/>
                </a:lnTo>
                <a:lnTo>
                  <a:pt x="57097" y="345120"/>
                </a:lnTo>
                <a:cubicBezTo>
                  <a:pt x="69785" y="435841"/>
                  <a:pt x="131323" y="514508"/>
                  <a:pt x="218872" y="547498"/>
                </a:cubicBezTo>
                <a:lnTo>
                  <a:pt x="218872" y="547498"/>
                </a:lnTo>
                <a:close/>
                <a:moveTo>
                  <a:pt x="544961" y="402852"/>
                </a:moveTo>
                <a:lnTo>
                  <a:pt x="567799" y="411099"/>
                </a:lnTo>
                <a:cubicBezTo>
                  <a:pt x="531003" y="508164"/>
                  <a:pt x="440283" y="575412"/>
                  <a:pt x="337508" y="586197"/>
                </a:cubicBezTo>
                <a:lnTo>
                  <a:pt x="361615" y="609036"/>
                </a:lnTo>
                <a:lnTo>
                  <a:pt x="345121" y="626165"/>
                </a:lnTo>
                <a:lnTo>
                  <a:pt x="300712" y="584294"/>
                </a:lnTo>
                <a:lnTo>
                  <a:pt x="300712" y="584294"/>
                </a:lnTo>
                <a:cubicBezTo>
                  <a:pt x="299443" y="583025"/>
                  <a:pt x="298174" y="581756"/>
                  <a:pt x="297540" y="580488"/>
                </a:cubicBezTo>
                <a:cubicBezTo>
                  <a:pt x="295636" y="576047"/>
                  <a:pt x="296905" y="570971"/>
                  <a:pt x="300077" y="567165"/>
                </a:cubicBezTo>
                <a:lnTo>
                  <a:pt x="342583" y="524659"/>
                </a:lnTo>
                <a:lnTo>
                  <a:pt x="359712" y="541788"/>
                </a:lnTo>
                <a:lnTo>
                  <a:pt x="340045" y="561455"/>
                </a:lnTo>
                <a:cubicBezTo>
                  <a:pt x="431401" y="550670"/>
                  <a:pt x="511336" y="489132"/>
                  <a:pt x="544961" y="402852"/>
                </a:cubicBezTo>
                <a:lnTo>
                  <a:pt x="544961" y="402852"/>
                </a:lnTo>
                <a:close/>
                <a:moveTo>
                  <a:pt x="72323" y="225216"/>
                </a:moveTo>
                <a:lnTo>
                  <a:pt x="49484" y="216969"/>
                </a:lnTo>
                <a:cubicBezTo>
                  <a:pt x="86915" y="119904"/>
                  <a:pt x="177636" y="52022"/>
                  <a:pt x="281045" y="41871"/>
                </a:cubicBezTo>
                <a:lnTo>
                  <a:pt x="255034" y="17129"/>
                </a:lnTo>
                <a:lnTo>
                  <a:pt x="271529" y="0"/>
                </a:lnTo>
                <a:lnTo>
                  <a:pt x="315937" y="41871"/>
                </a:lnTo>
                <a:lnTo>
                  <a:pt x="315303" y="43140"/>
                </a:lnTo>
                <a:cubicBezTo>
                  <a:pt x="317206" y="44409"/>
                  <a:pt x="318475" y="46312"/>
                  <a:pt x="319744" y="48215"/>
                </a:cubicBezTo>
                <a:cubicBezTo>
                  <a:pt x="321647" y="52656"/>
                  <a:pt x="320378" y="57731"/>
                  <a:pt x="317206" y="61538"/>
                </a:cubicBezTo>
                <a:lnTo>
                  <a:pt x="274701" y="104043"/>
                </a:lnTo>
                <a:lnTo>
                  <a:pt x="257571" y="86914"/>
                </a:lnTo>
                <a:lnTo>
                  <a:pt x="277238" y="67248"/>
                </a:lnTo>
                <a:cubicBezTo>
                  <a:pt x="185883" y="77398"/>
                  <a:pt x="105947" y="138936"/>
                  <a:pt x="72323" y="225216"/>
                </a:cubicBezTo>
                <a:lnTo>
                  <a:pt x="72323" y="225216"/>
                </a:lnTo>
                <a:close/>
                <a:moveTo>
                  <a:pt x="466293" y="312765"/>
                </a:moveTo>
                <a:cubicBezTo>
                  <a:pt x="466293" y="399045"/>
                  <a:pt x="395239" y="469465"/>
                  <a:pt x="308324" y="469465"/>
                </a:cubicBezTo>
                <a:cubicBezTo>
                  <a:pt x="221410" y="469465"/>
                  <a:pt x="150356" y="399045"/>
                  <a:pt x="150356" y="312765"/>
                </a:cubicBezTo>
                <a:cubicBezTo>
                  <a:pt x="150356" y="226485"/>
                  <a:pt x="221410" y="156065"/>
                  <a:pt x="308324" y="156065"/>
                </a:cubicBezTo>
                <a:cubicBezTo>
                  <a:pt x="395239" y="156700"/>
                  <a:pt x="466293" y="226485"/>
                  <a:pt x="466293" y="312765"/>
                </a:cubicBezTo>
                <a:lnTo>
                  <a:pt x="466293" y="312765"/>
                </a:lnTo>
                <a:close/>
                <a:moveTo>
                  <a:pt x="125614" y="312765"/>
                </a:moveTo>
                <a:cubicBezTo>
                  <a:pt x="125614" y="412368"/>
                  <a:pt x="207453" y="493573"/>
                  <a:pt x="307690" y="493573"/>
                </a:cubicBezTo>
                <a:cubicBezTo>
                  <a:pt x="407927" y="493573"/>
                  <a:pt x="489767" y="412368"/>
                  <a:pt x="489767" y="312765"/>
                </a:cubicBezTo>
                <a:cubicBezTo>
                  <a:pt x="489767" y="213162"/>
                  <a:pt x="407927" y="131958"/>
                  <a:pt x="307690" y="131958"/>
                </a:cubicBezTo>
                <a:cubicBezTo>
                  <a:pt x="207453" y="132592"/>
                  <a:pt x="125614" y="213797"/>
                  <a:pt x="125614" y="312765"/>
                </a:cubicBezTo>
                <a:lnTo>
                  <a:pt x="125614" y="312765"/>
                </a:lnTo>
                <a:close/>
              </a:path>
            </a:pathLst>
          </a:custGeom>
          <a:gradFill>
            <a:gsLst>
              <a:gs pos="55000">
                <a:schemeClr val="accent5">
                  <a:lumMod val="60000"/>
                  <a:lumOff val="40000"/>
                </a:schemeClr>
              </a:gs>
              <a:gs pos="3000">
                <a:schemeClr val="accent5"/>
              </a:gs>
              <a:gs pos="93000">
                <a:schemeClr val="accent5">
                  <a:lumMod val="40000"/>
                  <a:lumOff val="60000"/>
                </a:schemeClr>
              </a:gs>
            </a:gsLst>
            <a:lin ang="16200000" scaled="1"/>
          </a:gradFill>
          <a:ln w="6342" cap="flat">
            <a:noFill/>
            <a:prstDash val="solid"/>
            <a:miter/>
          </a:ln>
        </p:spPr>
        <p:txBody>
          <a:bodyPr rtlCol="0" anchor="ctr"/>
          <a:lstStyle/>
          <a:p>
            <a:pPr defTabSz="1097280" eaLnBrk="1" fontAlgn="auto" hangingPunct="1">
              <a:spcBef>
                <a:spcPts val="0"/>
              </a:spcBef>
              <a:spcAft>
                <a:spcPts val="0"/>
              </a:spcAft>
              <a:defRPr/>
            </a:pPr>
            <a:endParaRPr lang="en-US" sz="2160">
              <a:solidFill>
                <a:srgbClr val="FFFFFF"/>
              </a:solidFill>
              <a:latin typeface="Amazon Ember"/>
            </a:endParaRPr>
          </a:p>
        </p:txBody>
      </p:sp>
      <p:sp>
        <p:nvSpPr>
          <p:cNvPr id="27" name="Freeform: Shape 16">
            <a:extLst>
              <a:ext uri="{FF2B5EF4-FFF2-40B4-BE49-F238E27FC236}">
                <a16:creationId xmlns:a16="http://schemas.microsoft.com/office/drawing/2014/main" id="{87BEDC41-48C6-D843-BD3D-E903E6CBEB4B}"/>
              </a:ext>
            </a:extLst>
          </p:cNvPr>
          <p:cNvSpPr/>
          <p:nvPr/>
        </p:nvSpPr>
        <p:spPr>
          <a:xfrm>
            <a:off x="10695326" y="2751447"/>
            <a:ext cx="746788" cy="711049"/>
          </a:xfrm>
          <a:custGeom>
            <a:avLst/>
            <a:gdLst>
              <a:gd name="connsiteX0" fmla="*/ 360980 w 622323"/>
              <a:gd name="connsiteY0" fmla="*/ 267722 h 592541"/>
              <a:gd name="connsiteX1" fmla="*/ 310227 w 622323"/>
              <a:gd name="connsiteY1" fmla="*/ 216969 h 592541"/>
              <a:gd name="connsiteX2" fmla="*/ 259474 w 622323"/>
              <a:gd name="connsiteY2" fmla="*/ 267722 h 592541"/>
              <a:gd name="connsiteX3" fmla="*/ 310227 w 622323"/>
              <a:gd name="connsiteY3" fmla="*/ 318475 h 592541"/>
              <a:gd name="connsiteX4" fmla="*/ 360980 w 622323"/>
              <a:gd name="connsiteY4" fmla="*/ 267722 h 592541"/>
              <a:gd name="connsiteX5" fmla="*/ 360980 w 622323"/>
              <a:gd name="connsiteY5" fmla="*/ 267722 h 592541"/>
              <a:gd name="connsiteX6" fmla="*/ 385088 w 622323"/>
              <a:gd name="connsiteY6" fmla="*/ 267722 h 592541"/>
              <a:gd name="connsiteX7" fmla="*/ 310227 w 622323"/>
              <a:gd name="connsiteY7" fmla="*/ 342583 h 592541"/>
              <a:gd name="connsiteX8" fmla="*/ 235367 w 622323"/>
              <a:gd name="connsiteY8" fmla="*/ 267722 h 592541"/>
              <a:gd name="connsiteX9" fmla="*/ 310227 w 622323"/>
              <a:gd name="connsiteY9" fmla="*/ 192862 h 592541"/>
              <a:gd name="connsiteX10" fmla="*/ 385088 w 622323"/>
              <a:gd name="connsiteY10" fmla="*/ 267722 h 592541"/>
              <a:gd name="connsiteX11" fmla="*/ 385088 w 622323"/>
              <a:gd name="connsiteY11" fmla="*/ 267722 h 592541"/>
              <a:gd name="connsiteX12" fmla="*/ 399680 w 622323"/>
              <a:gd name="connsiteY12" fmla="*/ 383185 h 592541"/>
              <a:gd name="connsiteX13" fmla="*/ 425691 w 622323"/>
              <a:gd name="connsiteY13" fmla="*/ 357174 h 592541"/>
              <a:gd name="connsiteX14" fmla="*/ 415540 w 622323"/>
              <a:gd name="connsiteY14" fmla="*/ 348293 h 592541"/>
              <a:gd name="connsiteX15" fmla="*/ 413637 w 622323"/>
              <a:gd name="connsiteY15" fmla="*/ 333067 h 592541"/>
              <a:gd name="connsiteX16" fmla="*/ 429497 w 622323"/>
              <a:gd name="connsiteY16" fmla="*/ 295002 h 592541"/>
              <a:gd name="connsiteX17" fmla="*/ 442185 w 622323"/>
              <a:gd name="connsiteY17" fmla="*/ 285486 h 592541"/>
              <a:gd name="connsiteX18" fmla="*/ 455508 w 622323"/>
              <a:gd name="connsiteY18" fmla="*/ 286120 h 592541"/>
              <a:gd name="connsiteX19" fmla="*/ 455508 w 622323"/>
              <a:gd name="connsiteY19" fmla="*/ 249324 h 592541"/>
              <a:gd name="connsiteX20" fmla="*/ 442185 w 622323"/>
              <a:gd name="connsiteY20" fmla="*/ 249959 h 592541"/>
              <a:gd name="connsiteX21" fmla="*/ 429497 w 622323"/>
              <a:gd name="connsiteY21" fmla="*/ 240443 h 592541"/>
              <a:gd name="connsiteX22" fmla="*/ 413637 w 622323"/>
              <a:gd name="connsiteY22" fmla="*/ 202378 h 592541"/>
              <a:gd name="connsiteX23" fmla="*/ 415540 w 622323"/>
              <a:gd name="connsiteY23" fmla="*/ 187152 h 592541"/>
              <a:gd name="connsiteX24" fmla="*/ 425691 w 622323"/>
              <a:gd name="connsiteY24" fmla="*/ 178270 h 592541"/>
              <a:gd name="connsiteX25" fmla="*/ 399680 w 622323"/>
              <a:gd name="connsiteY25" fmla="*/ 152259 h 592541"/>
              <a:gd name="connsiteX26" fmla="*/ 390798 w 622323"/>
              <a:gd name="connsiteY26" fmla="*/ 162409 h 592541"/>
              <a:gd name="connsiteX27" fmla="*/ 375572 w 622323"/>
              <a:gd name="connsiteY27" fmla="*/ 164313 h 592541"/>
              <a:gd name="connsiteX28" fmla="*/ 337507 w 622323"/>
              <a:gd name="connsiteY28" fmla="*/ 148453 h 592541"/>
              <a:gd name="connsiteX29" fmla="*/ 327991 w 622323"/>
              <a:gd name="connsiteY29" fmla="*/ 135764 h 592541"/>
              <a:gd name="connsiteX30" fmla="*/ 328625 w 622323"/>
              <a:gd name="connsiteY30" fmla="*/ 122442 h 592541"/>
              <a:gd name="connsiteX31" fmla="*/ 291830 w 622323"/>
              <a:gd name="connsiteY31" fmla="*/ 122442 h 592541"/>
              <a:gd name="connsiteX32" fmla="*/ 292464 w 622323"/>
              <a:gd name="connsiteY32" fmla="*/ 135764 h 592541"/>
              <a:gd name="connsiteX33" fmla="*/ 282948 w 622323"/>
              <a:gd name="connsiteY33" fmla="*/ 148453 h 592541"/>
              <a:gd name="connsiteX34" fmla="*/ 244883 w 622323"/>
              <a:gd name="connsiteY34" fmla="*/ 164313 h 592541"/>
              <a:gd name="connsiteX35" fmla="*/ 229657 w 622323"/>
              <a:gd name="connsiteY35" fmla="*/ 162409 h 592541"/>
              <a:gd name="connsiteX36" fmla="*/ 220775 w 622323"/>
              <a:gd name="connsiteY36" fmla="*/ 152259 h 592541"/>
              <a:gd name="connsiteX37" fmla="*/ 194764 w 622323"/>
              <a:gd name="connsiteY37" fmla="*/ 178270 h 592541"/>
              <a:gd name="connsiteX38" fmla="*/ 204915 w 622323"/>
              <a:gd name="connsiteY38" fmla="*/ 187152 h 592541"/>
              <a:gd name="connsiteX39" fmla="*/ 206818 w 622323"/>
              <a:gd name="connsiteY39" fmla="*/ 202378 h 592541"/>
              <a:gd name="connsiteX40" fmla="*/ 190958 w 622323"/>
              <a:gd name="connsiteY40" fmla="*/ 240443 h 592541"/>
              <a:gd name="connsiteX41" fmla="*/ 178270 w 622323"/>
              <a:gd name="connsiteY41" fmla="*/ 249959 h 592541"/>
              <a:gd name="connsiteX42" fmla="*/ 164947 w 622323"/>
              <a:gd name="connsiteY42" fmla="*/ 249324 h 592541"/>
              <a:gd name="connsiteX43" fmla="*/ 164947 w 622323"/>
              <a:gd name="connsiteY43" fmla="*/ 286120 h 592541"/>
              <a:gd name="connsiteX44" fmla="*/ 178270 w 622323"/>
              <a:gd name="connsiteY44" fmla="*/ 285486 h 592541"/>
              <a:gd name="connsiteX45" fmla="*/ 190958 w 622323"/>
              <a:gd name="connsiteY45" fmla="*/ 295002 h 592541"/>
              <a:gd name="connsiteX46" fmla="*/ 206818 w 622323"/>
              <a:gd name="connsiteY46" fmla="*/ 333067 h 592541"/>
              <a:gd name="connsiteX47" fmla="*/ 204915 w 622323"/>
              <a:gd name="connsiteY47" fmla="*/ 348293 h 592541"/>
              <a:gd name="connsiteX48" fmla="*/ 194764 w 622323"/>
              <a:gd name="connsiteY48" fmla="*/ 357174 h 592541"/>
              <a:gd name="connsiteX49" fmla="*/ 220775 w 622323"/>
              <a:gd name="connsiteY49" fmla="*/ 383185 h 592541"/>
              <a:gd name="connsiteX50" fmla="*/ 229657 w 622323"/>
              <a:gd name="connsiteY50" fmla="*/ 373035 h 592541"/>
              <a:gd name="connsiteX51" fmla="*/ 244883 w 622323"/>
              <a:gd name="connsiteY51" fmla="*/ 371131 h 592541"/>
              <a:gd name="connsiteX52" fmla="*/ 282948 w 622323"/>
              <a:gd name="connsiteY52" fmla="*/ 386992 h 592541"/>
              <a:gd name="connsiteX53" fmla="*/ 292464 w 622323"/>
              <a:gd name="connsiteY53" fmla="*/ 399680 h 592541"/>
              <a:gd name="connsiteX54" fmla="*/ 291830 w 622323"/>
              <a:gd name="connsiteY54" fmla="*/ 413002 h 592541"/>
              <a:gd name="connsiteX55" fmla="*/ 328625 w 622323"/>
              <a:gd name="connsiteY55" fmla="*/ 413002 h 592541"/>
              <a:gd name="connsiteX56" fmla="*/ 327991 w 622323"/>
              <a:gd name="connsiteY56" fmla="*/ 399680 h 592541"/>
              <a:gd name="connsiteX57" fmla="*/ 337507 w 622323"/>
              <a:gd name="connsiteY57" fmla="*/ 386992 h 592541"/>
              <a:gd name="connsiteX58" fmla="*/ 375572 w 622323"/>
              <a:gd name="connsiteY58" fmla="*/ 371131 h 592541"/>
              <a:gd name="connsiteX59" fmla="*/ 390798 w 622323"/>
              <a:gd name="connsiteY59" fmla="*/ 373035 h 592541"/>
              <a:gd name="connsiteX60" fmla="*/ 399680 w 622323"/>
              <a:gd name="connsiteY60" fmla="*/ 383185 h 592541"/>
              <a:gd name="connsiteX61" fmla="*/ 407927 w 622323"/>
              <a:gd name="connsiteY61" fmla="*/ 409196 h 592541"/>
              <a:gd name="connsiteX62" fmla="*/ 399045 w 622323"/>
              <a:gd name="connsiteY62" fmla="*/ 413002 h 592541"/>
              <a:gd name="connsiteX63" fmla="*/ 390164 w 622323"/>
              <a:gd name="connsiteY63" fmla="*/ 409196 h 592541"/>
              <a:gd name="connsiteX64" fmla="*/ 379378 w 622323"/>
              <a:gd name="connsiteY64" fmla="*/ 397142 h 592541"/>
              <a:gd name="connsiteX65" fmla="*/ 352733 w 622323"/>
              <a:gd name="connsiteY65" fmla="*/ 407927 h 592541"/>
              <a:gd name="connsiteX66" fmla="*/ 353368 w 622323"/>
              <a:gd name="connsiteY66" fmla="*/ 423788 h 592541"/>
              <a:gd name="connsiteX67" fmla="*/ 350195 w 622323"/>
              <a:gd name="connsiteY67" fmla="*/ 432669 h 592541"/>
              <a:gd name="connsiteX68" fmla="*/ 341314 w 622323"/>
              <a:gd name="connsiteY68" fmla="*/ 436476 h 592541"/>
              <a:gd name="connsiteX69" fmla="*/ 279142 w 622323"/>
              <a:gd name="connsiteY69" fmla="*/ 436476 h 592541"/>
              <a:gd name="connsiteX70" fmla="*/ 270260 w 622323"/>
              <a:gd name="connsiteY70" fmla="*/ 432669 h 592541"/>
              <a:gd name="connsiteX71" fmla="*/ 267088 w 622323"/>
              <a:gd name="connsiteY71" fmla="*/ 423788 h 592541"/>
              <a:gd name="connsiteX72" fmla="*/ 267722 w 622323"/>
              <a:gd name="connsiteY72" fmla="*/ 407927 h 592541"/>
              <a:gd name="connsiteX73" fmla="*/ 241077 w 622323"/>
              <a:gd name="connsiteY73" fmla="*/ 397142 h 592541"/>
              <a:gd name="connsiteX74" fmla="*/ 230291 w 622323"/>
              <a:gd name="connsiteY74" fmla="*/ 409196 h 592541"/>
              <a:gd name="connsiteX75" fmla="*/ 221409 w 622323"/>
              <a:gd name="connsiteY75" fmla="*/ 413002 h 592541"/>
              <a:gd name="connsiteX76" fmla="*/ 212528 w 622323"/>
              <a:gd name="connsiteY76" fmla="*/ 409196 h 592541"/>
              <a:gd name="connsiteX77" fmla="*/ 168754 w 622323"/>
              <a:gd name="connsiteY77" fmla="*/ 365422 h 592541"/>
              <a:gd name="connsiteX78" fmla="*/ 164947 w 622323"/>
              <a:gd name="connsiteY78" fmla="*/ 356540 h 592541"/>
              <a:gd name="connsiteX79" fmla="*/ 168754 w 622323"/>
              <a:gd name="connsiteY79" fmla="*/ 347658 h 592541"/>
              <a:gd name="connsiteX80" fmla="*/ 180808 w 622323"/>
              <a:gd name="connsiteY80" fmla="*/ 336873 h 592541"/>
              <a:gd name="connsiteX81" fmla="*/ 170022 w 622323"/>
              <a:gd name="connsiteY81" fmla="*/ 310228 h 592541"/>
              <a:gd name="connsiteX82" fmla="*/ 154162 w 622323"/>
              <a:gd name="connsiteY82" fmla="*/ 310862 h 592541"/>
              <a:gd name="connsiteX83" fmla="*/ 145280 w 622323"/>
              <a:gd name="connsiteY83" fmla="*/ 307690 h 592541"/>
              <a:gd name="connsiteX84" fmla="*/ 141474 w 622323"/>
              <a:gd name="connsiteY84" fmla="*/ 298808 h 592541"/>
              <a:gd name="connsiteX85" fmla="*/ 141474 w 622323"/>
              <a:gd name="connsiteY85" fmla="*/ 236636 h 592541"/>
              <a:gd name="connsiteX86" fmla="*/ 145280 w 622323"/>
              <a:gd name="connsiteY86" fmla="*/ 227754 h 592541"/>
              <a:gd name="connsiteX87" fmla="*/ 154162 w 622323"/>
              <a:gd name="connsiteY87" fmla="*/ 224582 h 592541"/>
              <a:gd name="connsiteX88" fmla="*/ 170656 w 622323"/>
              <a:gd name="connsiteY88" fmla="*/ 225216 h 592541"/>
              <a:gd name="connsiteX89" fmla="*/ 181442 w 622323"/>
              <a:gd name="connsiteY89" fmla="*/ 198571 h 592541"/>
              <a:gd name="connsiteX90" fmla="*/ 169388 w 622323"/>
              <a:gd name="connsiteY90" fmla="*/ 187786 h 592541"/>
              <a:gd name="connsiteX91" fmla="*/ 165582 w 622323"/>
              <a:gd name="connsiteY91" fmla="*/ 178904 h 592541"/>
              <a:gd name="connsiteX92" fmla="*/ 169388 w 622323"/>
              <a:gd name="connsiteY92" fmla="*/ 170023 h 592541"/>
              <a:gd name="connsiteX93" fmla="*/ 213162 w 622323"/>
              <a:gd name="connsiteY93" fmla="*/ 126248 h 592541"/>
              <a:gd name="connsiteX94" fmla="*/ 222044 w 622323"/>
              <a:gd name="connsiteY94" fmla="*/ 122442 h 592541"/>
              <a:gd name="connsiteX95" fmla="*/ 230926 w 622323"/>
              <a:gd name="connsiteY95" fmla="*/ 126248 h 592541"/>
              <a:gd name="connsiteX96" fmla="*/ 241711 w 622323"/>
              <a:gd name="connsiteY96" fmla="*/ 138302 h 592541"/>
              <a:gd name="connsiteX97" fmla="*/ 268356 w 622323"/>
              <a:gd name="connsiteY97" fmla="*/ 127517 h 592541"/>
              <a:gd name="connsiteX98" fmla="*/ 267722 w 622323"/>
              <a:gd name="connsiteY98" fmla="*/ 111022 h 592541"/>
              <a:gd name="connsiteX99" fmla="*/ 270894 w 622323"/>
              <a:gd name="connsiteY99" fmla="*/ 102140 h 592541"/>
              <a:gd name="connsiteX100" fmla="*/ 279776 w 622323"/>
              <a:gd name="connsiteY100" fmla="*/ 98334 h 592541"/>
              <a:gd name="connsiteX101" fmla="*/ 341948 w 622323"/>
              <a:gd name="connsiteY101" fmla="*/ 98334 h 592541"/>
              <a:gd name="connsiteX102" fmla="*/ 350830 w 622323"/>
              <a:gd name="connsiteY102" fmla="*/ 102140 h 592541"/>
              <a:gd name="connsiteX103" fmla="*/ 354002 w 622323"/>
              <a:gd name="connsiteY103" fmla="*/ 111022 h 592541"/>
              <a:gd name="connsiteX104" fmla="*/ 353368 w 622323"/>
              <a:gd name="connsiteY104" fmla="*/ 127517 h 592541"/>
              <a:gd name="connsiteX105" fmla="*/ 380013 w 622323"/>
              <a:gd name="connsiteY105" fmla="*/ 138302 h 592541"/>
              <a:gd name="connsiteX106" fmla="*/ 390798 w 622323"/>
              <a:gd name="connsiteY106" fmla="*/ 126248 h 592541"/>
              <a:gd name="connsiteX107" fmla="*/ 399680 w 622323"/>
              <a:gd name="connsiteY107" fmla="*/ 122442 h 592541"/>
              <a:gd name="connsiteX108" fmla="*/ 408561 w 622323"/>
              <a:gd name="connsiteY108" fmla="*/ 126248 h 592541"/>
              <a:gd name="connsiteX109" fmla="*/ 452336 w 622323"/>
              <a:gd name="connsiteY109" fmla="*/ 170023 h 592541"/>
              <a:gd name="connsiteX110" fmla="*/ 456142 w 622323"/>
              <a:gd name="connsiteY110" fmla="*/ 178904 h 592541"/>
              <a:gd name="connsiteX111" fmla="*/ 452336 w 622323"/>
              <a:gd name="connsiteY111" fmla="*/ 187786 h 592541"/>
              <a:gd name="connsiteX112" fmla="*/ 440282 w 622323"/>
              <a:gd name="connsiteY112" fmla="*/ 198571 h 592541"/>
              <a:gd name="connsiteX113" fmla="*/ 451067 w 622323"/>
              <a:gd name="connsiteY113" fmla="*/ 225216 h 592541"/>
              <a:gd name="connsiteX114" fmla="*/ 467562 w 622323"/>
              <a:gd name="connsiteY114" fmla="*/ 224582 h 592541"/>
              <a:gd name="connsiteX115" fmla="*/ 476444 w 622323"/>
              <a:gd name="connsiteY115" fmla="*/ 227754 h 592541"/>
              <a:gd name="connsiteX116" fmla="*/ 480250 w 622323"/>
              <a:gd name="connsiteY116" fmla="*/ 236636 h 592541"/>
              <a:gd name="connsiteX117" fmla="*/ 480250 w 622323"/>
              <a:gd name="connsiteY117" fmla="*/ 298808 h 592541"/>
              <a:gd name="connsiteX118" fmla="*/ 476444 w 622323"/>
              <a:gd name="connsiteY118" fmla="*/ 307690 h 592541"/>
              <a:gd name="connsiteX119" fmla="*/ 467562 w 622323"/>
              <a:gd name="connsiteY119" fmla="*/ 310862 h 592541"/>
              <a:gd name="connsiteX120" fmla="*/ 451701 w 622323"/>
              <a:gd name="connsiteY120" fmla="*/ 310228 h 592541"/>
              <a:gd name="connsiteX121" fmla="*/ 440917 w 622323"/>
              <a:gd name="connsiteY121" fmla="*/ 336873 h 592541"/>
              <a:gd name="connsiteX122" fmla="*/ 452970 w 622323"/>
              <a:gd name="connsiteY122" fmla="*/ 347658 h 592541"/>
              <a:gd name="connsiteX123" fmla="*/ 456777 w 622323"/>
              <a:gd name="connsiteY123" fmla="*/ 356540 h 592541"/>
              <a:gd name="connsiteX124" fmla="*/ 452970 w 622323"/>
              <a:gd name="connsiteY124" fmla="*/ 365422 h 592541"/>
              <a:gd name="connsiteX125" fmla="*/ 407927 w 622323"/>
              <a:gd name="connsiteY125" fmla="*/ 409196 h 592541"/>
              <a:gd name="connsiteX126" fmla="*/ 533541 w 622323"/>
              <a:gd name="connsiteY126" fmla="*/ 484691 h 592541"/>
              <a:gd name="connsiteX127" fmla="*/ 527197 w 622323"/>
              <a:gd name="connsiteY127" fmla="*/ 469465 h 592541"/>
              <a:gd name="connsiteX128" fmla="*/ 511971 w 622323"/>
              <a:gd name="connsiteY128" fmla="*/ 463121 h 592541"/>
              <a:gd name="connsiteX129" fmla="*/ 496110 w 622323"/>
              <a:gd name="connsiteY129" fmla="*/ 469465 h 592541"/>
              <a:gd name="connsiteX130" fmla="*/ 496745 w 622323"/>
              <a:gd name="connsiteY130" fmla="*/ 499917 h 592541"/>
              <a:gd name="connsiteX131" fmla="*/ 527197 w 622323"/>
              <a:gd name="connsiteY131" fmla="*/ 499283 h 592541"/>
              <a:gd name="connsiteX132" fmla="*/ 527197 w 622323"/>
              <a:gd name="connsiteY132" fmla="*/ 499283 h 592541"/>
              <a:gd name="connsiteX133" fmla="*/ 533541 w 622323"/>
              <a:gd name="connsiteY133" fmla="*/ 484691 h 592541"/>
              <a:gd name="connsiteX134" fmla="*/ 533541 w 622323"/>
              <a:gd name="connsiteY134" fmla="*/ 484691 h 592541"/>
              <a:gd name="connsiteX135" fmla="*/ 543691 w 622323"/>
              <a:gd name="connsiteY135" fmla="*/ 452336 h 592541"/>
              <a:gd name="connsiteX136" fmla="*/ 557648 w 622323"/>
              <a:gd name="connsiteY136" fmla="*/ 484691 h 592541"/>
              <a:gd name="connsiteX137" fmla="*/ 544960 w 622323"/>
              <a:gd name="connsiteY137" fmla="*/ 517046 h 592541"/>
              <a:gd name="connsiteX138" fmla="*/ 512605 w 622323"/>
              <a:gd name="connsiteY138" fmla="*/ 531003 h 592541"/>
              <a:gd name="connsiteX139" fmla="*/ 511971 w 622323"/>
              <a:gd name="connsiteY139" fmla="*/ 531003 h 592541"/>
              <a:gd name="connsiteX140" fmla="*/ 480250 w 622323"/>
              <a:gd name="connsiteY140" fmla="*/ 518315 h 592541"/>
              <a:gd name="connsiteX141" fmla="*/ 478982 w 622323"/>
              <a:gd name="connsiteY141" fmla="*/ 453605 h 592541"/>
              <a:gd name="connsiteX142" fmla="*/ 543691 w 622323"/>
              <a:gd name="connsiteY142" fmla="*/ 452336 h 592541"/>
              <a:gd name="connsiteX143" fmla="*/ 543691 w 622323"/>
              <a:gd name="connsiteY143" fmla="*/ 452336 h 592541"/>
              <a:gd name="connsiteX144" fmla="*/ 595713 w 622323"/>
              <a:gd name="connsiteY144" fmla="*/ 492939 h 592541"/>
              <a:gd name="connsiteX145" fmla="*/ 572874 w 622323"/>
              <a:gd name="connsiteY145" fmla="*/ 482154 h 592541"/>
              <a:gd name="connsiteX146" fmla="*/ 566530 w 622323"/>
              <a:gd name="connsiteY146" fmla="*/ 475175 h 592541"/>
              <a:gd name="connsiteX147" fmla="*/ 562089 w 622323"/>
              <a:gd name="connsiteY147" fmla="*/ 460583 h 592541"/>
              <a:gd name="connsiteX148" fmla="*/ 563358 w 622323"/>
              <a:gd name="connsiteY148" fmla="*/ 451067 h 592541"/>
              <a:gd name="connsiteX149" fmla="*/ 575412 w 622323"/>
              <a:gd name="connsiteY149" fmla="*/ 429497 h 592541"/>
              <a:gd name="connsiteX150" fmla="*/ 545595 w 622323"/>
              <a:gd name="connsiteY150" fmla="*/ 407927 h 592541"/>
              <a:gd name="connsiteX151" fmla="*/ 529100 w 622323"/>
              <a:gd name="connsiteY151" fmla="*/ 426325 h 592541"/>
              <a:gd name="connsiteX152" fmla="*/ 520218 w 622323"/>
              <a:gd name="connsiteY152" fmla="*/ 430132 h 592541"/>
              <a:gd name="connsiteX153" fmla="*/ 504358 w 622323"/>
              <a:gd name="connsiteY153" fmla="*/ 430132 h 592541"/>
              <a:gd name="connsiteX154" fmla="*/ 504358 w 622323"/>
              <a:gd name="connsiteY154" fmla="*/ 430132 h 592541"/>
              <a:gd name="connsiteX155" fmla="*/ 495476 w 622323"/>
              <a:gd name="connsiteY155" fmla="*/ 426325 h 592541"/>
              <a:gd name="connsiteX156" fmla="*/ 478346 w 622323"/>
              <a:gd name="connsiteY156" fmla="*/ 407927 h 592541"/>
              <a:gd name="connsiteX157" fmla="*/ 448529 w 622323"/>
              <a:gd name="connsiteY157" fmla="*/ 429497 h 592541"/>
              <a:gd name="connsiteX158" fmla="*/ 460583 w 622323"/>
              <a:gd name="connsiteY158" fmla="*/ 451702 h 592541"/>
              <a:gd name="connsiteX159" fmla="*/ 461852 w 622323"/>
              <a:gd name="connsiteY159" fmla="*/ 461218 h 592541"/>
              <a:gd name="connsiteX160" fmla="*/ 457411 w 622323"/>
              <a:gd name="connsiteY160" fmla="*/ 475809 h 592541"/>
              <a:gd name="connsiteX161" fmla="*/ 451067 w 622323"/>
              <a:gd name="connsiteY161" fmla="*/ 482788 h 592541"/>
              <a:gd name="connsiteX162" fmla="*/ 428229 w 622323"/>
              <a:gd name="connsiteY162" fmla="*/ 493573 h 592541"/>
              <a:gd name="connsiteX163" fmla="*/ 439647 w 622323"/>
              <a:gd name="connsiteY163" fmla="*/ 528466 h 592541"/>
              <a:gd name="connsiteX164" fmla="*/ 464390 w 622323"/>
              <a:gd name="connsiteY164" fmla="*/ 523390 h 592541"/>
              <a:gd name="connsiteX165" fmla="*/ 473906 w 622323"/>
              <a:gd name="connsiteY165" fmla="*/ 525294 h 592541"/>
              <a:gd name="connsiteX166" fmla="*/ 486594 w 622323"/>
              <a:gd name="connsiteY166" fmla="*/ 534810 h 592541"/>
              <a:gd name="connsiteX167" fmla="*/ 491670 w 622323"/>
              <a:gd name="connsiteY167" fmla="*/ 543057 h 592541"/>
              <a:gd name="connsiteX168" fmla="*/ 494842 w 622323"/>
              <a:gd name="connsiteY168" fmla="*/ 567799 h 592541"/>
              <a:gd name="connsiteX169" fmla="*/ 531637 w 622323"/>
              <a:gd name="connsiteY169" fmla="*/ 567799 h 592541"/>
              <a:gd name="connsiteX170" fmla="*/ 534809 w 622323"/>
              <a:gd name="connsiteY170" fmla="*/ 543057 h 592541"/>
              <a:gd name="connsiteX171" fmla="*/ 539885 w 622323"/>
              <a:gd name="connsiteY171" fmla="*/ 534810 h 592541"/>
              <a:gd name="connsiteX172" fmla="*/ 552573 w 622323"/>
              <a:gd name="connsiteY172" fmla="*/ 525928 h 592541"/>
              <a:gd name="connsiteX173" fmla="*/ 562089 w 622323"/>
              <a:gd name="connsiteY173" fmla="*/ 524025 h 592541"/>
              <a:gd name="connsiteX174" fmla="*/ 586832 w 622323"/>
              <a:gd name="connsiteY174" fmla="*/ 529100 h 592541"/>
              <a:gd name="connsiteX175" fmla="*/ 595713 w 622323"/>
              <a:gd name="connsiteY175" fmla="*/ 492939 h 592541"/>
              <a:gd name="connsiteX176" fmla="*/ 621724 w 622323"/>
              <a:gd name="connsiteY176" fmla="*/ 490401 h 592541"/>
              <a:gd name="connsiteX177" fmla="*/ 603961 w 622323"/>
              <a:gd name="connsiteY177" fmla="*/ 545595 h 592541"/>
              <a:gd name="connsiteX178" fmla="*/ 590004 w 622323"/>
              <a:gd name="connsiteY178" fmla="*/ 553842 h 592541"/>
              <a:gd name="connsiteX179" fmla="*/ 560186 w 622323"/>
              <a:gd name="connsiteY179" fmla="*/ 548133 h 592541"/>
              <a:gd name="connsiteX180" fmla="*/ 556380 w 622323"/>
              <a:gd name="connsiteY180" fmla="*/ 551305 h 592541"/>
              <a:gd name="connsiteX181" fmla="*/ 552573 w 622323"/>
              <a:gd name="connsiteY181" fmla="*/ 581756 h 592541"/>
              <a:gd name="connsiteX182" fmla="*/ 540519 w 622323"/>
              <a:gd name="connsiteY182" fmla="*/ 592542 h 592541"/>
              <a:gd name="connsiteX183" fmla="*/ 540519 w 622323"/>
              <a:gd name="connsiteY183" fmla="*/ 592542 h 592541"/>
              <a:gd name="connsiteX184" fmla="*/ 482154 w 622323"/>
              <a:gd name="connsiteY184" fmla="*/ 592542 h 592541"/>
              <a:gd name="connsiteX185" fmla="*/ 470100 w 622323"/>
              <a:gd name="connsiteY185" fmla="*/ 581756 h 592541"/>
              <a:gd name="connsiteX186" fmla="*/ 466293 w 622323"/>
              <a:gd name="connsiteY186" fmla="*/ 551939 h 592541"/>
              <a:gd name="connsiteX187" fmla="*/ 462486 w 622323"/>
              <a:gd name="connsiteY187" fmla="*/ 548767 h 592541"/>
              <a:gd name="connsiteX188" fmla="*/ 432669 w 622323"/>
              <a:gd name="connsiteY188" fmla="*/ 554477 h 592541"/>
              <a:gd name="connsiteX189" fmla="*/ 418712 w 622323"/>
              <a:gd name="connsiteY189" fmla="*/ 546229 h 592541"/>
              <a:gd name="connsiteX190" fmla="*/ 400948 w 622323"/>
              <a:gd name="connsiteY190" fmla="*/ 491036 h 592541"/>
              <a:gd name="connsiteX191" fmla="*/ 407293 w 622323"/>
              <a:gd name="connsiteY191" fmla="*/ 476444 h 592541"/>
              <a:gd name="connsiteX192" fmla="*/ 435207 w 622323"/>
              <a:gd name="connsiteY192" fmla="*/ 463755 h 592541"/>
              <a:gd name="connsiteX193" fmla="*/ 436475 w 622323"/>
              <a:gd name="connsiteY193" fmla="*/ 459315 h 592541"/>
              <a:gd name="connsiteX194" fmla="*/ 421249 w 622323"/>
              <a:gd name="connsiteY194" fmla="*/ 432669 h 592541"/>
              <a:gd name="connsiteX195" fmla="*/ 424421 w 622323"/>
              <a:gd name="connsiteY195" fmla="*/ 416809 h 592541"/>
              <a:gd name="connsiteX196" fmla="*/ 471368 w 622323"/>
              <a:gd name="connsiteY196" fmla="*/ 382551 h 592541"/>
              <a:gd name="connsiteX197" fmla="*/ 487228 w 622323"/>
              <a:gd name="connsiteY197" fmla="*/ 384454 h 592541"/>
              <a:gd name="connsiteX198" fmla="*/ 507530 w 622323"/>
              <a:gd name="connsiteY198" fmla="*/ 406658 h 592541"/>
              <a:gd name="connsiteX199" fmla="*/ 512605 w 622323"/>
              <a:gd name="connsiteY199" fmla="*/ 406658 h 592541"/>
              <a:gd name="connsiteX200" fmla="*/ 532907 w 622323"/>
              <a:gd name="connsiteY200" fmla="*/ 384454 h 592541"/>
              <a:gd name="connsiteX201" fmla="*/ 548767 w 622323"/>
              <a:gd name="connsiteY201" fmla="*/ 383185 h 592541"/>
              <a:gd name="connsiteX202" fmla="*/ 595713 w 622323"/>
              <a:gd name="connsiteY202" fmla="*/ 417443 h 592541"/>
              <a:gd name="connsiteX203" fmla="*/ 598885 w 622323"/>
              <a:gd name="connsiteY203" fmla="*/ 433304 h 592541"/>
              <a:gd name="connsiteX204" fmla="*/ 583660 w 622323"/>
              <a:gd name="connsiteY204" fmla="*/ 459949 h 592541"/>
              <a:gd name="connsiteX205" fmla="*/ 584928 w 622323"/>
              <a:gd name="connsiteY205" fmla="*/ 464390 h 592541"/>
              <a:gd name="connsiteX206" fmla="*/ 612842 w 622323"/>
              <a:gd name="connsiteY206" fmla="*/ 477078 h 592541"/>
              <a:gd name="connsiteX207" fmla="*/ 621724 w 622323"/>
              <a:gd name="connsiteY207" fmla="*/ 490401 h 592541"/>
              <a:gd name="connsiteX208" fmla="*/ 621724 w 622323"/>
              <a:gd name="connsiteY208" fmla="*/ 490401 h 592541"/>
              <a:gd name="connsiteX209" fmla="*/ 310862 w 622323"/>
              <a:gd name="connsiteY209" fmla="*/ 513240 h 592541"/>
              <a:gd name="connsiteX210" fmla="*/ 91355 w 622323"/>
              <a:gd name="connsiteY210" fmla="*/ 376841 h 592541"/>
              <a:gd name="connsiteX211" fmla="*/ 69785 w 622323"/>
              <a:gd name="connsiteY211" fmla="*/ 387626 h 592541"/>
              <a:gd name="connsiteX212" fmla="*/ 310862 w 622323"/>
              <a:gd name="connsiteY212" fmla="*/ 537348 h 592541"/>
              <a:gd name="connsiteX213" fmla="*/ 385088 w 622323"/>
              <a:gd name="connsiteY213" fmla="*/ 526562 h 592541"/>
              <a:gd name="connsiteX214" fmla="*/ 378744 w 622323"/>
              <a:gd name="connsiteY214" fmla="*/ 503089 h 592541"/>
              <a:gd name="connsiteX215" fmla="*/ 310862 w 622323"/>
              <a:gd name="connsiteY215" fmla="*/ 513240 h 592541"/>
              <a:gd name="connsiteX216" fmla="*/ 310862 w 622323"/>
              <a:gd name="connsiteY216" fmla="*/ 513240 h 592541"/>
              <a:gd name="connsiteX217" fmla="*/ 521487 w 622323"/>
              <a:gd name="connsiteY217" fmla="*/ 319744 h 592541"/>
              <a:gd name="connsiteX218" fmla="*/ 550035 w 622323"/>
              <a:gd name="connsiteY218" fmla="*/ 298174 h 592541"/>
              <a:gd name="connsiteX219" fmla="*/ 539251 w 622323"/>
              <a:gd name="connsiteY219" fmla="*/ 354002 h 592541"/>
              <a:gd name="connsiteX220" fmla="*/ 562089 w 622323"/>
              <a:gd name="connsiteY220" fmla="*/ 362249 h 592541"/>
              <a:gd name="connsiteX221" fmla="*/ 574143 w 622323"/>
              <a:gd name="connsiteY221" fmla="*/ 297540 h 592541"/>
              <a:gd name="connsiteX222" fmla="*/ 603326 w 622323"/>
              <a:gd name="connsiteY222" fmla="*/ 319744 h 592541"/>
              <a:gd name="connsiteX223" fmla="*/ 617917 w 622323"/>
              <a:gd name="connsiteY223" fmla="*/ 300712 h 592541"/>
              <a:gd name="connsiteX224" fmla="*/ 569702 w 622323"/>
              <a:gd name="connsiteY224" fmla="*/ 264550 h 592541"/>
              <a:gd name="connsiteX225" fmla="*/ 555111 w 622323"/>
              <a:gd name="connsiteY225" fmla="*/ 264550 h 592541"/>
              <a:gd name="connsiteX226" fmla="*/ 506895 w 622323"/>
              <a:gd name="connsiteY226" fmla="*/ 300712 h 592541"/>
              <a:gd name="connsiteX227" fmla="*/ 521487 w 622323"/>
              <a:gd name="connsiteY227" fmla="*/ 319744 h 592541"/>
              <a:gd name="connsiteX228" fmla="*/ 112925 w 622323"/>
              <a:gd name="connsiteY228" fmla="*/ 222044 h 592541"/>
              <a:gd name="connsiteX229" fmla="*/ 64710 w 622323"/>
              <a:gd name="connsiteY229" fmla="*/ 270260 h 592541"/>
              <a:gd name="connsiteX230" fmla="*/ 56462 w 622323"/>
              <a:gd name="connsiteY230" fmla="*/ 274066 h 592541"/>
              <a:gd name="connsiteX231" fmla="*/ 48215 w 622323"/>
              <a:gd name="connsiteY231" fmla="*/ 270260 h 592541"/>
              <a:gd name="connsiteX232" fmla="*/ 0 w 622323"/>
              <a:gd name="connsiteY232" fmla="*/ 222044 h 592541"/>
              <a:gd name="connsiteX233" fmla="*/ 17129 w 622323"/>
              <a:gd name="connsiteY233" fmla="*/ 204915 h 592541"/>
              <a:gd name="connsiteX234" fmla="*/ 46312 w 622323"/>
              <a:gd name="connsiteY234" fmla="*/ 234098 h 592541"/>
              <a:gd name="connsiteX235" fmla="*/ 310862 w 622323"/>
              <a:gd name="connsiteY235" fmla="*/ 0 h 592541"/>
              <a:gd name="connsiteX236" fmla="*/ 550035 w 622323"/>
              <a:gd name="connsiteY236" fmla="*/ 147818 h 592541"/>
              <a:gd name="connsiteX237" fmla="*/ 528465 w 622323"/>
              <a:gd name="connsiteY237" fmla="*/ 158603 h 592541"/>
              <a:gd name="connsiteX238" fmla="*/ 310862 w 622323"/>
              <a:gd name="connsiteY238" fmla="*/ 24108 h 592541"/>
              <a:gd name="connsiteX239" fmla="*/ 71054 w 622323"/>
              <a:gd name="connsiteY239" fmla="*/ 230292 h 592541"/>
              <a:gd name="connsiteX240" fmla="*/ 96430 w 622323"/>
              <a:gd name="connsiteY240" fmla="*/ 204915 h 592541"/>
              <a:gd name="connsiteX241" fmla="*/ 112925 w 622323"/>
              <a:gd name="connsiteY241" fmla="*/ 222044 h 59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622323" h="592541">
                <a:moveTo>
                  <a:pt x="360980" y="267722"/>
                </a:moveTo>
                <a:cubicBezTo>
                  <a:pt x="360980" y="239808"/>
                  <a:pt x="338141" y="216969"/>
                  <a:pt x="310227" y="216969"/>
                </a:cubicBezTo>
                <a:cubicBezTo>
                  <a:pt x="282314" y="216969"/>
                  <a:pt x="259474" y="239808"/>
                  <a:pt x="259474" y="267722"/>
                </a:cubicBezTo>
                <a:cubicBezTo>
                  <a:pt x="259474" y="295636"/>
                  <a:pt x="282314" y="318475"/>
                  <a:pt x="310227" y="318475"/>
                </a:cubicBezTo>
                <a:cubicBezTo>
                  <a:pt x="338141" y="318475"/>
                  <a:pt x="360980" y="295636"/>
                  <a:pt x="360980" y="267722"/>
                </a:cubicBezTo>
                <a:lnTo>
                  <a:pt x="360980" y="267722"/>
                </a:lnTo>
                <a:close/>
                <a:moveTo>
                  <a:pt x="385088" y="267722"/>
                </a:moveTo>
                <a:cubicBezTo>
                  <a:pt x="385088" y="308959"/>
                  <a:pt x="351464" y="342583"/>
                  <a:pt x="310227" y="342583"/>
                </a:cubicBezTo>
                <a:cubicBezTo>
                  <a:pt x="268990" y="342583"/>
                  <a:pt x="235367" y="308959"/>
                  <a:pt x="235367" y="267722"/>
                </a:cubicBezTo>
                <a:cubicBezTo>
                  <a:pt x="235367" y="226485"/>
                  <a:pt x="268990" y="192862"/>
                  <a:pt x="310227" y="192862"/>
                </a:cubicBezTo>
                <a:cubicBezTo>
                  <a:pt x="351464" y="192862"/>
                  <a:pt x="385088" y="226485"/>
                  <a:pt x="385088" y="267722"/>
                </a:cubicBezTo>
                <a:lnTo>
                  <a:pt x="385088" y="267722"/>
                </a:lnTo>
                <a:close/>
                <a:moveTo>
                  <a:pt x="399680" y="383185"/>
                </a:moveTo>
                <a:lnTo>
                  <a:pt x="425691" y="357174"/>
                </a:lnTo>
                <a:lnTo>
                  <a:pt x="415540" y="348293"/>
                </a:lnTo>
                <a:cubicBezTo>
                  <a:pt x="411099" y="344486"/>
                  <a:pt x="410465" y="338142"/>
                  <a:pt x="413637" y="333067"/>
                </a:cubicBezTo>
                <a:cubicBezTo>
                  <a:pt x="421249" y="321647"/>
                  <a:pt x="426325" y="308324"/>
                  <a:pt x="429497" y="295002"/>
                </a:cubicBezTo>
                <a:cubicBezTo>
                  <a:pt x="430766" y="289292"/>
                  <a:pt x="436475" y="285486"/>
                  <a:pt x="442185" y="285486"/>
                </a:cubicBezTo>
                <a:lnTo>
                  <a:pt x="455508" y="286120"/>
                </a:lnTo>
                <a:lnTo>
                  <a:pt x="455508" y="249324"/>
                </a:lnTo>
                <a:lnTo>
                  <a:pt x="442185" y="249959"/>
                </a:lnTo>
                <a:cubicBezTo>
                  <a:pt x="436475" y="249959"/>
                  <a:pt x="430766" y="246152"/>
                  <a:pt x="429497" y="240443"/>
                </a:cubicBezTo>
                <a:cubicBezTo>
                  <a:pt x="426325" y="227120"/>
                  <a:pt x="421249" y="214431"/>
                  <a:pt x="413637" y="202378"/>
                </a:cubicBezTo>
                <a:cubicBezTo>
                  <a:pt x="410465" y="197302"/>
                  <a:pt x="411733" y="190958"/>
                  <a:pt x="415540" y="187152"/>
                </a:cubicBezTo>
                <a:lnTo>
                  <a:pt x="425691" y="178270"/>
                </a:lnTo>
                <a:lnTo>
                  <a:pt x="399680" y="152259"/>
                </a:lnTo>
                <a:lnTo>
                  <a:pt x="390798" y="162409"/>
                </a:lnTo>
                <a:cubicBezTo>
                  <a:pt x="386992" y="166850"/>
                  <a:pt x="380648" y="167485"/>
                  <a:pt x="375572" y="164313"/>
                </a:cubicBezTo>
                <a:cubicBezTo>
                  <a:pt x="364152" y="156700"/>
                  <a:pt x="350830" y="151625"/>
                  <a:pt x="337507" y="148453"/>
                </a:cubicBezTo>
                <a:cubicBezTo>
                  <a:pt x="331797" y="147184"/>
                  <a:pt x="327991" y="142109"/>
                  <a:pt x="327991" y="135764"/>
                </a:cubicBezTo>
                <a:lnTo>
                  <a:pt x="328625" y="122442"/>
                </a:lnTo>
                <a:lnTo>
                  <a:pt x="291830" y="122442"/>
                </a:lnTo>
                <a:lnTo>
                  <a:pt x="292464" y="135764"/>
                </a:lnTo>
                <a:cubicBezTo>
                  <a:pt x="293098" y="141474"/>
                  <a:pt x="288658" y="147184"/>
                  <a:pt x="282948" y="148453"/>
                </a:cubicBezTo>
                <a:cubicBezTo>
                  <a:pt x="269625" y="151625"/>
                  <a:pt x="256937" y="156700"/>
                  <a:pt x="244883" y="164313"/>
                </a:cubicBezTo>
                <a:cubicBezTo>
                  <a:pt x="239808" y="167485"/>
                  <a:pt x="233463" y="166850"/>
                  <a:pt x="229657" y="162409"/>
                </a:cubicBezTo>
                <a:lnTo>
                  <a:pt x="220775" y="152259"/>
                </a:lnTo>
                <a:lnTo>
                  <a:pt x="194764" y="178270"/>
                </a:lnTo>
                <a:lnTo>
                  <a:pt x="204915" y="187152"/>
                </a:lnTo>
                <a:cubicBezTo>
                  <a:pt x="209356" y="190958"/>
                  <a:pt x="209990" y="197302"/>
                  <a:pt x="206818" y="202378"/>
                </a:cubicBezTo>
                <a:cubicBezTo>
                  <a:pt x="199205" y="213797"/>
                  <a:pt x="194130" y="227120"/>
                  <a:pt x="190958" y="240443"/>
                </a:cubicBezTo>
                <a:cubicBezTo>
                  <a:pt x="189689" y="246152"/>
                  <a:pt x="183980" y="249959"/>
                  <a:pt x="178270" y="249959"/>
                </a:cubicBezTo>
                <a:lnTo>
                  <a:pt x="164947" y="249324"/>
                </a:lnTo>
                <a:lnTo>
                  <a:pt x="164947" y="286120"/>
                </a:lnTo>
                <a:lnTo>
                  <a:pt x="178270" y="285486"/>
                </a:lnTo>
                <a:cubicBezTo>
                  <a:pt x="183980" y="284851"/>
                  <a:pt x="189689" y="289292"/>
                  <a:pt x="190958" y="295002"/>
                </a:cubicBezTo>
                <a:cubicBezTo>
                  <a:pt x="194130" y="308324"/>
                  <a:pt x="199205" y="321013"/>
                  <a:pt x="206818" y="333067"/>
                </a:cubicBezTo>
                <a:cubicBezTo>
                  <a:pt x="209990" y="338142"/>
                  <a:pt x="209356" y="344486"/>
                  <a:pt x="204915" y="348293"/>
                </a:cubicBezTo>
                <a:lnTo>
                  <a:pt x="194764" y="357174"/>
                </a:lnTo>
                <a:lnTo>
                  <a:pt x="220775" y="383185"/>
                </a:lnTo>
                <a:lnTo>
                  <a:pt x="229657" y="373035"/>
                </a:lnTo>
                <a:cubicBezTo>
                  <a:pt x="233463" y="368594"/>
                  <a:pt x="239808" y="367959"/>
                  <a:pt x="244883" y="371131"/>
                </a:cubicBezTo>
                <a:cubicBezTo>
                  <a:pt x="256937" y="378744"/>
                  <a:pt x="269625" y="383820"/>
                  <a:pt x="282948" y="386992"/>
                </a:cubicBezTo>
                <a:cubicBezTo>
                  <a:pt x="288658" y="388261"/>
                  <a:pt x="292464" y="393336"/>
                  <a:pt x="292464" y="399680"/>
                </a:cubicBezTo>
                <a:lnTo>
                  <a:pt x="291830" y="413002"/>
                </a:lnTo>
                <a:lnTo>
                  <a:pt x="328625" y="413002"/>
                </a:lnTo>
                <a:lnTo>
                  <a:pt x="327991" y="399680"/>
                </a:lnTo>
                <a:cubicBezTo>
                  <a:pt x="327357" y="393970"/>
                  <a:pt x="331797" y="388261"/>
                  <a:pt x="337507" y="386992"/>
                </a:cubicBezTo>
                <a:cubicBezTo>
                  <a:pt x="350830" y="383820"/>
                  <a:pt x="363518" y="378744"/>
                  <a:pt x="375572" y="371131"/>
                </a:cubicBezTo>
                <a:cubicBezTo>
                  <a:pt x="380648" y="367959"/>
                  <a:pt x="386992" y="368594"/>
                  <a:pt x="390798" y="373035"/>
                </a:cubicBezTo>
                <a:lnTo>
                  <a:pt x="399680" y="383185"/>
                </a:lnTo>
                <a:close/>
                <a:moveTo>
                  <a:pt x="407927" y="409196"/>
                </a:moveTo>
                <a:cubicBezTo>
                  <a:pt x="405389" y="411734"/>
                  <a:pt x="402852" y="413002"/>
                  <a:pt x="399045" y="413002"/>
                </a:cubicBezTo>
                <a:cubicBezTo>
                  <a:pt x="395873" y="413002"/>
                  <a:pt x="392701" y="411734"/>
                  <a:pt x="390164" y="409196"/>
                </a:cubicBezTo>
                <a:lnTo>
                  <a:pt x="379378" y="397142"/>
                </a:lnTo>
                <a:cubicBezTo>
                  <a:pt x="371131" y="401583"/>
                  <a:pt x="361615" y="405390"/>
                  <a:pt x="352733" y="407927"/>
                </a:cubicBezTo>
                <a:lnTo>
                  <a:pt x="353368" y="423788"/>
                </a:lnTo>
                <a:cubicBezTo>
                  <a:pt x="353368" y="426960"/>
                  <a:pt x="352099" y="430132"/>
                  <a:pt x="350195" y="432669"/>
                </a:cubicBezTo>
                <a:cubicBezTo>
                  <a:pt x="347658" y="435207"/>
                  <a:pt x="344486" y="436476"/>
                  <a:pt x="341314" y="436476"/>
                </a:cubicBezTo>
                <a:lnTo>
                  <a:pt x="279142" y="436476"/>
                </a:lnTo>
                <a:cubicBezTo>
                  <a:pt x="275969" y="436476"/>
                  <a:pt x="272797" y="435207"/>
                  <a:pt x="270260" y="432669"/>
                </a:cubicBezTo>
                <a:cubicBezTo>
                  <a:pt x="267722" y="430132"/>
                  <a:pt x="267088" y="426960"/>
                  <a:pt x="267088" y="423788"/>
                </a:cubicBezTo>
                <a:lnTo>
                  <a:pt x="267722" y="407927"/>
                </a:lnTo>
                <a:cubicBezTo>
                  <a:pt x="258206" y="405390"/>
                  <a:pt x="249324" y="401583"/>
                  <a:pt x="241077" y="397142"/>
                </a:cubicBezTo>
                <a:lnTo>
                  <a:pt x="230291" y="409196"/>
                </a:lnTo>
                <a:cubicBezTo>
                  <a:pt x="228389" y="411734"/>
                  <a:pt x="225216" y="413002"/>
                  <a:pt x="221409" y="413002"/>
                </a:cubicBezTo>
                <a:cubicBezTo>
                  <a:pt x="218237" y="413002"/>
                  <a:pt x="215065" y="411734"/>
                  <a:pt x="212528" y="409196"/>
                </a:cubicBezTo>
                <a:lnTo>
                  <a:pt x="168754" y="365422"/>
                </a:lnTo>
                <a:cubicBezTo>
                  <a:pt x="166216" y="362884"/>
                  <a:pt x="164947" y="359712"/>
                  <a:pt x="164947" y="356540"/>
                </a:cubicBezTo>
                <a:cubicBezTo>
                  <a:pt x="164947" y="353368"/>
                  <a:pt x="166216" y="350196"/>
                  <a:pt x="168754" y="347658"/>
                </a:cubicBezTo>
                <a:lnTo>
                  <a:pt x="180808" y="336873"/>
                </a:lnTo>
                <a:cubicBezTo>
                  <a:pt x="176366" y="328626"/>
                  <a:pt x="172560" y="319109"/>
                  <a:pt x="170022" y="310228"/>
                </a:cubicBezTo>
                <a:lnTo>
                  <a:pt x="154162" y="310862"/>
                </a:lnTo>
                <a:cubicBezTo>
                  <a:pt x="150990" y="310862"/>
                  <a:pt x="147818" y="309593"/>
                  <a:pt x="145280" y="307690"/>
                </a:cubicBezTo>
                <a:cubicBezTo>
                  <a:pt x="142743" y="305152"/>
                  <a:pt x="141474" y="301980"/>
                  <a:pt x="141474" y="298808"/>
                </a:cubicBezTo>
                <a:lnTo>
                  <a:pt x="141474" y="236636"/>
                </a:lnTo>
                <a:cubicBezTo>
                  <a:pt x="141474" y="233464"/>
                  <a:pt x="142743" y="230292"/>
                  <a:pt x="145280" y="227754"/>
                </a:cubicBezTo>
                <a:cubicBezTo>
                  <a:pt x="147818" y="225216"/>
                  <a:pt x="150990" y="224582"/>
                  <a:pt x="154162" y="224582"/>
                </a:cubicBezTo>
                <a:lnTo>
                  <a:pt x="170656" y="225216"/>
                </a:lnTo>
                <a:cubicBezTo>
                  <a:pt x="173194" y="215700"/>
                  <a:pt x="177001" y="206818"/>
                  <a:pt x="181442" y="198571"/>
                </a:cubicBezTo>
                <a:lnTo>
                  <a:pt x="169388" y="187786"/>
                </a:lnTo>
                <a:cubicBezTo>
                  <a:pt x="166850" y="185883"/>
                  <a:pt x="165582" y="182711"/>
                  <a:pt x="165582" y="178904"/>
                </a:cubicBezTo>
                <a:cubicBezTo>
                  <a:pt x="165582" y="175732"/>
                  <a:pt x="166850" y="172560"/>
                  <a:pt x="169388" y="170023"/>
                </a:cubicBezTo>
                <a:lnTo>
                  <a:pt x="213162" y="126248"/>
                </a:lnTo>
                <a:cubicBezTo>
                  <a:pt x="215700" y="123710"/>
                  <a:pt x="218872" y="122442"/>
                  <a:pt x="222044" y="122442"/>
                </a:cubicBezTo>
                <a:cubicBezTo>
                  <a:pt x="225216" y="122442"/>
                  <a:pt x="228389" y="123710"/>
                  <a:pt x="230926" y="126248"/>
                </a:cubicBezTo>
                <a:lnTo>
                  <a:pt x="241711" y="138302"/>
                </a:lnTo>
                <a:cubicBezTo>
                  <a:pt x="249958" y="133861"/>
                  <a:pt x="258840" y="130055"/>
                  <a:pt x="268356" y="127517"/>
                </a:cubicBezTo>
                <a:lnTo>
                  <a:pt x="267722" y="111022"/>
                </a:lnTo>
                <a:cubicBezTo>
                  <a:pt x="267722" y="107850"/>
                  <a:pt x="268990" y="104678"/>
                  <a:pt x="270894" y="102140"/>
                </a:cubicBezTo>
                <a:cubicBezTo>
                  <a:pt x="273432" y="99603"/>
                  <a:pt x="276604" y="98334"/>
                  <a:pt x="279776" y="98334"/>
                </a:cubicBezTo>
                <a:lnTo>
                  <a:pt x="341948" y="98334"/>
                </a:lnTo>
                <a:cubicBezTo>
                  <a:pt x="345120" y="98334"/>
                  <a:pt x="348292" y="99603"/>
                  <a:pt x="350830" y="102140"/>
                </a:cubicBezTo>
                <a:cubicBezTo>
                  <a:pt x="353368" y="104678"/>
                  <a:pt x="354002" y="107850"/>
                  <a:pt x="354002" y="111022"/>
                </a:cubicBezTo>
                <a:lnTo>
                  <a:pt x="353368" y="127517"/>
                </a:lnTo>
                <a:cubicBezTo>
                  <a:pt x="362884" y="130055"/>
                  <a:pt x="371766" y="133861"/>
                  <a:pt x="380013" y="138302"/>
                </a:cubicBezTo>
                <a:lnTo>
                  <a:pt x="390798" y="126248"/>
                </a:lnTo>
                <a:cubicBezTo>
                  <a:pt x="392701" y="123710"/>
                  <a:pt x="395873" y="122442"/>
                  <a:pt x="399680" y="122442"/>
                </a:cubicBezTo>
                <a:cubicBezTo>
                  <a:pt x="402852" y="122442"/>
                  <a:pt x="406024" y="123710"/>
                  <a:pt x="408561" y="126248"/>
                </a:cubicBezTo>
                <a:lnTo>
                  <a:pt x="452336" y="170023"/>
                </a:lnTo>
                <a:cubicBezTo>
                  <a:pt x="454874" y="172560"/>
                  <a:pt x="456142" y="175732"/>
                  <a:pt x="456142" y="178904"/>
                </a:cubicBezTo>
                <a:cubicBezTo>
                  <a:pt x="456142" y="182076"/>
                  <a:pt x="454874" y="185249"/>
                  <a:pt x="452336" y="187786"/>
                </a:cubicBezTo>
                <a:lnTo>
                  <a:pt x="440282" y="198571"/>
                </a:lnTo>
                <a:cubicBezTo>
                  <a:pt x="444723" y="206818"/>
                  <a:pt x="448529" y="216335"/>
                  <a:pt x="451067" y="225216"/>
                </a:cubicBezTo>
                <a:lnTo>
                  <a:pt x="467562" y="224582"/>
                </a:lnTo>
                <a:cubicBezTo>
                  <a:pt x="470734" y="224582"/>
                  <a:pt x="473906" y="225851"/>
                  <a:pt x="476444" y="227754"/>
                </a:cubicBezTo>
                <a:cubicBezTo>
                  <a:pt x="478982" y="230292"/>
                  <a:pt x="480250" y="233464"/>
                  <a:pt x="480250" y="236636"/>
                </a:cubicBezTo>
                <a:lnTo>
                  <a:pt x="480250" y="298808"/>
                </a:lnTo>
                <a:cubicBezTo>
                  <a:pt x="480250" y="301980"/>
                  <a:pt x="478982" y="305152"/>
                  <a:pt x="476444" y="307690"/>
                </a:cubicBezTo>
                <a:cubicBezTo>
                  <a:pt x="473906" y="310228"/>
                  <a:pt x="470734" y="310862"/>
                  <a:pt x="467562" y="310862"/>
                </a:cubicBezTo>
                <a:lnTo>
                  <a:pt x="451701" y="310228"/>
                </a:lnTo>
                <a:cubicBezTo>
                  <a:pt x="449164" y="319744"/>
                  <a:pt x="445357" y="328626"/>
                  <a:pt x="440917" y="336873"/>
                </a:cubicBezTo>
                <a:lnTo>
                  <a:pt x="452970" y="347658"/>
                </a:lnTo>
                <a:cubicBezTo>
                  <a:pt x="455508" y="349561"/>
                  <a:pt x="456777" y="352733"/>
                  <a:pt x="456777" y="356540"/>
                </a:cubicBezTo>
                <a:cubicBezTo>
                  <a:pt x="456777" y="359712"/>
                  <a:pt x="455508" y="362884"/>
                  <a:pt x="452970" y="365422"/>
                </a:cubicBezTo>
                <a:lnTo>
                  <a:pt x="407927" y="409196"/>
                </a:lnTo>
                <a:close/>
                <a:moveTo>
                  <a:pt x="533541" y="484691"/>
                </a:moveTo>
                <a:cubicBezTo>
                  <a:pt x="533541" y="478982"/>
                  <a:pt x="531003" y="473272"/>
                  <a:pt x="527197" y="469465"/>
                </a:cubicBezTo>
                <a:cubicBezTo>
                  <a:pt x="522755" y="465659"/>
                  <a:pt x="517681" y="463121"/>
                  <a:pt x="511971" y="463121"/>
                </a:cubicBezTo>
                <a:cubicBezTo>
                  <a:pt x="506261" y="463121"/>
                  <a:pt x="500551" y="465024"/>
                  <a:pt x="496110" y="469465"/>
                </a:cubicBezTo>
                <a:cubicBezTo>
                  <a:pt x="487863" y="478347"/>
                  <a:pt x="487863" y="491670"/>
                  <a:pt x="496745" y="499917"/>
                </a:cubicBezTo>
                <a:cubicBezTo>
                  <a:pt x="505627" y="508164"/>
                  <a:pt x="518949" y="508164"/>
                  <a:pt x="527197" y="499283"/>
                </a:cubicBezTo>
                <a:lnTo>
                  <a:pt x="527197" y="499283"/>
                </a:lnTo>
                <a:cubicBezTo>
                  <a:pt x="531637" y="496111"/>
                  <a:pt x="533541" y="490401"/>
                  <a:pt x="533541" y="484691"/>
                </a:cubicBezTo>
                <a:lnTo>
                  <a:pt x="533541" y="484691"/>
                </a:lnTo>
                <a:close/>
                <a:moveTo>
                  <a:pt x="543691" y="452336"/>
                </a:moveTo>
                <a:cubicBezTo>
                  <a:pt x="552573" y="460583"/>
                  <a:pt x="557648" y="472003"/>
                  <a:pt x="557648" y="484691"/>
                </a:cubicBezTo>
                <a:cubicBezTo>
                  <a:pt x="557648" y="496745"/>
                  <a:pt x="553208" y="508799"/>
                  <a:pt x="544960" y="517046"/>
                </a:cubicBezTo>
                <a:cubicBezTo>
                  <a:pt x="536713" y="525294"/>
                  <a:pt x="525293" y="531003"/>
                  <a:pt x="512605" y="531003"/>
                </a:cubicBezTo>
                <a:cubicBezTo>
                  <a:pt x="511971" y="531003"/>
                  <a:pt x="511971" y="531003"/>
                  <a:pt x="511971" y="531003"/>
                </a:cubicBezTo>
                <a:cubicBezTo>
                  <a:pt x="499917" y="531003"/>
                  <a:pt x="489132" y="526562"/>
                  <a:pt x="480250" y="518315"/>
                </a:cubicBezTo>
                <a:cubicBezTo>
                  <a:pt x="461852" y="500552"/>
                  <a:pt x="461218" y="472003"/>
                  <a:pt x="478982" y="453605"/>
                </a:cubicBezTo>
                <a:cubicBezTo>
                  <a:pt x="496745" y="435207"/>
                  <a:pt x="525293" y="434573"/>
                  <a:pt x="543691" y="452336"/>
                </a:cubicBezTo>
                <a:lnTo>
                  <a:pt x="543691" y="452336"/>
                </a:lnTo>
                <a:close/>
                <a:moveTo>
                  <a:pt x="595713" y="492939"/>
                </a:moveTo>
                <a:lnTo>
                  <a:pt x="572874" y="482154"/>
                </a:lnTo>
                <a:cubicBezTo>
                  <a:pt x="569702" y="480885"/>
                  <a:pt x="567164" y="478347"/>
                  <a:pt x="566530" y="475175"/>
                </a:cubicBezTo>
                <a:lnTo>
                  <a:pt x="562089" y="460583"/>
                </a:lnTo>
                <a:cubicBezTo>
                  <a:pt x="560820" y="457411"/>
                  <a:pt x="561455" y="454239"/>
                  <a:pt x="563358" y="451067"/>
                </a:cubicBezTo>
                <a:lnTo>
                  <a:pt x="575412" y="429497"/>
                </a:lnTo>
                <a:lnTo>
                  <a:pt x="545595" y="407927"/>
                </a:lnTo>
                <a:lnTo>
                  <a:pt x="529100" y="426325"/>
                </a:lnTo>
                <a:cubicBezTo>
                  <a:pt x="526562" y="428863"/>
                  <a:pt x="523390" y="430132"/>
                  <a:pt x="520218" y="430132"/>
                </a:cubicBezTo>
                <a:lnTo>
                  <a:pt x="504358" y="430132"/>
                </a:lnTo>
                <a:lnTo>
                  <a:pt x="504358" y="430132"/>
                </a:lnTo>
                <a:cubicBezTo>
                  <a:pt x="501186" y="430132"/>
                  <a:pt x="498014" y="428863"/>
                  <a:pt x="495476" y="426325"/>
                </a:cubicBezTo>
                <a:lnTo>
                  <a:pt x="478346" y="407927"/>
                </a:lnTo>
                <a:lnTo>
                  <a:pt x="448529" y="429497"/>
                </a:lnTo>
                <a:lnTo>
                  <a:pt x="460583" y="451702"/>
                </a:lnTo>
                <a:cubicBezTo>
                  <a:pt x="462486" y="454874"/>
                  <a:pt x="462486" y="458046"/>
                  <a:pt x="461852" y="461218"/>
                </a:cubicBezTo>
                <a:lnTo>
                  <a:pt x="457411" y="475809"/>
                </a:lnTo>
                <a:cubicBezTo>
                  <a:pt x="456142" y="478982"/>
                  <a:pt x="454239" y="481519"/>
                  <a:pt x="451067" y="482788"/>
                </a:cubicBezTo>
                <a:lnTo>
                  <a:pt x="428229" y="493573"/>
                </a:lnTo>
                <a:lnTo>
                  <a:pt x="439647" y="528466"/>
                </a:lnTo>
                <a:lnTo>
                  <a:pt x="464390" y="523390"/>
                </a:lnTo>
                <a:cubicBezTo>
                  <a:pt x="467562" y="522756"/>
                  <a:pt x="471368" y="523390"/>
                  <a:pt x="473906" y="525294"/>
                </a:cubicBezTo>
                <a:lnTo>
                  <a:pt x="486594" y="534810"/>
                </a:lnTo>
                <a:cubicBezTo>
                  <a:pt x="489132" y="536713"/>
                  <a:pt x="491035" y="539885"/>
                  <a:pt x="491670" y="543057"/>
                </a:cubicBezTo>
                <a:lnTo>
                  <a:pt x="494842" y="567799"/>
                </a:lnTo>
                <a:lnTo>
                  <a:pt x="531637" y="567799"/>
                </a:lnTo>
                <a:lnTo>
                  <a:pt x="534809" y="543057"/>
                </a:lnTo>
                <a:cubicBezTo>
                  <a:pt x="535444" y="539885"/>
                  <a:pt x="536713" y="536713"/>
                  <a:pt x="539885" y="534810"/>
                </a:cubicBezTo>
                <a:lnTo>
                  <a:pt x="552573" y="525928"/>
                </a:lnTo>
                <a:cubicBezTo>
                  <a:pt x="555111" y="524025"/>
                  <a:pt x="558917" y="523390"/>
                  <a:pt x="562089" y="524025"/>
                </a:cubicBezTo>
                <a:lnTo>
                  <a:pt x="586832" y="529100"/>
                </a:lnTo>
                <a:lnTo>
                  <a:pt x="595713" y="492939"/>
                </a:lnTo>
                <a:close/>
                <a:moveTo>
                  <a:pt x="621724" y="490401"/>
                </a:moveTo>
                <a:lnTo>
                  <a:pt x="603961" y="545595"/>
                </a:lnTo>
                <a:cubicBezTo>
                  <a:pt x="602057" y="551305"/>
                  <a:pt x="596348" y="555111"/>
                  <a:pt x="590004" y="553842"/>
                </a:cubicBezTo>
                <a:lnTo>
                  <a:pt x="560186" y="548133"/>
                </a:lnTo>
                <a:lnTo>
                  <a:pt x="556380" y="551305"/>
                </a:lnTo>
                <a:lnTo>
                  <a:pt x="552573" y="581756"/>
                </a:lnTo>
                <a:cubicBezTo>
                  <a:pt x="551939" y="588101"/>
                  <a:pt x="546863" y="592542"/>
                  <a:pt x="540519" y="592542"/>
                </a:cubicBezTo>
                <a:lnTo>
                  <a:pt x="540519" y="592542"/>
                </a:lnTo>
                <a:lnTo>
                  <a:pt x="482154" y="592542"/>
                </a:lnTo>
                <a:cubicBezTo>
                  <a:pt x="475809" y="592542"/>
                  <a:pt x="470734" y="588101"/>
                  <a:pt x="470100" y="581756"/>
                </a:cubicBezTo>
                <a:lnTo>
                  <a:pt x="466293" y="551939"/>
                </a:lnTo>
                <a:lnTo>
                  <a:pt x="462486" y="548767"/>
                </a:lnTo>
                <a:lnTo>
                  <a:pt x="432669" y="554477"/>
                </a:lnTo>
                <a:cubicBezTo>
                  <a:pt x="426325" y="555745"/>
                  <a:pt x="420615" y="551939"/>
                  <a:pt x="418712" y="546229"/>
                </a:cubicBezTo>
                <a:lnTo>
                  <a:pt x="400948" y="491036"/>
                </a:lnTo>
                <a:cubicBezTo>
                  <a:pt x="399045" y="485326"/>
                  <a:pt x="401583" y="478982"/>
                  <a:pt x="407293" y="476444"/>
                </a:cubicBezTo>
                <a:lnTo>
                  <a:pt x="435207" y="463755"/>
                </a:lnTo>
                <a:lnTo>
                  <a:pt x="436475" y="459315"/>
                </a:lnTo>
                <a:lnTo>
                  <a:pt x="421249" y="432669"/>
                </a:lnTo>
                <a:cubicBezTo>
                  <a:pt x="418077" y="427594"/>
                  <a:pt x="419981" y="420615"/>
                  <a:pt x="424421" y="416809"/>
                </a:cubicBezTo>
                <a:lnTo>
                  <a:pt x="471368" y="382551"/>
                </a:lnTo>
                <a:cubicBezTo>
                  <a:pt x="476444" y="378744"/>
                  <a:pt x="483422" y="379379"/>
                  <a:pt x="487228" y="384454"/>
                </a:cubicBezTo>
                <a:lnTo>
                  <a:pt x="507530" y="406658"/>
                </a:lnTo>
                <a:lnTo>
                  <a:pt x="512605" y="406658"/>
                </a:lnTo>
                <a:lnTo>
                  <a:pt x="532907" y="384454"/>
                </a:lnTo>
                <a:cubicBezTo>
                  <a:pt x="537347" y="380013"/>
                  <a:pt x="543691" y="379379"/>
                  <a:pt x="548767" y="383185"/>
                </a:cubicBezTo>
                <a:lnTo>
                  <a:pt x="595713" y="417443"/>
                </a:lnTo>
                <a:cubicBezTo>
                  <a:pt x="600788" y="421250"/>
                  <a:pt x="602057" y="427594"/>
                  <a:pt x="598885" y="433304"/>
                </a:cubicBezTo>
                <a:lnTo>
                  <a:pt x="583660" y="459949"/>
                </a:lnTo>
                <a:lnTo>
                  <a:pt x="584928" y="464390"/>
                </a:lnTo>
                <a:lnTo>
                  <a:pt x="612842" y="477078"/>
                </a:lnTo>
                <a:cubicBezTo>
                  <a:pt x="621089" y="478347"/>
                  <a:pt x="623627" y="484691"/>
                  <a:pt x="621724" y="490401"/>
                </a:cubicBezTo>
                <a:lnTo>
                  <a:pt x="621724" y="490401"/>
                </a:lnTo>
                <a:close/>
                <a:moveTo>
                  <a:pt x="310862" y="513240"/>
                </a:moveTo>
                <a:cubicBezTo>
                  <a:pt x="219507" y="513240"/>
                  <a:pt x="133227" y="459949"/>
                  <a:pt x="91355" y="376841"/>
                </a:cubicBezTo>
                <a:lnTo>
                  <a:pt x="69785" y="387626"/>
                </a:lnTo>
                <a:cubicBezTo>
                  <a:pt x="116097" y="478347"/>
                  <a:pt x="210625" y="537348"/>
                  <a:pt x="310862" y="537348"/>
                </a:cubicBezTo>
                <a:cubicBezTo>
                  <a:pt x="333067" y="537348"/>
                  <a:pt x="359712" y="533541"/>
                  <a:pt x="385088" y="526562"/>
                </a:cubicBezTo>
                <a:lnTo>
                  <a:pt x="378744" y="503089"/>
                </a:lnTo>
                <a:cubicBezTo>
                  <a:pt x="355905" y="509433"/>
                  <a:pt x="330529" y="513240"/>
                  <a:pt x="310862" y="513240"/>
                </a:cubicBezTo>
                <a:lnTo>
                  <a:pt x="310862" y="513240"/>
                </a:lnTo>
                <a:close/>
                <a:moveTo>
                  <a:pt x="521487" y="319744"/>
                </a:moveTo>
                <a:lnTo>
                  <a:pt x="550035" y="298174"/>
                </a:lnTo>
                <a:cubicBezTo>
                  <a:pt x="548767" y="318475"/>
                  <a:pt x="546229" y="334970"/>
                  <a:pt x="539251" y="354002"/>
                </a:cubicBezTo>
                <a:lnTo>
                  <a:pt x="562089" y="362249"/>
                </a:lnTo>
                <a:cubicBezTo>
                  <a:pt x="570336" y="340680"/>
                  <a:pt x="573508" y="320378"/>
                  <a:pt x="574143" y="297540"/>
                </a:cubicBezTo>
                <a:lnTo>
                  <a:pt x="603326" y="319744"/>
                </a:lnTo>
                <a:lnTo>
                  <a:pt x="617917" y="300712"/>
                </a:lnTo>
                <a:lnTo>
                  <a:pt x="569702" y="264550"/>
                </a:lnTo>
                <a:cubicBezTo>
                  <a:pt x="565262" y="261378"/>
                  <a:pt x="559552" y="261378"/>
                  <a:pt x="555111" y="264550"/>
                </a:cubicBezTo>
                <a:lnTo>
                  <a:pt x="506895" y="300712"/>
                </a:lnTo>
                <a:lnTo>
                  <a:pt x="521487" y="319744"/>
                </a:lnTo>
                <a:close/>
                <a:moveTo>
                  <a:pt x="112925" y="222044"/>
                </a:moveTo>
                <a:lnTo>
                  <a:pt x="64710" y="270260"/>
                </a:lnTo>
                <a:cubicBezTo>
                  <a:pt x="62172" y="272797"/>
                  <a:pt x="59000" y="274066"/>
                  <a:pt x="56462" y="274066"/>
                </a:cubicBezTo>
                <a:cubicBezTo>
                  <a:pt x="53290" y="274066"/>
                  <a:pt x="50118" y="272797"/>
                  <a:pt x="48215" y="270260"/>
                </a:cubicBezTo>
                <a:lnTo>
                  <a:pt x="0" y="222044"/>
                </a:lnTo>
                <a:lnTo>
                  <a:pt x="17129" y="204915"/>
                </a:lnTo>
                <a:lnTo>
                  <a:pt x="46312" y="234098"/>
                </a:lnTo>
                <a:cubicBezTo>
                  <a:pt x="60269" y="100872"/>
                  <a:pt x="171291" y="0"/>
                  <a:pt x="310862" y="0"/>
                </a:cubicBezTo>
                <a:cubicBezTo>
                  <a:pt x="409830" y="0"/>
                  <a:pt x="503723" y="57731"/>
                  <a:pt x="550035" y="147818"/>
                </a:cubicBezTo>
                <a:lnTo>
                  <a:pt x="528465" y="158603"/>
                </a:lnTo>
                <a:cubicBezTo>
                  <a:pt x="486594" y="76764"/>
                  <a:pt x="401583" y="24108"/>
                  <a:pt x="310862" y="24108"/>
                </a:cubicBezTo>
                <a:cubicBezTo>
                  <a:pt x="185882" y="24108"/>
                  <a:pt x="86280" y="112291"/>
                  <a:pt x="71054" y="230292"/>
                </a:cubicBezTo>
                <a:lnTo>
                  <a:pt x="96430" y="204915"/>
                </a:lnTo>
                <a:lnTo>
                  <a:pt x="112925" y="222044"/>
                </a:lnTo>
                <a:close/>
              </a:path>
            </a:pathLst>
          </a:custGeom>
          <a:gradFill>
            <a:gsLst>
              <a:gs pos="20000">
                <a:schemeClr val="accent6"/>
              </a:gs>
              <a:gs pos="100000">
                <a:schemeClr val="accent6">
                  <a:lumMod val="40000"/>
                  <a:lumOff val="60000"/>
                </a:schemeClr>
              </a:gs>
            </a:gsLst>
            <a:lin ang="16200000" scaled="1"/>
          </a:gradFill>
          <a:ln w="6342" cap="flat">
            <a:noFill/>
            <a:prstDash val="solid"/>
            <a:miter/>
          </a:ln>
        </p:spPr>
        <p:txBody>
          <a:bodyPr rtlCol="0" anchor="ctr"/>
          <a:lstStyle/>
          <a:p>
            <a:pPr defTabSz="1097280" eaLnBrk="1" fontAlgn="auto" hangingPunct="1">
              <a:spcBef>
                <a:spcPts val="0"/>
              </a:spcBef>
              <a:spcAft>
                <a:spcPts val="0"/>
              </a:spcAft>
              <a:defRPr/>
            </a:pPr>
            <a:endParaRPr lang="en-US" sz="2160">
              <a:solidFill>
                <a:srgbClr val="FFFFFF"/>
              </a:solidFill>
              <a:latin typeface="Amazon Ember"/>
            </a:endParaRPr>
          </a:p>
        </p:txBody>
      </p:sp>
      <p:sp>
        <p:nvSpPr>
          <p:cNvPr id="28" name="Freeform: Shape 6">
            <a:extLst>
              <a:ext uri="{FF2B5EF4-FFF2-40B4-BE49-F238E27FC236}">
                <a16:creationId xmlns:a16="http://schemas.microsoft.com/office/drawing/2014/main" id="{704F2F32-2F2C-194A-A921-1A61635E2C51}"/>
              </a:ext>
            </a:extLst>
          </p:cNvPr>
          <p:cNvSpPr/>
          <p:nvPr/>
        </p:nvSpPr>
        <p:spPr>
          <a:xfrm>
            <a:off x="6985921" y="4557378"/>
            <a:ext cx="751398" cy="751397"/>
          </a:xfrm>
          <a:custGeom>
            <a:avLst/>
            <a:gdLst>
              <a:gd name="connsiteX0" fmla="*/ 253131 w 675015"/>
              <a:gd name="connsiteY0" fmla="*/ 433938 h 675014"/>
              <a:gd name="connsiteX1" fmla="*/ 325454 w 675015"/>
              <a:gd name="connsiteY1" fmla="*/ 433938 h 675014"/>
              <a:gd name="connsiteX2" fmla="*/ 325454 w 675015"/>
              <a:gd name="connsiteY2" fmla="*/ 409830 h 675014"/>
              <a:gd name="connsiteX3" fmla="*/ 253131 w 675015"/>
              <a:gd name="connsiteY3" fmla="*/ 409830 h 675014"/>
              <a:gd name="connsiteX4" fmla="*/ 253131 w 675015"/>
              <a:gd name="connsiteY4" fmla="*/ 433938 h 675014"/>
              <a:gd name="connsiteX5" fmla="*/ 156700 w 675015"/>
              <a:gd name="connsiteY5" fmla="*/ 433938 h 675014"/>
              <a:gd name="connsiteX6" fmla="*/ 229023 w 675015"/>
              <a:gd name="connsiteY6" fmla="*/ 433938 h 675014"/>
              <a:gd name="connsiteX7" fmla="*/ 229023 w 675015"/>
              <a:gd name="connsiteY7" fmla="*/ 409830 h 675014"/>
              <a:gd name="connsiteX8" fmla="*/ 156700 w 675015"/>
              <a:gd name="connsiteY8" fmla="*/ 409830 h 675014"/>
              <a:gd name="connsiteX9" fmla="*/ 156700 w 675015"/>
              <a:gd name="connsiteY9" fmla="*/ 433938 h 675014"/>
              <a:gd name="connsiteX10" fmla="*/ 60269 w 675015"/>
              <a:gd name="connsiteY10" fmla="*/ 433938 h 675014"/>
              <a:gd name="connsiteX11" fmla="*/ 132592 w 675015"/>
              <a:gd name="connsiteY11" fmla="*/ 433938 h 675014"/>
              <a:gd name="connsiteX12" fmla="*/ 132592 w 675015"/>
              <a:gd name="connsiteY12" fmla="*/ 409830 h 675014"/>
              <a:gd name="connsiteX13" fmla="*/ 60269 w 675015"/>
              <a:gd name="connsiteY13" fmla="*/ 409830 h 675014"/>
              <a:gd name="connsiteX14" fmla="*/ 60269 w 675015"/>
              <a:gd name="connsiteY14" fmla="*/ 433938 h 675014"/>
              <a:gd name="connsiteX15" fmla="*/ 313400 w 675015"/>
              <a:gd name="connsiteY15" fmla="*/ 192861 h 675014"/>
              <a:gd name="connsiteX16" fmla="*/ 578584 w 675015"/>
              <a:gd name="connsiteY16" fmla="*/ 192861 h 675014"/>
              <a:gd name="connsiteX17" fmla="*/ 578584 w 675015"/>
              <a:gd name="connsiteY17" fmla="*/ 168754 h 675014"/>
              <a:gd name="connsiteX18" fmla="*/ 313400 w 675015"/>
              <a:gd name="connsiteY18" fmla="*/ 168754 h 675014"/>
              <a:gd name="connsiteX19" fmla="*/ 313400 w 675015"/>
              <a:gd name="connsiteY19" fmla="*/ 192861 h 675014"/>
              <a:gd name="connsiteX20" fmla="*/ 313400 w 675015"/>
              <a:gd name="connsiteY20" fmla="*/ 108484 h 675014"/>
              <a:gd name="connsiteX21" fmla="*/ 578584 w 675015"/>
              <a:gd name="connsiteY21" fmla="*/ 108484 h 675014"/>
              <a:gd name="connsiteX22" fmla="*/ 578584 w 675015"/>
              <a:gd name="connsiteY22" fmla="*/ 84377 h 675014"/>
              <a:gd name="connsiteX23" fmla="*/ 313400 w 675015"/>
              <a:gd name="connsiteY23" fmla="*/ 84377 h 675014"/>
              <a:gd name="connsiteX24" fmla="*/ 313400 w 675015"/>
              <a:gd name="connsiteY24" fmla="*/ 108484 h 675014"/>
              <a:gd name="connsiteX25" fmla="*/ 675015 w 675015"/>
              <a:gd name="connsiteY25" fmla="*/ 11419 h 675014"/>
              <a:gd name="connsiteX26" fmla="*/ 675015 w 675015"/>
              <a:gd name="connsiteY26" fmla="*/ 348927 h 675014"/>
              <a:gd name="connsiteX27" fmla="*/ 662961 w 675015"/>
              <a:gd name="connsiteY27" fmla="*/ 360981 h 675014"/>
              <a:gd name="connsiteX28" fmla="*/ 593176 w 675015"/>
              <a:gd name="connsiteY28" fmla="*/ 360981 h 675014"/>
              <a:gd name="connsiteX29" fmla="*/ 489767 w 675015"/>
              <a:gd name="connsiteY29" fmla="*/ 454874 h 675014"/>
              <a:gd name="connsiteX30" fmla="*/ 481519 w 675015"/>
              <a:gd name="connsiteY30" fmla="*/ 458046 h 675014"/>
              <a:gd name="connsiteX31" fmla="*/ 476444 w 675015"/>
              <a:gd name="connsiteY31" fmla="*/ 456777 h 675014"/>
              <a:gd name="connsiteX32" fmla="*/ 469465 w 675015"/>
              <a:gd name="connsiteY32" fmla="*/ 445992 h 675014"/>
              <a:gd name="connsiteX33" fmla="*/ 469465 w 675015"/>
              <a:gd name="connsiteY33" fmla="*/ 360981 h 675014"/>
              <a:gd name="connsiteX34" fmla="*/ 421250 w 675015"/>
              <a:gd name="connsiteY34" fmla="*/ 360981 h 675014"/>
              <a:gd name="connsiteX35" fmla="*/ 421250 w 675015"/>
              <a:gd name="connsiteY35" fmla="*/ 337508 h 675014"/>
              <a:gd name="connsiteX36" fmla="*/ 481519 w 675015"/>
              <a:gd name="connsiteY36" fmla="*/ 337508 h 675014"/>
              <a:gd name="connsiteX37" fmla="*/ 493573 w 675015"/>
              <a:gd name="connsiteY37" fmla="*/ 349561 h 675014"/>
              <a:gd name="connsiteX38" fmla="*/ 493573 w 675015"/>
              <a:gd name="connsiteY38" fmla="*/ 418712 h 675014"/>
              <a:gd name="connsiteX39" fmla="*/ 579853 w 675015"/>
              <a:gd name="connsiteY39" fmla="*/ 340680 h 675014"/>
              <a:gd name="connsiteX40" fmla="*/ 588100 w 675015"/>
              <a:gd name="connsiteY40" fmla="*/ 337508 h 675014"/>
              <a:gd name="connsiteX41" fmla="*/ 650273 w 675015"/>
              <a:gd name="connsiteY41" fmla="*/ 337508 h 675014"/>
              <a:gd name="connsiteX42" fmla="*/ 650273 w 675015"/>
              <a:gd name="connsiteY42" fmla="*/ 23473 h 675014"/>
              <a:gd name="connsiteX43" fmla="*/ 240442 w 675015"/>
              <a:gd name="connsiteY43" fmla="*/ 23473 h 675014"/>
              <a:gd name="connsiteX44" fmla="*/ 240442 w 675015"/>
              <a:gd name="connsiteY44" fmla="*/ 253130 h 675014"/>
              <a:gd name="connsiteX45" fmla="*/ 216335 w 675015"/>
              <a:gd name="connsiteY45" fmla="*/ 253130 h 675014"/>
              <a:gd name="connsiteX46" fmla="*/ 216335 w 675015"/>
              <a:gd name="connsiteY46" fmla="*/ 11419 h 675014"/>
              <a:gd name="connsiteX47" fmla="*/ 228389 w 675015"/>
              <a:gd name="connsiteY47" fmla="*/ 0 h 675014"/>
              <a:gd name="connsiteX48" fmla="*/ 662327 w 675015"/>
              <a:gd name="connsiteY48" fmla="*/ 0 h 675014"/>
              <a:gd name="connsiteX49" fmla="*/ 675015 w 675015"/>
              <a:gd name="connsiteY49" fmla="*/ 11419 h 675014"/>
              <a:gd name="connsiteX50" fmla="*/ 675015 w 675015"/>
              <a:gd name="connsiteY50" fmla="*/ 11419 h 675014"/>
              <a:gd name="connsiteX51" fmla="*/ 373669 w 675015"/>
              <a:gd name="connsiteY51" fmla="*/ 554476 h 675014"/>
              <a:gd name="connsiteX52" fmla="*/ 301346 w 675015"/>
              <a:gd name="connsiteY52" fmla="*/ 554476 h 675014"/>
              <a:gd name="connsiteX53" fmla="*/ 289292 w 675015"/>
              <a:gd name="connsiteY53" fmla="*/ 566530 h 675014"/>
              <a:gd name="connsiteX54" fmla="*/ 289292 w 675015"/>
              <a:gd name="connsiteY54" fmla="*/ 635682 h 675014"/>
              <a:gd name="connsiteX55" fmla="*/ 203012 w 675015"/>
              <a:gd name="connsiteY55" fmla="*/ 557648 h 675014"/>
              <a:gd name="connsiteX56" fmla="*/ 194765 w 675015"/>
              <a:gd name="connsiteY56" fmla="*/ 554476 h 675014"/>
              <a:gd name="connsiteX57" fmla="*/ 24108 w 675015"/>
              <a:gd name="connsiteY57" fmla="*/ 554476 h 675014"/>
              <a:gd name="connsiteX58" fmla="*/ 24108 w 675015"/>
              <a:gd name="connsiteY58" fmla="*/ 301346 h 675014"/>
              <a:gd name="connsiteX59" fmla="*/ 373669 w 675015"/>
              <a:gd name="connsiteY59" fmla="*/ 301346 h 675014"/>
              <a:gd name="connsiteX60" fmla="*/ 373669 w 675015"/>
              <a:gd name="connsiteY60" fmla="*/ 554476 h 675014"/>
              <a:gd name="connsiteX61" fmla="*/ 385723 w 675015"/>
              <a:gd name="connsiteY61" fmla="*/ 277238 h 675014"/>
              <a:gd name="connsiteX62" fmla="*/ 12054 w 675015"/>
              <a:gd name="connsiteY62" fmla="*/ 277238 h 675014"/>
              <a:gd name="connsiteX63" fmla="*/ 0 w 675015"/>
              <a:gd name="connsiteY63" fmla="*/ 289292 h 675014"/>
              <a:gd name="connsiteX64" fmla="*/ 0 w 675015"/>
              <a:gd name="connsiteY64" fmla="*/ 566530 h 675014"/>
              <a:gd name="connsiteX65" fmla="*/ 12054 w 675015"/>
              <a:gd name="connsiteY65" fmla="*/ 578584 h 675014"/>
              <a:gd name="connsiteX66" fmla="*/ 190324 w 675015"/>
              <a:gd name="connsiteY66" fmla="*/ 578584 h 675014"/>
              <a:gd name="connsiteX67" fmla="*/ 293733 w 675015"/>
              <a:gd name="connsiteY67" fmla="*/ 671843 h 675014"/>
              <a:gd name="connsiteX68" fmla="*/ 301980 w 675015"/>
              <a:gd name="connsiteY68" fmla="*/ 675015 h 675014"/>
              <a:gd name="connsiteX69" fmla="*/ 307056 w 675015"/>
              <a:gd name="connsiteY69" fmla="*/ 673746 h 675014"/>
              <a:gd name="connsiteX70" fmla="*/ 314034 w 675015"/>
              <a:gd name="connsiteY70" fmla="*/ 662961 h 675014"/>
              <a:gd name="connsiteX71" fmla="*/ 314034 w 675015"/>
              <a:gd name="connsiteY71" fmla="*/ 578584 h 675014"/>
              <a:gd name="connsiteX72" fmla="*/ 385723 w 675015"/>
              <a:gd name="connsiteY72" fmla="*/ 578584 h 675014"/>
              <a:gd name="connsiteX73" fmla="*/ 397777 w 675015"/>
              <a:gd name="connsiteY73" fmla="*/ 566530 h 675014"/>
              <a:gd name="connsiteX74" fmla="*/ 397777 w 675015"/>
              <a:gd name="connsiteY74" fmla="*/ 289292 h 675014"/>
              <a:gd name="connsiteX75" fmla="*/ 385723 w 675015"/>
              <a:gd name="connsiteY75" fmla="*/ 277238 h 675014"/>
              <a:gd name="connsiteX76" fmla="*/ 385723 w 675015"/>
              <a:gd name="connsiteY76" fmla="*/ 277238 h 67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75015" h="675014">
                <a:moveTo>
                  <a:pt x="253131" y="433938"/>
                </a:moveTo>
                <a:lnTo>
                  <a:pt x="325454" y="433938"/>
                </a:lnTo>
                <a:lnTo>
                  <a:pt x="325454" y="409830"/>
                </a:lnTo>
                <a:lnTo>
                  <a:pt x="253131" y="409830"/>
                </a:lnTo>
                <a:lnTo>
                  <a:pt x="253131" y="433938"/>
                </a:lnTo>
                <a:close/>
                <a:moveTo>
                  <a:pt x="156700" y="433938"/>
                </a:moveTo>
                <a:lnTo>
                  <a:pt x="229023" y="433938"/>
                </a:lnTo>
                <a:lnTo>
                  <a:pt x="229023" y="409830"/>
                </a:lnTo>
                <a:lnTo>
                  <a:pt x="156700" y="409830"/>
                </a:lnTo>
                <a:lnTo>
                  <a:pt x="156700" y="433938"/>
                </a:lnTo>
                <a:close/>
                <a:moveTo>
                  <a:pt x="60269" y="433938"/>
                </a:moveTo>
                <a:lnTo>
                  <a:pt x="132592" y="433938"/>
                </a:lnTo>
                <a:lnTo>
                  <a:pt x="132592" y="409830"/>
                </a:lnTo>
                <a:lnTo>
                  <a:pt x="60269" y="409830"/>
                </a:lnTo>
                <a:lnTo>
                  <a:pt x="60269" y="433938"/>
                </a:lnTo>
                <a:close/>
                <a:moveTo>
                  <a:pt x="313400" y="192861"/>
                </a:moveTo>
                <a:lnTo>
                  <a:pt x="578584" y="192861"/>
                </a:lnTo>
                <a:lnTo>
                  <a:pt x="578584" y="168754"/>
                </a:lnTo>
                <a:lnTo>
                  <a:pt x="313400" y="168754"/>
                </a:lnTo>
                <a:lnTo>
                  <a:pt x="313400" y="192861"/>
                </a:lnTo>
                <a:close/>
                <a:moveTo>
                  <a:pt x="313400" y="108484"/>
                </a:moveTo>
                <a:lnTo>
                  <a:pt x="578584" y="108484"/>
                </a:lnTo>
                <a:lnTo>
                  <a:pt x="578584" y="84377"/>
                </a:lnTo>
                <a:lnTo>
                  <a:pt x="313400" y="84377"/>
                </a:lnTo>
                <a:lnTo>
                  <a:pt x="313400" y="108484"/>
                </a:lnTo>
                <a:close/>
                <a:moveTo>
                  <a:pt x="675015" y="11419"/>
                </a:moveTo>
                <a:lnTo>
                  <a:pt x="675015" y="348927"/>
                </a:lnTo>
                <a:cubicBezTo>
                  <a:pt x="675015" y="355271"/>
                  <a:pt x="669940" y="360981"/>
                  <a:pt x="662961" y="360981"/>
                </a:cubicBezTo>
                <a:lnTo>
                  <a:pt x="593176" y="360981"/>
                </a:lnTo>
                <a:lnTo>
                  <a:pt x="489767" y="454874"/>
                </a:lnTo>
                <a:cubicBezTo>
                  <a:pt x="487229" y="456777"/>
                  <a:pt x="484691" y="458046"/>
                  <a:pt x="481519" y="458046"/>
                </a:cubicBezTo>
                <a:cubicBezTo>
                  <a:pt x="479616" y="458046"/>
                  <a:pt x="478347" y="457411"/>
                  <a:pt x="476444" y="456777"/>
                </a:cubicBezTo>
                <a:cubicBezTo>
                  <a:pt x="472003" y="454874"/>
                  <a:pt x="469465" y="450433"/>
                  <a:pt x="469465" y="445992"/>
                </a:cubicBezTo>
                <a:lnTo>
                  <a:pt x="469465" y="360981"/>
                </a:lnTo>
                <a:lnTo>
                  <a:pt x="421250" y="360981"/>
                </a:lnTo>
                <a:lnTo>
                  <a:pt x="421250" y="337508"/>
                </a:lnTo>
                <a:lnTo>
                  <a:pt x="481519" y="337508"/>
                </a:lnTo>
                <a:cubicBezTo>
                  <a:pt x="488498" y="337508"/>
                  <a:pt x="493573" y="343217"/>
                  <a:pt x="493573" y="349561"/>
                </a:cubicBezTo>
                <a:lnTo>
                  <a:pt x="493573" y="418712"/>
                </a:lnTo>
                <a:lnTo>
                  <a:pt x="579853" y="340680"/>
                </a:lnTo>
                <a:cubicBezTo>
                  <a:pt x="582391" y="338776"/>
                  <a:pt x="584928" y="337508"/>
                  <a:pt x="588100" y="337508"/>
                </a:cubicBezTo>
                <a:lnTo>
                  <a:pt x="650273" y="337508"/>
                </a:lnTo>
                <a:lnTo>
                  <a:pt x="650273" y="23473"/>
                </a:lnTo>
                <a:lnTo>
                  <a:pt x="240442" y="23473"/>
                </a:lnTo>
                <a:lnTo>
                  <a:pt x="240442" y="253130"/>
                </a:lnTo>
                <a:lnTo>
                  <a:pt x="216335" y="253130"/>
                </a:lnTo>
                <a:lnTo>
                  <a:pt x="216335" y="11419"/>
                </a:lnTo>
                <a:cubicBezTo>
                  <a:pt x="216335" y="5075"/>
                  <a:pt x="221410" y="0"/>
                  <a:pt x="228389" y="0"/>
                </a:cubicBezTo>
                <a:lnTo>
                  <a:pt x="662327" y="0"/>
                </a:lnTo>
                <a:cubicBezTo>
                  <a:pt x="669940" y="0"/>
                  <a:pt x="675015" y="5075"/>
                  <a:pt x="675015" y="11419"/>
                </a:cubicBezTo>
                <a:lnTo>
                  <a:pt x="675015" y="11419"/>
                </a:lnTo>
                <a:close/>
                <a:moveTo>
                  <a:pt x="373669" y="554476"/>
                </a:moveTo>
                <a:lnTo>
                  <a:pt x="301346" y="554476"/>
                </a:lnTo>
                <a:cubicBezTo>
                  <a:pt x="294368" y="554476"/>
                  <a:pt x="289292" y="560186"/>
                  <a:pt x="289292" y="566530"/>
                </a:cubicBezTo>
                <a:lnTo>
                  <a:pt x="289292" y="635682"/>
                </a:lnTo>
                <a:lnTo>
                  <a:pt x="203012" y="557648"/>
                </a:lnTo>
                <a:cubicBezTo>
                  <a:pt x="201109" y="555745"/>
                  <a:pt x="197937" y="554476"/>
                  <a:pt x="194765" y="554476"/>
                </a:cubicBezTo>
                <a:lnTo>
                  <a:pt x="24108" y="554476"/>
                </a:lnTo>
                <a:lnTo>
                  <a:pt x="24108" y="301346"/>
                </a:lnTo>
                <a:lnTo>
                  <a:pt x="373669" y="301346"/>
                </a:lnTo>
                <a:lnTo>
                  <a:pt x="373669" y="554476"/>
                </a:lnTo>
                <a:close/>
                <a:moveTo>
                  <a:pt x="385723" y="277238"/>
                </a:moveTo>
                <a:lnTo>
                  <a:pt x="12054" y="277238"/>
                </a:lnTo>
                <a:cubicBezTo>
                  <a:pt x="5075" y="277238"/>
                  <a:pt x="0" y="282948"/>
                  <a:pt x="0" y="289292"/>
                </a:cubicBezTo>
                <a:lnTo>
                  <a:pt x="0" y="566530"/>
                </a:lnTo>
                <a:cubicBezTo>
                  <a:pt x="0" y="572875"/>
                  <a:pt x="5075" y="578584"/>
                  <a:pt x="12054" y="578584"/>
                </a:cubicBezTo>
                <a:lnTo>
                  <a:pt x="190324" y="578584"/>
                </a:lnTo>
                <a:lnTo>
                  <a:pt x="293733" y="671843"/>
                </a:lnTo>
                <a:cubicBezTo>
                  <a:pt x="296271" y="673746"/>
                  <a:pt x="298808" y="675015"/>
                  <a:pt x="301980" y="675015"/>
                </a:cubicBezTo>
                <a:cubicBezTo>
                  <a:pt x="303884" y="675015"/>
                  <a:pt x="305153" y="674381"/>
                  <a:pt x="307056" y="673746"/>
                </a:cubicBezTo>
                <a:cubicBezTo>
                  <a:pt x="311497" y="671843"/>
                  <a:pt x="314034" y="667402"/>
                  <a:pt x="314034" y="662961"/>
                </a:cubicBezTo>
                <a:lnTo>
                  <a:pt x="314034" y="578584"/>
                </a:lnTo>
                <a:lnTo>
                  <a:pt x="385723" y="578584"/>
                </a:lnTo>
                <a:cubicBezTo>
                  <a:pt x="392701" y="578584"/>
                  <a:pt x="397777" y="572875"/>
                  <a:pt x="397777" y="566530"/>
                </a:cubicBezTo>
                <a:lnTo>
                  <a:pt x="397777" y="289292"/>
                </a:lnTo>
                <a:cubicBezTo>
                  <a:pt x="397777" y="282314"/>
                  <a:pt x="392701" y="277238"/>
                  <a:pt x="385723" y="277238"/>
                </a:cubicBezTo>
                <a:lnTo>
                  <a:pt x="385723" y="277238"/>
                </a:lnTo>
                <a:close/>
              </a:path>
            </a:pathLst>
          </a:custGeom>
          <a:gradFill>
            <a:gsLst>
              <a:gs pos="0">
                <a:schemeClr val="accent3">
                  <a:lumMod val="75000"/>
                </a:schemeClr>
              </a:gs>
              <a:gs pos="99000">
                <a:schemeClr val="accent3">
                  <a:lumMod val="40000"/>
                  <a:lumOff val="60000"/>
                </a:schemeClr>
              </a:gs>
              <a:gs pos="50000">
                <a:schemeClr val="accent3"/>
              </a:gs>
            </a:gsLst>
            <a:lin ang="16200000" scaled="1"/>
          </a:gradFill>
          <a:ln w="6342" cap="flat">
            <a:noFill/>
            <a:prstDash val="solid"/>
            <a:miter/>
          </a:ln>
        </p:spPr>
        <p:txBody>
          <a:bodyPr rtlCol="0" anchor="ctr"/>
          <a:lstStyle/>
          <a:p>
            <a:pPr defTabSz="1097280" eaLnBrk="1" fontAlgn="auto" hangingPunct="1">
              <a:spcBef>
                <a:spcPts val="0"/>
              </a:spcBef>
              <a:spcAft>
                <a:spcPts val="0"/>
              </a:spcAft>
              <a:defRPr/>
            </a:pPr>
            <a:endParaRPr lang="en-US" sz="2160">
              <a:solidFill>
                <a:srgbClr val="FFFFFF"/>
              </a:solidFill>
              <a:latin typeface="Amazon Ember"/>
            </a:endParaRPr>
          </a:p>
        </p:txBody>
      </p:sp>
      <p:sp>
        <p:nvSpPr>
          <p:cNvPr id="29" name="Freeform: Shape 17">
            <a:extLst>
              <a:ext uri="{FF2B5EF4-FFF2-40B4-BE49-F238E27FC236}">
                <a16:creationId xmlns:a16="http://schemas.microsoft.com/office/drawing/2014/main" id="{D93EB232-47E5-7342-824A-CDF8335E23D3}"/>
              </a:ext>
            </a:extLst>
          </p:cNvPr>
          <p:cNvSpPr/>
          <p:nvPr/>
        </p:nvSpPr>
        <p:spPr>
          <a:xfrm>
            <a:off x="10695324" y="4564446"/>
            <a:ext cx="746789" cy="725040"/>
          </a:xfrm>
          <a:custGeom>
            <a:avLst/>
            <a:gdLst>
              <a:gd name="connsiteX0" fmla="*/ 451702 w 663898"/>
              <a:gd name="connsiteY0" fmla="*/ 517046 h 644563"/>
              <a:gd name="connsiteX1" fmla="*/ 386357 w 663898"/>
              <a:gd name="connsiteY1" fmla="*/ 451702 h 644563"/>
              <a:gd name="connsiteX2" fmla="*/ 451702 w 663898"/>
              <a:gd name="connsiteY2" fmla="*/ 386357 h 644563"/>
              <a:gd name="connsiteX3" fmla="*/ 517046 w 663898"/>
              <a:gd name="connsiteY3" fmla="*/ 451702 h 644563"/>
              <a:gd name="connsiteX4" fmla="*/ 451702 w 663898"/>
              <a:gd name="connsiteY4" fmla="*/ 517046 h 644563"/>
              <a:gd name="connsiteX5" fmla="*/ 451702 w 663898"/>
              <a:gd name="connsiteY5" fmla="*/ 517046 h 644563"/>
              <a:gd name="connsiteX6" fmla="*/ 451702 w 663898"/>
              <a:gd name="connsiteY6" fmla="*/ 362250 h 644563"/>
              <a:gd name="connsiteX7" fmla="*/ 362249 w 663898"/>
              <a:gd name="connsiteY7" fmla="*/ 451702 h 644563"/>
              <a:gd name="connsiteX8" fmla="*/ 451702 w 663898"/>
              <a:gd name="connsiteY8" fmla="*/ 541154 h 644563"/>
              <a:gd name="connsiteX9" fmla="*/ 541154 w 663898"/>
              <a:gd name="connsiteY9" fmla="*/ 451702 h 644563"/>
              <a:gd name="connsiteX10" fmla="*/ 451702 w 663898"/>
              <a:gd name="connsiteY10" fmla="*/ 362250 h 644563"/>
              <a:gd name="connsiteX11" fmla="*/ 451702 w 663898"/>
              <a:gd name="connsiteY11" fmla="*/ 362250 h 644563"/>
              <a:gd name="connsiteX12" fmla="*/ 636316 w 663898"/>
              <a:gd name="connsiteY12" fmla="*/ 616649 h 644563"/>
              <a:gd name="connsiteX13" fmla="*/ 616649 w 663898"/>
              <a:gd name="connsiteY13" fmla="*/ 617918 h 644563"/>
              <a:gd name="connsiteX14" fmla="*/ 544326 w 663898"/>
              <a:gd name="connsiteY14" fmla="*/ 552573 h 644563"/>
              <a:gd name="connsiteX15" fmla="*/ 562724 w 663898"/>
              <a:gd name="connsiteY15" fmla="*/ 532272 h 644563"/>
              <a:gd name="connsiteX16" fmla="*/ 635047 w 663898"/>
              <a:gd name="connsiteY16" fmla="*/ 597617 h 644563"/>
              <a:gd name="connsiteX17" fmla="*/ 636316 w 663898"/>
              <a:gd name="connsiteY17" fmla="*/ 616649 h 644563"/>
              <a:gd name="connsiteX18" fmla="*/ 636316 w 663898"/>
              <a:gd name="connsiteY18" fmla="*/ 616649 h 644563"/>
              <a:gd name="connsiteX19" fmla="*/ 338142 w 663898"/>
              <a:gd name="connsiteY19" fmla="*/ 451702 h 644563"/>
              <a:gd name="connsiteX20" fmla="*/ 451702 w 663898"/>
              <a:gd name="connsiteY20" fmla="*/ 338142 h 644563"/>
              <a:gd name="connsiteX21" fmla="*/ 565262 w 663898"/>
              <a:gd name="connsiteY21" fmla="*/ 451702 h 644563"/>
              <a:gd name="connsiteX22" fmla="*/ 451702 w 663898"/>
              <a:gd name="connsiteY22" fmla="*/ 565262 h 644563"/>
              <a:gd name="connsiteX23" fmla="*/ 338142 w 663898"/>
              <a:gd name="connsiteY23" fmla="*/ 451702 h 644563"/>
              <a:gd name="connsiteX24" fmla="*/ 338142 w 663898"/>
              <a:gd name="connsiteY24" fmla="*/ 451702 h 644563"/>
              <a:gd name="connsiteX25" fmla="*/ 651542 w 663898"/>
              <a:gd name="connsiteY25" fmla="*/ 579219 h 644563"/>
              <a:gd name="connsiteX26" fmla="*/ 576047 w 663898"/>
              <a:gd name="connsiteY26" fmla="*/ 510702 h 644563"/>
              <a:gd name="connsiteX27" fmla="*/ 590004 w 663898"/>
              <a:gd name="connsiteY27" fmla="*/ 451067 h 644563"/>
              <a:gd name="connsiteX28" fmla="*/ 452336 w 663898"/>
              <a:gd name="connsiteY28" fmla="*/ 313400 h 644563"/>
              <a:gd name="connsiteX29" fmla="*/ 314669 w 663898"/>
              <a:gd name="connsiteY29" fmla="*/ 451067 h 644563"/>
              <a:gd name="connsiteX30" fmla="*/ 452336 w 663898"/>
              <a:gd name="connsiteY30" fmla="*/ 588735 h 644563"/>
              <a:gd name="connsiteX31" fmla="*/ 525928 w 663898"/>
              <a:gd name="connsiteY31" fmla="*/ 567165 h 644563"/>
              <a:gd name="connsiteX32" fmla="*/ 601423 w 663898"/>
              <a:gd name="connsiteY32" fmla="*/ 635047 h 644563"/>
              <a:gd name="connsiteX33" fmla="*/ 626800 w 663898"/>
              <a:gd name="connsiteY33" fmla="*/ 644563 h 644563"/>
              <a:gd name="connsiteX34" fmla="*/ 654714 w 663898"/>
              <a:gd name="connsiteY34" fmla="*/ 631875 h 644563"/>
              <a:gd name="connsiteX35" fmla="*/ 651542 w 663898"/>
              <a:gd name="connsiteY35" fmla="*/ 579219 h 644563"/>
              <a:gd name="connsiteX36" fmla="*/ 651542 w 663898"/>
              <a:gd name="connsiteY36" fmla="*/ 579219 h 644563"/>
              <a:gd name="connsiteX37" fmla="*/ 72957 w 663898"/>
              <a:gd name="connsiteY37" fmla="*/ 336873 h 644563"/>
              <a:gd name="connsiteX38" fmla="*/ 107216 w 663898"/>
              <a:gd name="connsiteY38" fmla="*/ 315303 h 644563"/>
              <a:gd name="connsiteX39" fmla="*/ 174463 w 663898"/>
              <a:gd name="connsiteY39" fmla="*/ 363518 h 644563"/>
              <a:gd name="connsiteX40" fmla="*/ 169388 w 663898"/>
              <a:gd name="connsiteY40" fmla="*/ 386357 h 644563"/>
              <a:gd name="connsiteX41" fmla="*/ 217603 w 663898"/>
              <a:gd name="connsiteY41" fmla="*/ 445358 h 644563"/>
              <a:gd name="connsiteX42" fmla="*/ 217603 w 663898"/>
              <a:gd name="connsiteY42" fmla="*/ 615380 h 644563"/>
              <a:gd name="connsiteX43" fmla="*/ 72957 w 663898"/>
              <a:gd name="connsiteY43" fmla="*/ 615380 h 644563"/>
              <a:gd name="connsiteX44" fmla="*/ 72957 w 663898"/>
              <a:gd name="connsiteY44" fmla="*/ 336873 h 644563"/>
              <a:gd name="connsiteX45" fmla="*/ 24742 w 663898"/>
              <a:gd name="connsiteY45" fmla="*/ 277873 h 644563"/>
              <a:gd name="connsiteX46" fmla="*/ 60903 w 663898"/>
              <a:gd name="connsiteY46" fmla="*/ 241711 h 644563"/>
              <a:gd name="connsiteX47" fmla="*/ 97065 w 663898"/>
              <a:gd name="connsiteY47" fmla="*/ 277873 h 644563"/>
              <a:gd name="connsiteX48" fmla="*/ 60903 w 663898"/>
              <a:gd name="connsiteY48" fmla="*/ 314034 h 644563"/>
              <a:gd name="connsiteX49" fmla="*/ 24742 w 663898"/>
              <a:gd name="connsiteY49" fmla="*/ 277873 h 644563"/>
              <a:gd name="connsiteX50" fmla="*/ 24742 w 663898"/>
              <a:gd name="connsiteY50" fmla="*/ 277873 h 644563"/>
              <a:gd name="connsiteX51" fmla="*/ 229657 w 663898"/>
              <a:gd name="connsiteY51" fmla="*/ 350196 h 644563"/>
              <a:gd name="connsiteX52" fmla="*/ 265819 w 663898"/>
              <a:gd name="connsiteY52" fmla="*/ 386357 h 644563"/>
              <a:gd name="connsiteX53" fmla="*/ 229657 w 663898"/>
              <a:gd name="connsiteY53" fmla="*/ 422519 h 644563"/>
              <a:gd name="connsiteX54" fmla="*/ 193496 w 663898"/>
              <a:gd name="connsiteY54" fmla="*/ 386357 h 644563"/>
              <a:gd name="connsiteX55" fmla="*/ 229657 w 663898"/>
              <a:gd name="connsiteY55" fmla="*/ 350196 h 644563"/>
              <a:gd name="connsiteX56" fmla="*/ 229657 w 663898"/>
              <a:gd name="connsiteY56" fmla="*/ 350196 h 644563"/>
              <a:gd name="connsiteX57" fmla="*/ 398411 w 663898"/>
              <a:gd name="connsiteY57" fmla="*/ 121173 h 644563"/>
              <a:gd name="connsiteX58" fmla="*/ 434573 w 663898"/>
              <a:gd name="connsiteY58" fmla="*/ 157334 h 644563"/>
              <a:gd name="connsiteX59" fmla="*/ 398411 w 663898"/>
              <a:gd name="connsiteY59" fmla="*/ 193496 h 644563"/>
              <a:gd name="connsiteX60" fmla="*/ 362249 w 663898"/>
              <a:gd name="connsiteY60" fmla="*/ 157334 h 644563"/>
              <a:gd name="connsiteX61" fmla="*/ 398411 w 663898"/>
              <a:gd name="connsiteY61" fmla="*/ 121173 h 644563"/>
              <a:gd name="connsiteX62" fmla="*/ 398411 w 663898"/>
              <a:gd name="connsiteY62" fmla="*/ 121173 h 644563"/>
              <a:gd name="connsiteX63" fmla="*/ 579219 w 663898"/>
              <a:gd name="connsiteY63" fmla="*/ 48850 h 644563"/>
              <a:gd name="connsiteX64" fmla="*/ 615380 w 663898"/>
              <a:gd name="connsiteY64" fmla="*/ 85011 h 644563"/>
              <a:gd name="connsiteX65" fmla="*/ 579219 w 663898"/>
              <a:gd name="connsiteY65" fmla="*/ 121173 h 644563"/>
              <a:gd name="connsiteX66" fmla="*/ 543057 w 663898"/>
              <a:gd name="connsiteY66" fmla="*/ 85011 h 644563"/>
              <a:gd name="connsiteX67" fmla="*/ 579219 w 663898"/>
              <a:gd name="connsiteY67" fmla="*/ 48850 h 644563"/>
              <a:gd name="connsiteX68" fmla="*/ 579219 w 663898"/>
              <a:gd name="connsiteY68" fmla="*/ 48850 h 644563"/>
              <a:gd name="connsiteX69" fmla="*/ 241711 w 663898"/>
              <a:gd name="connsiteY69" fmla="*/ 445358 h 644563"/>
              <a:gd name="connsiteX70" fmla="*/ 289927 w 663898"/>
              <a:gd name="connsiteY70" fmla="*/ 386357 h 644563"/>
              <a:gd name="connsiteX71" fmla="*/ 279142 w 663898"/>
              <a:gd name="connsiteY71" fmla="*/ 353368 h 644563"/>
              <a:gd name="connsiteX72" fmla="*/ 381916 w 663898"/>
              <a:gd name="connsiteY72" fmla="*/ 215066 h 644563"/>
              <a:gd name="connsiteX73" fmla="*/ 386357 w 663898"/>
              <a:gd name="connsiteY73" fmla="*/ 216335 h 644563"/>
              <a:gd name="connsiteX74" fmla="*/ 386357 w 663898"/>
              <a:gd name="connsiteY74" fmla="*/ 289926 h 644563"/>
              <a:gd name="connsiteX75" fmla="*/ 410465 w 663898"/>
              <a:gd name="connsiteY75" fmla="*/ 289926 h 644563"/>
              <a:gd name="connsiteX76" fmla="*/ 410465 w 663898"/>
              <a:gd name="connsiteY76" fmla="*/ 216335 h 644563"/>
              <a:gd name="connsiteX77" fmla="*/ 458680 w 663898"/>
              <a:gd name="connsiteY77" fmla="*/ 157334 h 644563"/>
              <a:gd name="connsiteX78" fmla="*/ 458046 w 663898"/>
              <a:gd name="connsiteY78" fmla="*/ 152259 h 644563"/>
              <a:gd name="connsiteX79" fmla="*/ 526562 w 663898"/>
              <a:gd name="connsiteY79" fmla="*/ 112925 h 644563"/>
              <a:gd name="connsiteX80" fmla="*/ 567165 w 663898"/>
              <a:gd name="connsiteY80" fmla="*/ 143377 h 644563"/>
              <a:gd name="connsiteX81" fmla="*/ 567165 w 663898"/>
              <a:gd name="connsiteY81" fmla="*/ 325454 h 644563"/>
              <a:gd name="connsiteX82" fmla="*/ 591273 w 663898"/>
              <a:gd name="connsiteY82" fmla="*/ 325454 h 644563"/>
              <a:gd name="connsiteX83" fmla="*/ 591273 w 663898"/>
              <a:gd name="connsiteY83" fmla="*/ 143377 h 644563"/>
              <a:gd name="connsiteX84" fmla="*/ 639488 w 663898"/>
              <a:gd name="connsiteY84" fmla="*/ 84377 h 644563"/>
              <a:gd name="connsiteX85" fmla="*/ 591273 w 663898"/>
              <a:gd name="connsiteY85" fmla="*/ 25377 h 644563"/>
              <a:gd name="connsiteX86" fmla="*/ 591273 w 663898"/>
              <a:gd name="connsiteY86" fmla="*/ 0 h 644563"/>
              <a:gd name="connsiteX87" fmla="*/ 567165 w 663898"/>
              <a:gd name="connsiteY87" fmla="*/ 0 h 644563"/>
              <a:gd name="connsiteX88" fmla="*/ 567165 w 663898"/>
              <a:gd name="connsiteY88" fmla="*/ 25377 h 644563"/>
              <a:gd name="connsiteX89" fmla="*/ 518949 w 663898"/>
              <a:gd name="connsiteY89" fmla="*/ 84377 h 644563"/>
              <a:gd name="connsiteX90" fmla="*/ 519584 w 663898"/>
              <a:gd name="connsiteY90" fmla="*/ 89452 h 644563"/>
              <a:gd name="connsiteX91" fmla="*/ 451067 w 663898"/>
              <a:gd name="connsiteY91" fmla="*/ 128786 h 644563"/>
              <a:gd name="connsiteX92" fmla="*/ 410465 w 663898"/>
              <a:gd name="connsiteY92" fmla="*/ 98334 h 644563"/>
              <a:gd name="connsiteX93" fmla="*/ 410465 w 663898"/>
              <a:gd name="connsiteY93" fmla="*/ 634 h 644563"/>
              <a:gd name="connsiteX94" fmla="*/ 386357 w 663898"/>
              <a:gd name="connsiteY94" fmla="*/ 634 h 644563"/>
              <a:gd name="connsiteX95" fmla="*/ 386357 w 663898"/>
              <a:gd name="connsiteY95" fmla="*/ 98334 h 644563"/>
              <a:gd name="connsiteX96" fmla="*/ 338142 w 663898"/>
              <a:gd name="connsiteY96" fmla="*/ 157334 h 644563"/>
              <a:gd name="connsiteX97" fmla="*/ 360346 w 663898"/>
              <a:gd name="connsiteY97" fmla="*/ 203012 h 644563"/>
              <a:gd name="connsiteX98" fmla="*/ 261378 w 663898"/>
              <a:gd name="connsiteY98" fmla="*/ 336239 h 644563"/>
              <a:gd name="connsiteX99" fmla="*/ 241077 w 663898"/>
              <a:gd name="connsiteY99" fmla="*/ 327357 h 644563"/>
              <a:gd name="connsiteX100" fmla="*/ 241077 w 663898"/>
              <a:gd name="connsiteY100" fmla="*/ 634 h 644563"/>
              <a:gd name="connsiteX101" fmla="*/ 216969 w 663898"/>
              <a:gd name="connsiteY101" fmla="*/ 634 h 644563"/>
              <a:gd name="connsiteX102" fmla="*/ 216969 w 663898"/>
              <a:gd name="connsiteY102" fmla="*/ 327357 h 644563"/>
              <a:gd name="connsiteX103" fmla="*/ 187786 w 663898"/>
              <a:gd name="connsiteY103" fmla="*/ 343852 h 644563"/>
              <a:gd name="connsiteX104" fmla="*/ 118001 w 663898"/>
              <a:gd name="connsiteY104" fmla="*/ 294367 h 644563"/>
              <a:gd name="connsiteX105" fmla="*/ 120538 w 663898"/>
              <a:gd name="connsiteY105" fmla="*/ 278507 h 644563"/>
              <a:gd name="connsiteX106" fmla="*/ 72323 w 663898"/>
              <a:gd name="connsiteY106" fmla="*/ 219507 h 644563"/>
              <a:gd name="connsiteX107" fmla="*/ 72323 w 663898"/>
              <a:gd name="connsiteY107" fmla="*/ 1269 h 644563"/>
              <a:gd name="connsiteX108" fmla="*/ 48215 w 663898"/>
              <a:gd name="connsiteY108" fmla="*/ 1269 h 644563"/>
              <a:gd name="connsiteX109" fmla="*/ 48215 w 663898"/>
              <a:gd name="connsiteY109" fmla="*/ 219507 h 644563"/>
              <a:gd name="connsiteX110" fmla="*/ 0 w 663898"/>
              <a:gd name="connsiteY110" fmla="*/ 278507 h 644563"/>
              <a:gd name="connsiteX111" fmla="*/ 48215 w 663898"/>
              <a:gd name="connsiteY111" fmla="*/ 337507 h 644563"/>
              <a:gd name="connsiteX112" fmla="*/ 48215 w 663898"/>
              <a:gd name="connsiteY112" fmla="*/ 640122 h 644563"/>
              <a:gd name="connsiteX113" fmla="*/ 470100 w 663898"/>
              <a:gd name="connsiteY113" fmla="*/ 640122 h 644563"/>
              <a:gd name="connsiteX114" fmla="*/ 470100 w 663898"/>
              <a:gd name="connsiteY114" fmla="*/ 616015 h 644563"/>
              <a:gd name="connsiteX115" fmla="*/ 241077 w 663898"/>
              <a:gd name="connsiteY115" fmla="*/ 616015 h 644563"/>
              <a:gd name="connsiteX116" fmla="*/ 241077 w 663898"/>
              <a:gd name="connsiteY116" fmla="*/ 445358 h 64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63898" h="644563">
                <a:moveTo>
                  <a:pt x="451702" y="517046"/>
                </a:moveTo>
                <a:cubicBezTo>
                  <a:pt x="415540" y="517046"/>
                  <a:pt x="386357" y="487863"/>
                  <a:pt x="386357" y="451702"/>
                </a:cubicBezTo>
                <a:cubicBezTo>
                  <a:pt x="386357" y="415540"/>
                  <a:pt x="415540" y="386357"/>
                  <a:pt x="451702" y="386357"/>
                </a:cubicBezTo>
                <a:cubicBezTo>
                  <a:pt x="487863" y="386357"/>
                  <a:pt x="517046" y="415540"/>
                  <a:pt x="517046" y="451702"/>
                </a:cubicBezTo>
                <a:cubicBezTo>
                  <a:pt x="517046" y="487229"/>
                  <a:pt x="487863" y="517046"/>
                  <a:pt x="451702" y="517046"/>
                </a:cubicBezTo>
                <a:lnTo>
                  <a:pt x="451702" y="517046"/>
                </a:lnTo>
                <a:close/>
                <a:moveTo>
                  <a:pt x="451702" y="362250"/>
                </a:moveTo>
                <a:cubicBezTo>
                  <a:pt x="402217" y="362250"/>
                  <a:pt x="362249" y="402218"/>
                  <a:pt x="362249" y="451702"/>
                </a:cubicBezTo>
                <a:cubicBezTo>
                  <a:pt x="362249" y="501186"/>
                  <a:pt x="402217" y="541154"/>
                  <a:pt x="451702" y="541154"/>
                </a:cubicBezTo>
                <a:cubicBezTo>
                  <a:pt x="501186" y="541154"/>
                  <a:pt x="541154" y="501186"/>
                  <a:pt x="541154" y="451702"/>
                </a:cubicBezTo>
                <a:cubicBezTo>
                  <a:pt x="541154" y="402218"/>
                  <a:pt x="501186" y="362250"/>
                  <a:pt x="451702" y="362250"/>
                </a:cubicBezTo>
                <a:lnTo>
                  <a:pt x="451702" y="362250"/>
                </a:lnTo>
                <a:close/>
                <a:moveTo>
                  <a:pt x="636316" y="616649"/>
                </a:moveTo>
                <a:cubicBezTo>
                  <a:pt x="631241" y="622359"/>
                  <a:pt x="622359" y="622993"/>
                  <a:pt x="616649" y="617918"/>
                </a:cubicBezTo>
                <a:lnTo>
                  <a:pt x="544326" y="552573"/>
                </a:lnTo>
                <a:cubicBezTo>
                  <a:pt x="551304" y="546229"/>
                  <a:pt x="557014" y="539251"/>
                  <a:pt x="562724" y="532272"/>
                </a:cubicBezTo>
                <a:lnTo>
                  <a:pt x="635047" y="597617"/>
                </a:lnTo>
                <a:cubicBezTo>
                  <a:pt x="640757" y="602692"/>
                  <a:pt x="641391" y="610939"/>
                  <a:pt x="636316" y="616649"/>
                </a:cubicBezTo>
                <a:lnTo>
                  <a:pt x="636316" y="616649"/>
                </a:lnTo>
                <a:close/>
                <a:moveTo>
                  <a:pt x="338142" y="451702"/>
                </a:moveTo>
                <a:cubicBezTo>
                  <a:pt x="338142" y="388895"/>
                  <a:pt x="388895" y="338142"/>
                  <a:pt x="451702" y="338142"/>
                </a:cubicBezTo>
                <a:cubicBezTo>
                  <a:pt x="514508" y="338142"/>
                  <a:pt x="565262" y="388895"/>
                  <a:pt x="565262" y="451702"/>
                </a:cubicBezTo>
                <a:cubicBezTo>
                  <a:pt x="565262" y="514509"/>
                  <a:pt x="514508" y="565262"/>
                  <a:pt x="451702" y="565262"/>
                </a:cubicBezTo>
                <a:cubicBezTo>
                  <a:pt x="388895" y="565262"/>
                  <a:pt x="338142" y="513874"/>
                  <a:pt x="338142" y="451702"/>
                </a:cubicBezTo>
                <a:lnTo>
                  <a:pt x="338142" y="451702"/>
                </a:lnTo>
                <a:close/>
                <a:moveTo>
                  <a:pt x="651542" y="579219"/>
                </a:moveTo>
                <a:lnTo>
                  <a:pt x="576047" y="510702"/>
                </a:lnTo>
                <a:cubicBezTo>
                  <a:pt x="584929" y="492938"/>
                  <a:pt x="590004" y="472637"/>
                  <a:pt x="590004" y="451067"/>
                </a:cubicBezTo>
                <a:cubicBezTo>
                  <a:pt x="590004" y="375572"/>
                  <a:pt x="528466" y="313400"/>
                  <a:pt x="452336" y="313400"/>
                </a:cubicBezTo>
                <a:cubicBezTo>
                  <a:pt x="376207" y="313400"/>
                  <a:pt x="314669" y="374938"/>
                  <a:pt x="314669" y="451067"/>
                </a:cubicBezTo>
                <a:cubicBezTo>
                  <a:pt x="314669" y="527197"/>
                  <a:pt x="376207" y="588735"/>
                  <a:pt x="452336" y="588735"/>
                </a:cubicBezTo>
                <a:cubicBezTo>
                  <a:pt x="479616" y="588735"/>
                  <a:pt x="504358" y="581122"/>
                  <a:pt x="525928" y="567165"/>
                </a:cubicBezTo>
                <a:lnTo>
                  <a:pt x="601423" y="635047"/>
                </a:lnTo>
                <a:cubicBezTo>
                  <a:pt x="608401" y="641391"/>
                  <a:pt x="617918" y="644563"/>
                  <a:pt x="626800" y="644563"/>
                </a:cubicBezTo>
                <a:cubicBezTo>
                  <a:pt x="636950" y="644563"/>
                  <a:pt x="647735" y="640122"/>
                  <a:pt x="654714" y="631875"/>
                </a:cubicBezTo>
                <a:cubicBezTo>
                  <a:pt x="668036" y="617283"/>
                  <a:pt x="666768" y="593176"/>
                  <a:pt x="651542" y="579219"/>
                </a:cubicBezTo>
                <a:lnTo>
                  <a:pt x="651542" y="579219"/>
                </a:lnTo>
                <a:close/>
                <a:moveTo>
                  <a:pt x="72957" y="336873"/>
                </a:moveTo>
                <a:cubicBezTo>
                  <a:pt x="86280" y="333701"/>
                  <a:pt x="98334" y="326088"/>
                  <a:pt x="107216" y="315303"/>
                </a:cubicBezTo>
                <a:lnTo>
                  <a:pt x="174463" y="363518"/>
                </a:lnTo>
                <a:cubicBezTo>
                  <a:pt x="171291" y="370497"/>
                  <a:pt x="169388" y="378744"/>
                  <a:pt x="169388" y="386357"/>
                </a:cubicBezTo>
                <a:cubicBezTo>
                  <a:pt x="169388" y="414271"/>
                  <a:pt x="190958" y="439648"/>
                  <a:pt x="217603" y="445358"/>
                </a:cubicBezTo>
                <a:lnTo>
                  <a:pt x="217603" y="615380"/>
                </a:lnTo>
                <a:lnTo>
                  <a:pt x="72957" y="615380"/>
                </a:lnTo>
                <a:lnTo>
                  <a:pt x="72957" y="336873"/>
                </a:lnTo>
                <a:close/>
                <a:moveTo>
                  <a:pt x="24742" y="277873"/>
                </a:moveTo>
                <a:cubicBezTo>
                  <a:pt x="24742" y="259475"/>
                  <a:pt x="42506" y="241711"/>
                  <a:pt x="60903" y="241711"/>
                </a:cubicBezTo>
                <a:cubicBezTo>
                  <a:pt x="79302" y="241711"/>
                  <a:pt x="97065" y="259475"/>
                  <a:pt x="97065" y="277873"/>
                </a:cubicBezTo>
                <a:cubicBezTo>
                  <a:pt x="97065" y="296271"/>
                  <a:pt x="79302" y="314034"/>
                  <a:pt x="60903" y="314034"/>
                </a:cubicBezTo>
                <a:cubicBezTo>
                  <a:pt x="42506" y="314034"/>
                  <a:pt x="24742" y="296271"/>
                  <a:pt x="24742" y="277873"/>
                </a:cubicBezTo>
                <a:lnTo>
                  <a:pt x="24742" y="277873"/>
                </a:lnTo>
                <a:close/>
                <a:moveTo>
                  <a:pt x="229657" y="350196"/>
                </a:moveTo>
                <a:cubicBezTo>
                  <a:pt x="248055" y="350196"/>
                  <a:pt x="265819" y="367959"/>
                  <a:pt x="265819" y="386357"/>
                </a:cubicBezTo>
                <a:cubicBezTo>
                  <a:pt x="265819" y="404755"/>
                  <a:pt x="248055" y="422519"/>
                  <a:pt x="229657" y="422519"/>
                </a:cubicBezTo>
                <a:cubicBezTo>
                  <a:pt x="211259" y="422519"/>
                  <a:pt x="193496" y="404755"/>
                  <a:pt x="193496" y="386357"/>
                </a:cubicBezTo>
                <a:cubicBezTo>
                  <a:pt x="193496" y="367959"/>
                  <a:pt x="211259" y="350196"/>
                  <a:pt x="229657" y="350196"/>
                </a:cubicBezTo>
                <a:lnTo>
                  <a:pt x="229657" y="350196"/>
                </a:lnTo>
                <a:close/>
                <a:moveTo>
                  <a:pt x="398411" y="121173"/>
                </a:moveTo>
                <a:cubicBezTo>
                  <a:pt x="416809" y="121173"/>
                  <a:pt x="434573" y="138936"/>
                  <a:pt x="434573" y="157334"/>
                </a:cubicBezTo>
                <a:cubicBezTo>
                  <a:pt x="434573" y="175732"/>
                  <a:pt x="416809" y="193496"/>
                  <a:pt x="398411" y="193496"/>
                </a:cubicBezTo>
                <a:cubicBezTo>
                  <a:pt x="380013" y="193496"/>
                  <a:pt x="362249" y="175732"/>
                  <a:pt x="362249" y="157334"/>
                </a:cubicBezTo>
                <a:cubicBezTo>
                  <a:pt x="362249" y="138936"/>
                  <a:pt x="380013" y="121173"/>
                  <a:pt x="398411" y="121173"/>
                </a:cubicBezTo>
                <a:lnTo>
                  <a:pt x="398411" y="121173"/>
                </a:lnTo>
                <a:close/>
                <a:moveTo>
                  <a:pt x="579219" y="48850"/>
                </a:moveTo>
                <a:cubicBezTo>
                  <a:pt x="597617" y="48850"/>
                  <a:pt x="615380" y="66613"/>
                  <a:pt x="615380" y="85011"/>
                </a:cubicBezTo>
                <a:cubicBezTo>
                  <a:pt x="615380" y="103409"/>
                  <a:pt x="597617" y="121173"/>
                  <a:pt x="579219" y="121173"/>
                </a:cubicBezTo>
                <a:cubicBezTo>
                  <a:pt x="560821" y="121173"/>
                  <a:pt x="543057" y="103409"/>
                  <a:pt x="543057" y="85011"/>
                </a:cubicBezTo>
                <a:cubicBezTo>
                  <a:pt x="543057" y="66613"/>
                  <a:pt x="560821" y="48850"/>
                  <a:pt x="579219" y="48850"/>
                </a:cubicBezTo>
                <a:lnTo>
                  <a:pt x="579219" y="48850"/>
                </a:lnTo>
                <a:close/>
                <a:moveTo>
                  <a:pt x="241711" y="445358"/>
                </a:moveTo>
                <a:cubicBezTo>
                  <a:pt x="268356" y="439648"/>
                  <a:pt x="289927" y="414271"/>
                  <a:pt x="289927" y="386357"/>
                </a:cubicBezTo>
                <a:cubicBezTo>
                  <a:pt x="289927" y="374303"/>
                  <a:pt x="286120" y="362884"/>
                  <a:pt x="279142" y="353368"/>
                </a:cubicBezTo>
                <a:lnTo>
                  <a:pt x="381916" y="215066"/>
                </a:lnTo>
                <a:cubicBezTo>
                  <a:pt x="383185" y="215700"/>
                  <a:pt x="385089" y="216335"/>
                  <a:pt x="386357" y="216335"/>
                </a:cubicBezTo>
                <a:lnTo>
                  <a:pt x="386357" y="289926"/>
                </a:lnTo>
                <a:lnTo>
                  <a:pt x="410465" y="289926"/>
                </a:lnTo>
                <a:lnTo>
                  <a:pt x="410465" y="216335"/>
                </a:lnTo>
                <a:cubicBezTo>
                  <a:pt x="437110" y="210625"/>
                  <a:pt x="458680" y="185248"/>
                  <a:pt x="458680" y="157334"/>
                </a:cubicBezTo>
                <a:cubicBezTo>
                  <a:pt x="458680" y="155431"/>
                  <a:pt x="458046" y="154162"/>
                  <a:pt x="458046" y="152259"/>
                </a:cubicBezTo>
                <a:lnTo>
                  <a:pt x="526562" y="112925"/>
                </a:lnTo>
                <a:cubicBezTo>
                  <a:pt x="534810" y="128151"/>
                  <a:pt x="550036" y="139571"/>
                  <a:pt x="567165" y="143377"/>
                </a:cubicBezTo>
                <a:lnTo>
                  <a:pt x="567165" y="325454"/>
                </a:lnTo>
                <a:lnTo>
                  <a:pt x="591273" y="325454"/>
                </a:lnTo>
                <a:lnTo>
                  <a:pt x="591273" y="143377"/>
                </a:lnTo>
                <a:cubicBezTo>
                  <a:pt x="617918" y="137667"/>
                  <a:pt x="639488" y="112291"/>
                  <a:pt x="639488" y="84377"/>
                </a:cubicBezTo>
                <a:cubicBezTo>
                  <a:pt x="639488" y="56463"/>
                  <a:pt x="617918" y="31086"/>
                  <a:pt x="591273" y="25377"/>
                </a:cubicBezTo>
                <a:lnTo>
                  <a:pt x="591273" y="0"/>
                </a:lnTo>
                <a:lnTo>
                  <a:pt x="567165" y="0"/>
                </a:lnTo>
                <a:lnTo>
                  <a:pt x="567165" y="25377"/>
                </a:lnTo>
                <a:cubicBezTo>
                  <a:pt x="540520" y="31086"/>
                  <a:pt x="518949" y="56463"/>
                  <a:pt x="518949" y="84377"/>
                </a:cubicBezTo>
                <a:cubicBezTo>
                  <a:pt x="518949" y="86280"/>
                  <a:pt x="519584" y="87549"/>
                  <a:pt x="519584" y="89452"/>
                </a:cubicBezTo>
                <a:lnTo>
                  <a:pt x="451067" y="128786"/>
                </a:lnTo>
                <a:cubicBezTo>
                  <a:pt x="442820" y="113560"/>
                  <a:pt x="427594" y="102140"/>
                  <a:pt x="410465" y="98334"/>
                </a:cubicBezTo>
                <a:lnTo>
                  <a:pt x="410465" y="634"/>
                </a:lnTo>
                <a:lnTo>
                  <a:pt x="386357" y="634"/>
                </a:lnTo>
                <a:lnTo>
                  <a:pt x="386357" y="98334"/>
                </a:lnTo>
                <a:cubicBezTo>
                  <a:pt x="359712" y="104044"/>
                  <a:pt x="338142" y="129420"/>
                  <a:pt x="338142" y="157334"/>
                </a:cubicBezTo>
                <a:cubicBezTo>
                  <a:pt x="338142" y="175098"/>
                  <a:pt x="347024" y="191592"/>
                  <a:pt x="360346" y="203012"/>
                </a:cubicBezTo>
                <a:lnTo>
                  <a:pt x="261378" y="336239"/>
                </a:lnTo>
                <a:cubicBezTo>
                  <a:pt x="255034" y="332432"/>
                  <a:pt x="248690" y="329260"/>
                  <a:pt x="241077" y="327357"/>
                </a:cubicBezTo>
                <a:lnTo>
                  <a:pt x="241077" y="634"/>
                </a:lnTo>
                <a:lnTo>
                  <a:pt x="216969" y="634"/>
                </a:lnTo>
                <a:lnTo>
                  <a:pt x="216969" y="327357"/>
                </a:lnTo>
                <a:cubicBezTo>
                  <a:pt x="205549" y="329895"/>
                  <a:pt x="195399" y="335604"/>
                  <a:pt x="187786" y="343852"/>
                </a:cubicBezTo>
                <a:lnTo>
                  <a:pt x="118001" y="294367"/>
                </a:lnTo>
                <a:cubicBezTo>
                  <a:pt x="119269" y="289292"/>
                  <a:pt x="120538" y="283582"/>
                  <a:pt x="120538" y="278507"/>
                </a:cubicBezTo>
                <a:cubicBezTo>
                  <a:pt x="120538" y="250593"/>
                  <a:pt x="98968" y="225216"/>
                  <a:pt x="72323" y="219507"/>
                </a:cubicBezTo>
                <a:lnTo>
                  <a:pt x="72323" y="1269"/>
                </a:lnTo>
                <a:lnTo>
                  <a:pt x="48215" y="1269"/>
                </a:lnTo>
                <a:lnTo>
                  <a:pt x="48215" y="219507"/>
                </a:lnTo>
                <a:cubicBezTo>
                  <a:pt x="21570" y="225216"/>
                  <a:pt x="0" y="250593"/>
                  <a:pt x="0" y="278507"/>
                </a:cubicBezTo>
                <a:cubicBezTo>
                  <a:pt x="0" y="306421"/>
                  <a:pt x="21570" y="331798"/>
                  <a:pt x="48215" y="337507"/>
                </a:cubicBezTo>
                <a:lnTo>
                  <a:pt x="48215" y="640122"/>
                </a:lnTo>
                <a:lnTo>
                  <a:pt x="470100" y="640122"/>
                </a:lnTo>
                <a:lnTo>
                  <a:pt x="470100" y="616015"/>
                </a:lnTo>
                <a:lnTo>
                  <a:pt x="241077" y="616015"/>
                </a:lnTo>
                <a:lnTo>
                  <a:pt x="241077" y="445358"/>
                </a:lnTo>
                <a:close/>
              </a:path>
            </a:pathLst>
          </a:custGeom>
          <a:gradFill>
            <a:gsLst>
              <a:gs pos="1000">
                <a:schemeClr val="accent4">
                  <a:lumMod val="50000"/>
                </a:schemeClr>
              </a:gs>
              <a:gs pos="98000">
                <a:schemeClr val="accent4">
                  <a:lumMod val="60000"/>
                  <a:lumOff val="40000"/>
                </a:schemeClr>
              </a:gs>
              <a:gs pos="49000">
                <a:schemeClr val="accent4"/>
              </a:gs>
            </a:gsLst>
            <a:lin ang="16200000" scaled="1"/>
          </a:gradFill>
          <a:ln w="6342" cap="flat">
            <a:noFill/>
            <a:prstDash val="solid"/>
            <a:miter/>
          </a:ln>
        </p:spPr>
        <p:txBody>
          <a:bodyPr rtlCol="0" anchor="ctr"/>
          <a:lstStyle/>
          <a:p>
            <a:pPr defTabSz="1097280" eaLnBrk="1" fontAlgn="auto" hangingPunct="1">
              <a:spcBef>
                <a:spcPts val="0"/>
              </a:spcBef>
              <a:spcAft>
                <a:spcPts val="0"/>
              </a:spcAft>
              <a:defRPr/>
            </a:pPr>
            <a:endParaRPr lang="en-US" sz="2160">
              <a:solidFill>
                <a:srgbClr val="FFFFFF"/>
              </a:solidFill>
              <a:latin typeface="Amazon Ember"/>
            </a:endParaRPr>
          </a:p>
        </p:txBody>
      </p:sp>
      <p:sp>
        <p:nvSpPr>
          <p:cNvPr id="30" name="TextBox 29">
            <a:extLst>
              <a:ext uri="{FF2B5EF4-FFF2-40B4-BE49-F238E27FC236}">
                <a16:creationId xmlns:a16="http://schemas.microsoft.com/office/drawing/2014/main" id="{041A3414-4362-AA47-AB74-DFB923A038C7}"/>
              </a:ext>
            </a:extLst>
          </p:cNvPr>
          <p:cNvSpPr txBox="1"/>
          <p:nvPr/>
        </p:nvSpPr>
        <p:spPr>
          <a:xfrm>
            <a:off x="8192609" y="2697381"/>
            <a:ext cx="1931357" cy="830997"/>
          </a:xfrm>
          <a:prstGeom prst="rect">
            <a:avLst/>
          </a:prstGeom>
          <a:noFill/>
        </p:spPr>
        <p:txBody>
          <a:bodyPr wrap="square" lIns="0" rtlCol="0" anchor="ctr">
            <a:spAutoFit/>
          </a:bodyPr>
          <a:lstStyle/>
          <a:p>
            <a:pP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Make better decisions</a:t>
            </a:r>
          </a:p>
        </p:txBody>
      </p:sp>
      <p:sp>
        <p:nvSpPr>
          <p:cNvPr id="31" name="TextBox 30">
            <a:extLst>
              <a:ext uri="{FF2B5EF4-FFF2-40B4-BE49-F238E27FC236}">
                <a16:creationId xmlns:a16="http://schemas.microsoft.com/office/drawing/2014/main" id="{CE9DF2FF-85F2-F742-A9BD-CB2C85F57A8B}"/>
              </a:ext>
            </a:extLst>
          </p:cNvPr>
          <p:cNvSpPr txBox="1"/>
          <p:nvPr/>
        </p:nvSpPr>
        <p:spPr>
          <a:xfrm>
            <a:off x="11827090" y="2691474"/>
            <a:ext cx="2033826" cy="830997"/>
          </a:xfrm>
          <a:prstGeom prst="rect">
            <a:avLst/>
          </a:prstGeom>
          <a:noFill/>
        </p:spPr>
        <p:txBody>
          <a:bodyPr wrap="square" lIns="0" rtlCol="0" anchor="ctr">
            <a:spAutoFit/>
          </a:bodyPr>
          <a:lstStyle/>
          <a:p>
            <a:pPr defTabSz="2321570" eaLnBrk="1" fontAlgn="auto" hangingPunct="1">
              <a:spcBef>
                <a:spcPts val="0"/>
              </a:spcBef>
              <a:spcAft>
                <a:spcPts val="0"/>
              </a:spcAft>
              <a:defRPr sz="5200">
                <a:solidFill>
                  <a:srgbClr val="FFFFFF"/>
                </a:solidFill>
                <a:latin typeface="Amazon Ember Light"/>
                <a:ea typeface="Amazon Ember Light"/>
                <a:cs typeface="Amazon Ember Light"/>
                <a:sym typeface="Amazon Ember Light"/>
              </a:defRPr>
            </a:pPr>
            <a:r>
              <a:rPr lang="en-US" sz="2400" dirty="0">
                <a:solidFill>
                  <a:srgbClr val="FFFFFF"/>
                </a:solidFill>
                <a:latin typeface="Amazon Ember Light"/>
                <a:ea typeface="Amazon Ember Light" panose="020B0403020204020204" pitchFamily="34" charset="0"/>
                <a:cs typeface="Amazon Ember Light" panose="020B0403020204020204" pitchFamily="34" charset="0"/>
                <a:sym typeface="Amazon Ember Light"/>
              </a:rPr>
              <a:t>Improve efficiencies</a:t>
            </a:r>
          </a:p>
        </p:txBody>
      </p:sp>
    </p:spTree>
    <p:extLst>
      <p:ext uri="{BB962C8B-B14F-4D97-AF65-F5344CB8AC3E}">
        <p14:creationId xmlns:p14="http://schemas.microsoft.com/office/powerpoint/2010/main" val="67989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4.79167E-6 0 L 0.03671 0 " pathEditMode="relative" rAng="0" ptsTypes="AA">
                                      <p:cBhvr>
                                        <p:cTn id="9" dur="600" spd="-100000" fill="hold"/>
                                        <p:tgtEl>
                                          <p:spTgt spid="16"/>
                                        </p:tgtEl>
                                        <p:attrNameLst>
                                          <p:attrName>ppt_x</p:attrName>
                                          <p:attrName>ppt_y</p:attrName>
                                        </p:attrNameLst>
                                      </p:cBhvr>
                                      <p:rCtr x="1836" y="0"/>
                                    </p:animMotion>
                                  </p:childTnLst>
                                </p:cTn>
                              </p:par>
                            </p:childTnLst>
                          </p:cTn>
                        </p:par>
                        <p:par>
                          <p:cTn id="10" fill="hold">
                            <p:stCondLst>
                              <p:cond delay="600"/>
                            </p:stCondLst>
                            <p:childTnLst>
                              <p:par>
                                <p:cTn id="11" presetID="16" presetClass="entr" presetSubtype="42"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outHorizontal)">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9" grpId="0"/>
      <p:bldP spid="23" grpId="0"/>
      <p:bldP spid="26" grpId="0" animBg="1"/>
      <p:bldP spid="27" grpId="0" animBg="1"/>
      <p:bldP spid="28" grpId="0" animBg="1"/>
      <p:bldP spid="29" grpId="0" animBg="1"/>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D15440-DC5A-A74E-A2AF-A5327148C551}"/>
              </a:ext>
            </a:extLst>
          </p:cNvPr>
          <p:cNvSpPr>
            <a:spLocks noGrp="1"/>
          </p:cNvSpPr>
          <p:nvPr>
            <p:ph type="title"/>
          </p:nvPr>
        </p:nvSpPr>
        <p:spPr/>
        <p:txBody>
          <a:bodyPr vert="horz" wrap="square" lIns="0" tIns="54864" rIns="109728" bIns="54864" rtlCol="0" anchor="b" anchorCtr="0">
            <a:no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Customers want more value from their data </a:t>
            </a:r>
          </a:p>
        </p:txBody>
      </p:sp>
      <p:grpSp>
        <p:nvGrpSpPr>
          <p:cNvPr id="30" name="Group 29">
            <a:extLst>
              <a:ext uri="{FF2B5EF4-FFF2-40B4-BE49-F238E27FC236}">
                <a16:creationId xmlns:a16="http://schemas.microsoft.com/office/drawing/2014/main" id="{6E7620CF-3F10-4F7F-B2E6-7F56D089B5DE}"/>
              </a:ext>
            </a:extLst>
          </p:cNvPr>
          <p:cNvGrpSpPr>
            <a:grpSpLocks noChangeAspect="1"/>
          </p:cNvGrpSpPr>
          <p:nvPr/>
        </p:nvGrpSpPr>
        <p:grpSpPr>
          <a:xfrm>
            <a:off x="1564050" y="2876592"/>
            <a:ext cx="976544" cy="1005840"/>
            <a:chOff x="6818319" y="655638"/>
            <a:chExt cx="476250" cy="490538"/>
          </a:xfrm>
        </p:grpSpPr>
        <p:sp>
          <p:nvSpPr>
            <p:cNvPr id="31" name="Freeform 24">
              <a:extLst>
                <a:ext uri="{FF2B5EF4-FFF2-40B4-BE49-F238E27FC236}">
                  <a16:creationId xmlns:a16="http://schemas.microsoft.com/office/drawing/2014/main" id="{77EEB864-6E9D-497F-B589-F59B9F23F00E}"/>
                </a:ext>
              </a:extLst>
            </p:cNvPr>
            <p:cNvSpPr>
              <a:spLocks/>
            </p:cNvSpPr>
            <p:nvPr/>
          </p:nvSpPr>
          <p:spPr bwMode="auto">
            <a:xfrm>
              <a:off x="6818319" y="981076"/>
              <a:ext cx="128588" cy="165100"/>
            </a:xfrm>
            <a:custGeom>
              <a:avLst/>
              <a:gdLst>
                <a:gd name="T0" fmla="*/ 56 w 59"/>
                <a:gd name="T1" fmla="*/ 77 h 77"/>
                <a:gd name="T2" fmla="*/ 3 w 59"/>
                <a:gd name="T3" fmla="*/ 77 h 77"/>
                <a:gd name="T4" fmla="*/ 0 w 59"/>
                <a:gd name="T5" fmla="*/ 75 h 77"/>
                <a:gd name="T6" fmla="*/ 0 w 59"/>
                <a:gd name="T7" fmla="*/ 3 h 77"/>
                <a:gd name="T8" fmla="*/ 3 w 59"/>
                <a:gd name="T9" fmla="*/ 0 h 77"/>
                <a:gd name="T10" fmla="*/ 56 w 59"/>
                <a:gd name="T11" fmla="*/ 0 h 77"/>
                <a:gd name="T12" fmla="*/ 59 w 59"/>
                <a:gd name="T13" fmla="*/ 3 h 77"/>
                <a:gd name="T14" fmla="*/ 59 w 59"/>
                <a:gd name="T15" fmla="*/ 75 h 77"/>
                <a:gd name="T16" fmla="*/ 56 w 5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7">
                  <a:moveTo>
                    <a:pt x="56" y="77"/>
                  </a:moveTo>
                  <a:cubicBezTo>
                    <a:pt x="3" y="77"/>
                    <a:pt x="3" y="77"/>
                    <a:pt x="3" y="77"/>
                  </a:cubicBezTo>
                  <a:cubicBezTo>
                    <a:pt x="1" y="77"/>
                    <a:pt x="0" y="76"/>
                    <a:pt x="0" y="75"/>
                  </a:cubicBezTo>
                  <a:cubicBezTo>
                    <a:pt x="0" y="3"/>
                    <a:pt x="0" y="3"/>
                    <a:pt x="0" y="3"/>
                  </a:cubicBezTo>
                  <a:cubicBezTo>
                    <a:pt x="0" y="2"/>
                    <a:pt x="1" y="0"/>
                    <a:pt x="3" y="0"/>
                  </a:cubicBezTo>
                  <a:cubicBezTo>
                    <a:pt x="56" y="0"/>
                    <a:pt x="56" y="0"/>
                    <a:pt x="56" y="0"/>
                  </a:cubicBezTo>
                  <a:cubicBezTo>
                    <a:pt x="57" y="0"/>
                    <a:pt x="59" y="2"/>
                    <a:pt x="59" y="3"/>
                  </a:cubicBezTo>
                  <a:cubicBezTo>
                    <a:pt x="59" y="75"/>
                    <a:pt x="59" y="75"/>
                    <a:pt x="59" y="75"/>
                  </a:cubicBezTo>
                  <a:cubicBezTo>
                    <a:pt x="59" y="76"/>
                    <a:pt x="57" y="77"/>
                    <a:pt x="56" y="77"/>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32" name="Freeform 25">
              <a:extLst>
                <a:ext uri="{FF2B5EF4-FFF2-40B4-BE49-F238E27FC236}">
                  <a16:creationId xmlns:a16="http://schemas.microsoft.com/office/drawing/2014/main" id="{682ECDCA-8215-491C-BC98-3C07DBDC941D}"/>
                </a:ext>
              </a:extLst>
            </p:cNvPr>
            <p:cNvSpPr>
              <a:spLocks/>
            </p:cNvSpPr>
            <p:nvPr/>
          </p:nvSpPr>
          <p:spPr bwMode="auto">
            <a:xfrm>
              <a:off x="7169156" y="808038"/>
              <a:ext cx="125413" cy="338138"/>
            </a:xfrm>
            <a:custGeom>
              <a:avLst/>
              <a:gdLst>
                <a:gd name="T0" fmla="*/ 55 w 58"/>
                <a:gd name="T1" fmla="*/ 157 h 157"/>
                <a:gd name="T2" fmla="*/ 3 w 58"/>
                <a:gd name="T3" fmla="*/ 157 h 157"/>
                <a:gd name="T4" fmla="*/ 0 w 58"/>
                <a:gd name="T5" fmla="*/ 154 h 157"/>
                <a:gd name="T6" fmla="*/ 0 w 58"/>
                <a:gd name="T7" fmla="*/ 3 h 157"/>
                <a:gd name="T8" fmla="*/ 3 w 58"/>
                <a:gd name="T9" fmla="*/ 0 h 157"/>
                <a:gd name="T10" fmla="*/ 55 w 58"/>
                <a:gd name="T11" fmla="*/ 0 h 157"/>
                <a:gd name="T12" fmla="*/ 58 w 58"/>
                <a:gd name="T13" fmla="*/ 3 h 157"/>
                <a:gd name="T14" fmla="*/ 58 w 58"/>
                <a:gd name="T15" fmla="*/ 154 h 157"/>
                <a:gd name="T16" fmla="*/ 55 w 58"/>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57">
                  <a:moveTo>
                    <a:pt x="55" y="157"/>
                  </a:moveTo>
                  <a:cubicBezTo>
                    <a:pt x="3" y="157"/>
                    <a:pt x="3" y="157"/>
                    <a:pt x="3" y="157"/>
                  </a:cubicBezTo>
                  <a:cubicBezTo>
                    <a:pt x="1" y="157"/>
                    <a:pt x="0" y="156"/>
                    <a:pt x="0" y="154"/>
                  </a:cubicBezTo>
                  <a:cubicBezTo>
                    <a:pt x="0" y="3"/>
                    <a:pt x="0" y="3"/>
                    <a:pt x="0" y="3"/>
                  </a:cubicBezTo>
                  <a:cubicBezTo>
                    <a:pt x="0" y="1"/>
                    <a:pt x="1" y="0"/>
                    <a:pt x="3" y="0"/>
                  </a:cubicBezTo>
                  <a:cubicBezTo>
                    <a:pt x="55" y="0"/>
                    <a:pt x="55" y="0"/>
                    <a:pt x="55" y="0"/>
                  </a:cubicBezTo>
                  <a:cubicBezTo>
                    <a:pt x="56" y="0"/>
                    <a:pt x="58" y="1"/>
                    <a:pt x="58" y="3"/>
                  </a:cubicBezTo>
                  <a:cubicBezTo>
                    <a:pt x="58" y="154"/>
                    <a:pt x="58" y="154"/>
                    <a:pt x="58" y="154"/>
                  </a:cubicBezTo>
                  <a:cubicBezTo>
                    <a:pt x="58" y="156"/>
                    <a:pt x="56" y="157"/>
                    <a:pt x="55" y="157"/>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33" name="Freeform 26">
              <a:extLst>
                <a:ext uri="{FF2B5EF4-FFF2-40B4-BE49-F238E27FC236}">
                  <a16:creationId xmlns:a16="http://schemas.microsoft.com/office/drawing/2014/main" id="{F6F40235-F2D7-4260-A8A4-21619BA9BC3F}"/>
                </a:ext>
              </a:extLst>
            </p:cNvPr>
            <p:cNvSpPr>
              <a:spLocks/>
            </p:cNvSpPr>
            <p:nvPr/>
          </p:nvSpPr>
          <p:spPr bwMode="auto">
            <a:xfrm>
              <a:off x="6992944" y="901701"/>
              <a:ext cx="128588" cy="244475"/>
            </a:xfrm>
            <a:custGeom>
              <a:avLst/>
              <a:gdLst>
                <a:gd name="T0" fmla="*/ 56 w 59"/>
                <a:gd name="T1" fmla="*/ 114 h 114"/>
                <a:gd name="T2" fmla="*/ 3 w 59"/>
                <a:gd name="T3" fmla="*/ 114 h 114"/>
                <a:gd name="T4" fmla="*/ 0 w 59"/>
                <a:gd name="T5" fmla="*/ 112 h 114"/>
                <a:gd name="T6" fmla="*/ 0 w 59"/>
                <a:gd name="T7" fmla="*/ 3 h 114"/>
                <a:gd name="T8" fmla="*/ 3 w 59"/>
                <a:gd name="T9" fmla="*/ 0 h 114"/>
                <a:gd name="T10" fmla="*/ 56 w 59"/>
                <a:gd name="T11" fmla="*/ 0 h 114"/>
                <a:gd name="T12" fmla="*/ 59 w 59"/>
                <a:gd name="T13" fmla="*/ 3 h 114"/>
                <a:gd name="T14" fmla="*/ 59 w 59"/>
                <a:gd name="T15" fmla="*/ 112 h 114"/>
                <a:gd name="T16" fmla="*/ 56 w 59"/>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4">
                  <a:moveTo>
                    <a:pt x="56" y="114"/>
                  </a:moveTo>
                  <a:cubicBezTo>
                    <a:pt x="3" y="114"/>
                    <a:pt x="3" y="114"/>
                    <a:pt x="3" y="114"/>
                  </a:cubicBezTo>
                  <a:cubicBezTo>
                    <a:pt x="1" y="114"/>
                    <a:pt x="0" y="114"/>
                    <a:pt x="0" y="112"/>
                  </a:cubicBezTo>
                  <a:cubicBezTo>
                    <a:pt x="0" y="3"/>
                    <a:pt x="0" y="3"/>
                    <a:pt x="0" y="3"/>
                  </a:cubicBezTo>
                  <a:cubicBezTo>
                    <a:pt x="0" y="1"/>
                    <a:pt x="1" y="0"/>
                    <a:pt x="3" y="0"/>
                  </a:cubicBezTo>
                  <a:cubicBezTo>
                    <a:pt x="56" y="0"/>
                    <a:pt x="56" y="0"/>
                    <a:pt x="56" y="0"/>
                  </a:cubicBezTo>
                  <a:cubicBezTo>
                    <a:pt x="57" y="0"/>
                    <a:pt x="59" y="1"/>
                    <a:pt x="59" y="3"/>
                  </a:cubicBezTo>
                  <a:cubicBezTo>
                    <a:pt x="59" y="112"/>
                    <a:pt x="59" y="112"/>
                    <a:pt x="59" y="112"/>
                  </a:cubicBezTo>
                  <a:cubicBezTo>
                    <a:pt x="59" y="114"/>
                    <a:pt x="57" y="114"/>
                    <a:pt x="56" y="114"/>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34" name="Oval 27">
              <a:extLst>
                <a:ext uri="{FF2B5EF4-FFF2-40B4-BE49-F238E27FC236}">
                  <a16:creationId xmlns:a16="http://schemas.microsoft.com/office/drawing/2014/main" id="{9C962C40-12FE-4401-948A-08B13C0ECA11}"/>
                </a:ext>
              </a:extLst>
            </p:cNvPr>
            <p:cNvSpPr>
              <a:spLocks noChangeArrowheads="1"/>
            </p:cNvSpPr>
            <p:nvPr/>
          </p:nvSpPr>
          <p:spPr bwMode="auto">
            <a:xfrm>
              <a:off x="6843719" y="868363"/>
              <a:ext cx="74613" cy="74613"/>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35" name="Oval 28">
              <a:extLst>
                <a:ext uri="{FF2B5EF4-FFF2-40B4-BE49-F238E27FC236}">
                  <a16:creationId xmlns:a16="http://schemas.microsoft.com/office/drawing/2014/main" id="{BCD90EDF-1E4F-4ABC-A1F8-CB00E753B331}"/>
                </a:ext>
              </a:extLst>
            </p:cNvPr>
            <p:cNvSpPr>
              <a:spLocks noChangeArrowheads="1"/>
            </p:cNvSpPr>
            <p:nvPr/>
          </p:nvSpPr>
          <p:spPr bwMode="auto">
            <a:xfrm>
              <a:off x="7019931" y="782638"/>
              <a:ext cx="74613" cy="73025"/>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36" name="Oval 29">
              <a:extLst>
                <a:ext uri="{FF2B5EF4-FFF2-40B4-BE49-F238E27FC236}">
                  <a16:creationId xmlns:a16="http://schemas.microsoft.com/office/drawing/2014/main" id="{35603CEE-6D57-4DAA-9F31-A89CAFA414BA}"/>
                </a:ext>
              </a:extLst>
            </p:cNvPr>
            <p:cNvSpPr>
              <a:spLocks noChangeArrowheads="1"/>
            </p:cNvSpPr>
            <p:nvPr/>
          </p:nvSpPr>
          <p:spPr bwMode="auto">
            <a:xfrm>
              <a:off x="7194556" y="655638"/>
              <a:ext cx="74613" cy="73025"/>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37" name="Line 30">
              <a:extLst>
                <a:ext uri="{FF2B5EF4-FFF2-40B4-BE49-F238E27FC236}">
                  <a16:creationId xmlns:a16="http://schemas.microsoft.com/office/drawing/2014/main" id="{8E22A2F1-E57B-4003-848F-6DAEA7927257}"/>
                </a:ext>
              </a:extLst>
            </p:cNvPr>
            <p:cNvSpPr>
              <a:spLocks noChangeShapeType="1"/>
            </p:cNvSpPr>
            <p:nvPr/>
          </p:nvSpPr>
          <p:spPr bwMode="auto">
            <a:xfrm flipH="1">
              <a:off x="7090370" y="715963"/>
              <a:ext cx="110536" cy="82902"/>
            </a:xfrm>
            <a:prstGeom prst="lin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38" name="Line 31">
              <a:extLst>
                <a:ext uri="{FF2B5EF4-FFF2-40B4-BE49-F238E27FC236}">
                  <a16:creationId xmlns:a16="http://schemas.microsoft.com/office/drawing/2014/main" id="{B741144F-5B40-4A0F-9757-CB89A4CADA1C}"/>
                </a:ext>
              </a:extLst>
            </p:cNvPr>
            <p:cNvSpPr>
              <a:spLocks noChangeShapeType="1"/>
            </p:cNvSpPr>
            <p:nvPr/>
          </p:nvSpPr>
          <p:spPr bwMode="auto">
            <a:xfrm flipH="1">
              <a:off x="6918331" y="835026"/>
              <a:ext cx="101600" cy="60325"/>
            </a:xfrm>
            <a:prstGeom prst="lin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grpSp>
      <p:grpSp>
        <p:nvGrpSpPr>
          <p:cNvPr id="6" name="Group 5">
            <a:extLst>
              <a:ext uri="{FF2B5EF4-FFF2-40B4-BE49-F238E27FC236}">
                <a16:creationId xmlns:a16="http://schemas.microsoft.com/office/drawing/2014/main" id="{E599E32B-7785-4476-8FA2-069F371DD37B}"/>
              </a:ext>
            </a:extLst>
          </p:cNvPr>
          <p:cNvGrpSpPr>
            <a:grpSpLocks noChangeAspect="1"/>
          </p:cNvGrpSpPr>
          <p:nvPr/>
        </p:nvGrpSpPr>
        <p:grpSpPr>
          <a:xfrm>
            <a:off x="4132532" y="2855137"/>
            <a:ext cx="1097280" cy="1027297"/>
            <a:chOff x="3824363" y="6390789"/>
            <a:chExt cx="873374" cy="817672"/>
          </a:xfrm>
        </p:grpSpPr>
        <p:grpSp>
          <p:nvGrpSpPr>
            <p:cNvPr id="39" name="Group 4">
              <a:extLst>
                <a:ext uri="{FF2B5EF4-FFF2-40B4-BE49-F238E27FC236}">
                  <a16:creationId xmlns:a16="http://schemas.microsoft.com/office/drawing/2014/main" id="{E4EBACCE-9ABA-4ABB-8E0E-B917FBA74D2F}"/>
                </a:ext>
              </a:extLst>
            </p:cNvPr>
            <p:cNvGrpSpPr>
              <a:grpSpLocks noChangeAspect="1"/>
            </p:cNvGrpSpPr>
            <p:nvPr/>
          </p:nvGrpSpPr>
          <p:grpSpPr bwMode="auto">
            <a:xfrm>
              <a:off x="4178324" y="6605571"/>
              <a:ext cx="519413" cy="602890"/>
              <a:chOff x="3287" y="2634"/>
              <a:chExt cx="392" cy="455"/>
            </a:xfrm>
          </p:grpSpPr>
          <p:sp>
            <p:nvSpPr>
              <p:cNvPr id="40" name="Oval 5">
                <a:extLst>
                  <a:ext uri="{FF2B5EF4-FFF2-40B4-BE49-F238E27FC236}">
                    <a16:creationId xmlns:a16="http://schemas.microsoft.com/office/drawing/2014/main" id="{6677FA03-3DD2-4FAB-8308-F90D6D5310AE}"/>
                  </a:ext>
                </a:extLst>
              </p:cNvPr>
              <p:cNvSpPr>
                <a:spLocks noChangeArrowheads="1"/>
              </p:cNvSpPr>
              <p:nvPr/>
            </p:nvSpPr>
            <p:spPr bwMode="auto">
              <a:xfrm>
                <a:off x="3287" y="2634"/>
                <a:ext cx="392" cy="121"/>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41" name="Freeform 6">
                <a:extLst>
                  <a:ext uri="{FF2B5EF4-FFF2-40B4-BE49-F238E27FC236}">
                    <a16:creationId xmlns:a16="http://schemas.microsoft.com/office/drawing/2014/main" id="{D7CD115F-E806-4CFE-BBC7-94B84AEB9F30}"/>
                  </a:ext>
                </a:extLst>
              </p:cNvPr>
              <p:cNvSpPr>
                <a:spLocks/>
              </p:cNvSpPr>
              <p:nvPr/>
            </p:nvSpPr>
            <p:spPr bwMode="auto">
              <a:xfrm>
                <a:off x="3287" y="2804"/>
                <a:ext cx="392" cy="62"/>
              </a:xfrm>
              <a:custGeom>
                <a:avLst/>
                <a:gdLst>
                  <a:gd name="T0" fmla="*/ 0 w 286"/>
                  <a:gd name="T1" fmla="*/ 0 h 45"/>
                  <a:gd name="T2" fmla="*/ 143 w 286"/>
                  <a:gd name="T3" fmla="*/ 45 h 45"/>
                  <a:gd name="T4" fmla="*/ 286 w 286"/>
                  <a:gd name="T5" fmla="*/ 0 h 45"/>
                </a:gdLst>
                <a:ahLst/>
                <a:cxnLst>
                  <a:cxn ang="0">
                    <a:pos x="T0" y="T1"/>
                  </a:cxn>
                  <a:cxn ang="0">
                    <a:pos x="T2" y="T3"/>
                  </a:cxn>
                  <a:cxn ang="0">
                    <a:pos x="T4" y="T5"/>
                  </a:cxn>
                </a:cxnLst>
                <a:rect l="0" t="0" r="r" b="b"/>
                <a:pathLst>
                  <a:path w="286" h="45">
                    <a:moveTo>
                      <a:pt x="0" y="0"/>
                    </a:moveTo>
                    <a:cubicBezTo>
                      <a:pt x="0" y="25"/>
                      <a:pt x="64" y="45"/>
                      <a:pt x="143" y="45"/>
                    </a:cubicBezTo>
                    <a:cubicBezTo>
                      <a:pt x="222" y="45"/>
                      <a:pt x="286" y="25"/>
                      <a:pt x="286"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42" name="Freeform 7">
                <a:extLst>
                  <a:ext uri="{FF2B5EF4-FFF2-40B4-BE49-F238E27FC236}">
                    <a16:creationId xmlns:a16="http://schemas.microsoft.com/office/drawing/2014/main" id="{05B16EE4-9B8F-4F20-AD4C-57FF32E9ED68}"/>
                  </a:ext>
                </a:extLst>
              </p:cNvPr>
              <p:cNvSpPr>
                <a:spLocks/>
              </p:cNvSpPr>
              <p:nvPr/>
            </p:nvSpPr>
            <p:spPr bwMode="auto">
              <a:xfrm>
                <a:off x="3287" y="2915"/>
                <a:ext cx="392" cy="57"/>
              </a:xfrm>
              <a:custGeom>
                <a:avLst/>
                <a:gdLst>
                  <a:gd name="T0" fmla="*/ 0 w 286"/>
                  <a:gd name="T1" fmla="*/ 0 h 42"/>
                  <a:gd name="T2" fmla="*/ 143 w 286"/>
                  <a:gd name="T3" fmla="*/ 42 h 42"/>
                  <a:gd name="T4" fmla="*/ 286 w 286"/>
                  <a:gd name="T5" fmla="*/ 0 h 42"/>
                </a:gdLst>
                <a:ahLst/>
                <a:cxnLst>
                  <a:cxn ang="0">
                    <a:pos x="T0" y="T1"/>
                  </a:cxn>
                  <a:cxn ang="0">
                    <a:pos x="T2" y="T3"/>
                  </a:cxn>
                  <a:cxn ang="0">
                    <a:pos x="T4" y="T5"/>
                  </a:cxn>
                </a:cxnLst>
                <a:rect l="0" t="0" r="r" b="b"/>
                <a:pathLst>
                  <a:path w="286" h="42">
                    <a:moveTo>
                      <a:pt x="0" y="0"/>
                    </a:moveTo>
                    <a:cubicBezTo>
                      <a:pt x="0" y="23"/>
                      <a:pt x="64" y="42"/>
                      <a:pt x="143" y="42"/>
                    </a:cubicBezTo>
                    <a:cubicBezTo>
                      <a:pt x="222" y="42"/>
                      <a:pt x="286" y="23"/>
                      <a:pt x="286"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43" name="Freeform 8">
                <a:extLst>
                  <a:ext uri="{FF2B5EF4-FFF2-40B4-BE49-F238E27FC236}">
                    <a16:creationId xmlns:a16="http://schemas.microsoft.com/office/drawing/2014/main" id="{8E8190FB-7575-46EC-8805-79A0F1E32F44}"/>
                  </a:ext>
                </a:extLst>
              </p:cNvPr>
              <p:cNvSpPr>
                <a:spLocks/>
              </p:cNvSpPr>
              <p:nvPr/>
            </p:nvSpPr>
            <p:spPr bwMode="auto">
              <a:xfrm>
                <a:off x="3287" y="2694"/>
                <a:ext cx="392" cy="395"/>
              </a:xfrm>
              <a:custGeom>
                <a:avLst/>
                <a:gdLst>
                  <a:gd name="T0" fmla="*/ 286 w 286"/>
                  <a:gd name="T1" fmla="*/ 0 h 290"/>
                  <a:gd name="T2" fmla="*/ 286 w 286"/>
                  <a:gd name="T3" fmla="*/ 246 h 290"/>
                  <a:gd name="T4" fmla="*/ 143 w 286"/>
                  <a:gd name="T5" fmla="*/ 290 h 290"/>
                  <a:gd name="T6" fmla="*/ 0 w 286"/>
                  <a:gd name="T7" fmla="*/ 246 h 290"/>
                  <a:gd name="T8" fmla="*/ 0 w 286"/>
                  <a:gd name="T9" fmla="*/ 0 h 290"/>
                </a:gdLst>
                <a:ahLst/>
                <a:cxnLst>
                  <a:cxn ang="0">
                    <a:pos x="T0" y="T1"/>
                  </a:cxn>
                  <a:cxn ang="0">
                    <a:pos x="T2" y="T3"/>
                  </a:cxn>
                  <a:cxn ang="0">
                    <a:pos x="T4" y="T5"/>
                  </a:cxn>
                  <a:cxn ang="0">
                    <a:pos x="T6" y="T7"/>
                  </a:cxn>
                  <a:cxn ang="0">
                    <a:pos x="T8" y="T9"/>
                  </a:cxn>
                </a:cxnLst>
                <a:rect l="0" t="0" r="r" b="b"/>
                <a:pathLst>
                  <a:path w="286" h="290">
                    <a:moveTo>
                      <a:pt x="286" y="0"/>
                    </a:moveTo>
                    <a:cubicBezTo>
                      <a:pt x="286" y="246"/>
                      <a:pt x="286" y="246"/>
                      <a:pt x="286" y="246"/>
                    </a:cubicBezTo>
                    <a:cubicBezTo>
                      <a:pt x="286" y="270"/>
                      <a:pt x="222" y="290"/>
                      <a:pt x="143" y="290"/>
                    </a:cubicBezTo>
                    <a:cubicBezTo>
                      <a:pt x="64" y="290"/>
                      <a:pt x="0" y="270"/>
                      <a:pt x="0" y="246"/>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44" name="Oval 9">
                <a:extLst>
                  <a:ext uri="{FF2B5EF4-FFF2-40B4-BE49-F238E27FC236}">
                    <a16:creationId xmlns:a16="http://schemas.microsoft.com/office/drawing/2014/main" id="{2710FF2E-086B-4C73-8222-3D8655521F60}"/>
                  </a:ext>
                </a:extLst>
              </p:cNvPr>
              <p:cNvSpPr>
                <a:spLocks noChangeArrowheads="1"/>
              </p:cNvSpPr>
              <p:nvPr/>
            </p:nvSpPr>
            <p:spPr bwMode="auto">
              <a:xfrm>
                <a:off x="3610" y="2772"/>
                <a:ext cx="33" cy="36"/>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45" name="Oval 10">
                <a:extLst>
                  <a:ext uri="{FF2B5EF4-FFF2-40B4-BE49-F238E27FC236}">
                    <a16:creationId xmlns:a16="http://schemas.microsoft.com/office/drawing/2014/main" id="{9E205241-E2E2-4F01-93A6-7BEDAE27FADC}"/>
                  </a:ext>
                </a:extLst>
              </p:cNvPr>
              <p:cNvSpPr>
                <a:spLocks noChangeArrowheads="1"/>
              </p:cNvSpPr>
              <p:nvPr/>
            </p:nvSpPr>
            <p:spPr bwMode="auto">
              <a:xfrm>
                <a:off x="3610" y="2886"/>
                <a:ext cx="33" cy="37"/>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sp>
            <p:nvSpPr>
              <p:cNvPr id="46" name="Oval 11">
                <a:extLst>
                  <a:ext uri="{FF2B5EF4-FFF2-40B4-BE49-F238E27FC236}">
                    <a16:creationId xmlns:a16="http://schemas.microsoft.com/office/drawing/2014/main" id="{A37FA94C-CEBC-4116-8750-7F72208F976C}"/>
                  </a:ext>
                </a:extLst>
              </p:cNvPr>
              <p:cNvSpPr>
                <a:spLocks noChangeArrowheads="1"/>
              </p:cNvSpPr>
              <p:nvPr/>
            </p:nvSpPr>
            <p:spPr bwMode="auto">
              <a:xfrm>
                <a:off x="3610" y="2999"/>
                <a:ext cx="33" cy="33"/>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6" eaLnBrk="1" fontAlgn="auto" hangingPunct="1">
                  <a:spcBef>
                    <a:spcPts val="0"/>
                  </a:spcBef>
                  <a:spcAft>
                    <a:spcPts val="0"/>
                  </a:spcAft>
                  <a:defRPr/>
                </a:pPr>
                <a:endParaRPr lang="en-US" sz="2160" dirty="0">
                  <a:solidFill>
                    <a:prstClr val="white"/>
                  </a:solidFill>
                </a:endParaRPr>
              </a:p>
            </p:txBody>
          </p:sp>
        </p:grpSp>
        <p:grpSp>
          <p:nvGrpSpPr>
            <p:cNvPr id="10" name="Group 9">
              <a:extLst>
                <a:ext uri="{FF2B5EF4-FFF2-40B4-BE49-F238E27FC236}">
                  <a16:creationId xmlns:a16="http://schemas.microsoft.com/office/drawing/2014/main" id="{2C8D1EC1-9A69-4BAF-935E-17DD6FEBF6DB}"/>
                </a:ext>
              </a:extLst>
            </p:cNvPr>
            <p:cNvGrpSpPr/>
            <p:nvPr/>
          </p:nvGrpSpPr>
          <p:grpSpPr>
            <a:xfrm>
              <a:off x="3824363" y="6390789"/>
              <a:ext cx="461174" cy="505034"/>
              <a:chOff x="1705527" y="1150147"/>
              <a:chExt cx="192117" cy="210388"/>
            </a:xfrm>
          </p:grpSpPr>
          <p:sp>
            <p:nvSpPr>
              <p:cNvPr id="61" name="Freeform: Shape 60">
                <a:extLst>
                  <a:ext uri="{FF2B5EF4-FFF2-40B4-BE49-F238E27FC236}">
                    <a16:creationId xmlns:a16="http://schemas.microsoft.com/office/drawing/2014/main" id="{916DDA48-55F8-42F9-8F7D-51EE32A0D135}"/>
                  </a:ext>
                </a:extLst>
              </p:cNvPr>
              <p:cNvSpPr/>
              <p:nvPr/>
            </p:nvSpPr>
            <p:spPr>
              <a:xfrm>
                <a:off x="1772504" y="120296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731491" eaLnBrk="1" fontAlgn="auto" hangingPunct="1">
                  <a:spcBef>
                    <a:spcPts val="0"/>
                  </a:spcBef>
                  <a:spcAft>
                    <a:spcPts val="0"/>
                  </a:spcAft>
                  <a:defRPr/>
                </a:pPr>
                <a:endParaRPr lang="en-US" sz="4608" dirty="0">
                  <a:solidFill>
                    <a:srgbClr val="FFFFFF"/>
                  </a:solidFill>
                  <a:latin typeface="Amazon Ember"/>
                </a:endParaRPr>
              </a:p>
            </p:txBody>
          </p:sp>
          <p:sp>
            <p:nvSpPr>
              <p:cNvPr id="62" name="Freeform: Shape 61">
                <a:extLst>
                  <a:ext uri="{FF2B5EF4-FFF2-40B4-BE49-F238E27FC236}">
                    <a16:creationId xmlns:a16="http://schemas.microsoft.com/office/drawing/2014/main" id="{D4A0F348-E970-47BE-A0FC-02DCC3E8E51E}"/>
                  </a:ext>
                </a:extLst>
              </p:cNvPr>
              <p:cNvSpPr/>
              <p:nvPr/>
            </p:nvSpPr>
            <p:spPr>
              <a:xfrm>
                <a:off x="1868678" y="1200816"/>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731491" eaLnBrk="1" fontAlgn="auto" hangingPunct="1">
                  <a:spcBef>
                    <a:spcPts val="0"/>
                  </a:spcBef>
                  <a:spcAft>
                    <a:spcPts val="0"/>
                  </a:spcAft>
                  <a:defRPr/>
                </a:pPr>
                <a:endParaRPr lang="en-US" sz="4608" dirty="0">
                  <a:solidFill>
                    <a:srgbClr val="FFFFFF"/>
                  </a:solidFill>
                  <a:latin typeface="Amazon Ember"/>
                </a:endParaRPr>
              </a:p>
            </p:txBody>
          </p:sp>
          <p:sp>
            <p:nvSpPr>
              <p:cNvPr id="63" name="Freeform: Shape 62">
                <a:extLst>
                  <a:ext uri="{FF2B5EF4-FFF2-40B4-BE49-F238E27FC236}">
                    <a16:creationId xmlns:a16="http://schemas.microsoft.com/office/drawing/2014/main" id="{8AC8A9A8-8FF0-462B-BE9F-AD0B0928B19B}"/>
                  </a:ext>
                </a:extLst>
              </p:cNvPr>
              <p:cNvSpPr/>
              <p:nvPr/>
            </p:nvSpPr>
            <p:spPr>
              <a:xfrm>
                <a:off x="1749337" y="126135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731491" eaLnBrk="1" fontAlgn="auto" hangingPunct="1">
                  <a:spcBef>
                    <a:spcPts val="0"/>
                  </a:spcBef>
                  <a:spcAft>
                    <a:spcPts val="0"/>
                  </a:spcAft>
                  <a:defRPr/>
                </a:pPr>
                <a:endParaRPr lang="en-US" sz="4608" dirty="0">
                  <a:solidFill>
                    <a:srgbClr val="FFFFFF"/>
                  </a:solidFill>
                  <a:latin typeface="Amazon Ember"/>
                </a:endParaRPr>
              </a:p>
            </p:txBody>
          </p:sp>
          <p:sp>
            <p:nvSpPr>
              <p:cNvPr id="64" name="Freeform: Shape 63">
                <a:extLst>
                  <a:ext uri="{FF2B5EF4-FFF2-40B4-BE49-F238E27FC236}">
                    <a16:creationId xmlns:a16="http://schemas.microsoft.com/office/drawing/2014/main" id="{C4203C7C-F712-4755-AC95-43B34E4C10FC}"/>
                  </a:ext>
                </a:extLst>
              </p:cNvPr>
              <p:cNvSpPr/>
              <p:nvPr/>
            </p:nvSpPr>
            <p:spPr>
              <a:xfrm>
                <a:off x="1807997" y="126135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731491" eaLnBrk="1" fontAlgn="auto" hangingPunct="1">
                  <a:spcBef>
                    <a:spcPts val="0"/>
                  </a:spcBef>
                  <a:spcAft>
                    <a:spcPts val="0"/>
                  </a:spcAft>
                  <a:defRPr/>
                </a:pPr>
                <a:endParaRPr lang="en-US" sz="4608" dirty="0">
                  <a:solidFill>
                    <a:srgbClr val="FFFFFF"/>
                  </a:solidFill>
                  <a:latin typeface="Amazon Ember"/>
                </a:endParaRPr>
              </a:p>
            </p:txBody>
          </p:sp>
          <p:sp>
            <p:nvSpPr>
              <p:cNvPr id="65" name="Freeform: Shape 64">
                <a:extLst>
                  <a:ext uri="{FF2B5EF4-FFF2-40B4-BE49-F238E27FC236}">
                    <a16:creationId xmlns:a16="http://schemas.microsoft.com/office/drawing/2014/main" id="{3265789B-1364-4EF0-B09C-0DC6995AF0F9}"/>
                  </a:ext>
                </a:extLst>
              </p:cNvPr>
              <p:cNvSpPr/>
              <p:nvPr/>
            </p:nvSpPr>
            <p:spPr>
              <a:xfrm>
                <a:off x="1729352" y="133156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731491" eaLnBrk="1" fontAlgn="auto" hangingPunct="1">
                  <a:spcBef>
                    <a:spcPts val="0"/>
                  </a:spcBef>
                  <a:spcAft>
                    <a:spcPts val="0"/>
                  </a:spcAft>
                  <a:defRPr/>
                </a:pPr>
                <a:endParaRPr lang="en-US" sz="4608" dirty="0">
                  <a:solidFill>
                    <a:srgbClr val="FFFFFF"/>
                  </a:solidFill>
                  <a:latin typeface="Amazon Ember"/>
                </a:endParaRPr>
              </a:p>
            </p:txBody>
          </p:sp>
          <p:sp>
            <p:nvSpPr>
              <p:cNvPr id="66" name="Freeform: Shape 65">
                <a:extLst>
                  <a:ext uri="{FF2B5EF4-FFF2-40B4-BE49-F238E27FC236}">
                    <a16:creationId xmlns:a16="http://schemas.microsoft.com/office/drawing/2014/main" id="{A51FE600-EFEB-4AEB-A672-0221D8C6133F}"/>
                  </a:ext>
                </a:extLst>
              </p:cNvPr>
              <p:cNvSpPr/>
              <p:nvPr/>
            </p:nvSpPr>
            <p:spPr>
              <a:xfrm>
                <a:off x="1781812" y="130525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731491" eaLnBrk="1" fontAlgn="auto" hangingPunct="1">
                  <a:spcBef>
                    <a:spcPts val="0"/>
                  </a:spcBef>
                  <a:spcAft>
                    <a:spcPts val="0"/>
                  </a:spcAft>
                  <a:defRPr/>
                </a:pPr>
                <a:endParaRPr lang="en-US" sz="4608" dirty="0">
                  <a:solidFill>
                    <a:srgbClr val="FFFFFF"/>
                  </a:solidFill>
                  <a:latin typeface="Amazon Ember"/>
                </a:endParaRPr>
              </a:p>
            </p:txBody>
          </p:sp>
          <p:sp>
            <p:nvSpPr>
              <p:cNvPr id="67" name="Freeform: Shape 66">
                <a:extLst>
                  <a:ext uri="{FF2B5EF4-FFF2-40B4-BE49-F238E27FC236}">
                    <a16:creationId xmlns:a16="http://schemas.microsoft.com/office/drawing/2014/main" id="{70D3B428-4308-4006-96DE-68EC4AF9D3A1}"/>
                  </a:ext>
                </a:extLst>
              </p:cNvPr>
              <p:cNvSpPr/>
              <p:nvPr/>
            </p:nvSpPr>
            <p:spPr>
              <a:xfrm>
                <a:off x="1825001" y="117968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731491" eaLnBrk="1" fontAlgn="auto" hangingPunct="1">
                  <a:spcBef>
                    <a:spcPts val="0"/>
                  </a:spcBef>
                  <a:spcAft>
                    <a:spcPts val="0"/>
                  </a:spcAft>
                  <a:defRPr/>
                </a:pPr>
                <a:endParaRPr lang="en-US" sz="4608" dirty="0">
                  <a:solidFill>
                    <a:srgbClr val="FFFFFF"/>
                  </a:solidFill>
                  <a:latin typeface="Amazon Ember"/>
                </a:endParaRPr>
              </a:p>
            </p:txBody>
          </p:sp>
          <p:sp>
            <p:nvSpPr>
              <p:cNvPr id="68" name="Freeform: Shape 67">
                <a:extLst>
                  <a:ext uri="{FF2B5EF4-FFF2-40B4-BE49-F238E27FC236}">
                    <a16:creationId xmlns:a16="http://schemas.microsoft.com/office/drawing/2014/main" id="{8B180ED1-F5AC-454F-98DF-A729ED48C333}"/>
                  </a:ext>
                </a:extLst>
              </p:cNvPr>
              <p:cNvSpPr/>
              <p:nvPr/>
            </p:nvSpPr>
            <p:spPr>
              <a:xfrm>
                <a:off x="1705527" y="115014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defTabSz="731491" eaLnBrk="1" fontAlgn="auto" hangingPunct="1">
                  <a:spcBef>
                    <a:spcPts val="0"/>
                  </a:spcBef>
                  <a:spcAft>
                    <a:spcPts val="0"/>
                  </a:spcAft>
                  <a:defRPr/>
                </a:pPr>
                <a:endParaRPr lang="en-US" sz="4608" dirty="0">
                  <a:solidFill>
                    <a:srgbClr val="FFFFFF"/>
                  </a:solidFill>
                  <a:latin typeface="Amazon Ember"/>
                </a:endParaRPr>
              </a:p>
            </p:txBody>
          </p:sp>
        </p:grpSp>
      </p:grpSp>
      <p:grpSp>
        <p:nvGrpSpPr>
          <p:cNvPr id="89" name="Group 4">
            <a:extLst>
              <a:ext uri="{FF2B5EF4-FFF2-40B4-BE49-F238E27FC236}">
                <a16:creationId xmlns:a16="http://schemas.microsoft.com/office/drawing/2014/main" id="{C6F1B58E-72E2-4D71-8E1E-D3A9587A8E24}"/>
              </a:ext>
            </a:extLst>
          </p:cNvPr>
          <p:cNvGrpSpPr>
            <a:grpSpLocks noChangeAspect="1"/>
          </p:cNvGrpSpPr>
          <p:nvPr/>
        </p:nvGrpSpPr>
        <p:grpSpPr bwMode="auto">
          <a:xfrm>
            <a:off x="12080336" y="2992950"/>
            <a:ext cx="1005840" cy="889483"/>
            <a:chOff x="2516" y="2323"/>
            <a:chExt cx="778" cy="688"/>
          </a:xfrm>
        </p:grpSpPr>
        <p:sp>
          <p:nvSpPr>
            <p:cNvPr id="90" name="Freeform 5">
              <a:extLst>
                <a:ext uri="{FF2B5EF4-FFF2-40B4-BE49-F238E27FC236}">
                  <a16:creationId xmlns:a16="http://schemas.microsoft.com/office/drawing/2014/main" id="{BDCD875C-552C-40F0-B6A5-C60B04B863DF}"/>
                </a:ext>
              </a:extLst>
            </p:cNvPr>
            <p:cNvSpPr>
              <a:spLocks/>
            </p:cNvSpPr>
            <p:nvPr/>
          </p:nvSpPr>
          <p:spPr bwMode="auto">
            <a:xfrm>
              <a:off x="2516" y="2426"/>
              <a:ext cx="527" cy="318"/>
            </a:xfrm>
            <a:custGeom>
              <a:avLst/>
              <a:gdLst>
                <a:gd name="T0" fmla="*/ 0 w 527"/>
                <a:gd name="T1" fmla="*/ 165 h 318"/>
                <a:gd name="T2" fmla="*/ 165 w 527"/>
                <a:gd name="T3" fmla="*/ 165 h 318"/>
                <a:gd name="T4" fmla="*/ 203 w 527"/>
                <a:gd name="T5" fmla="*/ 113 h 318"/>
                <a:gd name="T6" fmla="*/ 245 w 527"/>
                <a:gd name="T7" fmla="*/ 228 h 318"/>
                <a:gd name="T8" fmla="*/ 305 w 527"/>
                <a:gd name="T9" fmla="*/ 0 h 318"/>
                <a:gd name="T10" fmla="*/ 362 w 527"/>
                <a:gd name="T11" fmla="*/ 318 h 318"/>
                <a:gd name="T12" fmla="*/ 420 w 527"/>
                <a:gd name="T13" fmla="*/ 61 h 318"/>
                <a:gd name="T14" fmla="*/ 466 w 527"/>
                <a:gd name="T15" fmla="*/ 167 h 318"/>
                <a:gd name="T16" fmla="*/ 527 w 527"/>
                <a:gd name="T17" fmla="*/ 16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18">
                  <a:moveTo>
                    <a:pt x="0" y="165"/>
                  </a:moveTo>
                  <a:lnTo>
                    <a:pt x="165" y="165"/>
                  </a:lnTo>
                  <a:lnTo>
                    <a:pt x="203" y="113"/>
                  </a:lnTo>
                  <a:lnTo>
                    <a:pt x="245" y="228"/>
                  </a:lnTo>
                  <a:lnTo>
                    <a:pt x="305" y="0"/>
                  </a:lnTo>
                  <a:lnTo>
                    <a:pt x="362" y="318"/>
                  </a:lnTo>
                  <a:lnTo>
                    <a:pt x="420" y="61"/>
                  </a:lnTo>
                  <a:lnTo>
                    <a:pt x="466" y="167"/>
                  </a:lnTo>
                  <a:lnTo>
                    <a:pt x="527" y="16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91" eaLnBrk="1" fontAlgn="auto" hangingPunct="1">
                <a:spcBef>
                  <a:spcPts val="0"/>
                </a:spcBef>
                <a:spcAft>
                  <a:spcPts val="0"/>
                </a:spcAft>
                <a:defRPr/>
              </a:pPr>
              <a:endParaRPr lang="en-US" sz="4608" dirty="0">
                <a:solidFill>
                  <a:srgbClr val="FFFFFF"/>
                </a:solidFill>
                <a:latin typeface="Amazon Ember"/>
              </a:endParaRPr>
            </a:p>
          </p:txBody>
        </p:sp>
        <p:sp>
          <p:nvSpPr>
            <p:cNvPr id="91" name="Oval 6">
              <a:extLst>
                <a:ext uri="{FF2B5EF4-FFF2-40B4-BE49-F238E27FC236}">
                  <a16:creationId xmlns:a16="http://schemas.microsoft.com/office/drawing/2014/main" id="{146DA792-9881-470C-958A-8965DA89C88D}"/>
                </a:ext>
              </a:extLst>
            </p:cNvPr>
            <p:cNvSpPr>
              <a:spLocks noChangeArrowheads="1"/>
            </p:cNvSpPr>
            <p:nvPr/>
          </p:nvSpPr>
          <p:spPr bwMode="auto">
            <a:xfrm>
              <a:off x="3012" y="2568"/>
              <a:ext cx="54" cy="53"/>
            </a:xfrm>
            <a:prstGeom prst="ellipse">
              <a:avLst/>
            </a:pr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491" eaLnBrk="1" fontAlgn="auto" hangingPunct="1">
                <a:spcBef>
                  <a:spcPts val="0"/>
                </a:spcBef>
                <a:spcAft>
                  <a:spcPts val="0"/>
                </a:spcAft>
                <a:defRPr/>
              </a:pPr>
              <a:endParaRPr lang="en-US" sz="4608" dirty="0">
                <a:solidFill>
                  <a:srgbClr val="FFFFFF"/>
                </a:solidFill>
                <a:latin typeface="Amazon Ember"/>
              </a:endParaRPr>
            </a:p>
          </p:txBody>
        </p:sp>
        <p:sp>
          <p:nvSpPr>
            <p:cNvPr id="92" name="Freeform 7">
              <a:extLst>
                <a:ext uri="{FF2B5EF4-FFF2-40B4-BE49-F238E27FC236}">
                  <a16:creationId xmlns:a16="http://schemas.microsoft.com/office/drawing/2014/main" id="{594DCD82-465E-4A0A-BDFA-7936127143D3}"/>
                </a:ext>
              </a:extLst>
            </p:cNvPr>
            <p:cNvSpPr>
              <a:spLocks/>
            </p:cNvSpPr>
            <p:nvPr/>
          </p:nvSpPr>
          <p:spPr bwMode="auto">
            <a:xfrm>
              <a:off x="2606" y="2323"/>
              <a:ext cx="521" cy="526"/>
            </a:xfrm>
            <a:custGeom>
              <a:avLst/>
              <a:gdLst>
                <a:gd name="T0" fmla="*/ 0 w 249"/>
                <a:gd name="T1" fmla="*/ 152 h 251"/>
                <a:gd name="T2" fmla="*/ 123 w 249"/>
                <a:gd name="T3" fmla="*/ 251 h 251"/>
                <a:gd name="T4" fmla="*/ 249 w 249"/>
                <a:gd name="T5" fmla="*/ 126 h 251"/>
                <a:gd name="T6" fmla="*/ 123 w 249"/>
                <a:gd name="T7" fmla="*/ 0 h 251"/>
                <a:gd name="T8" fmla="*/ 0 w 249"/>
                <a:gd name="T9" fmla="*/ 103 h 251"/>
              </a:gdLst>
              <a:ahLst/>
              <a:cxnLst>
                <a:cxn ang="0">
                  <a:pos x="T0" y="T1"/>
                </a:cxn>
                <a:cxn ang="0">
                  <a:pos x="T2" y="T3"/>
                </a:cxn>
                <a:cxn ang="0">
                  <a:pos x="T4" y="T5"/>
                </a:cxn>
                <a:cxn ang="0">
                  <a:pos x="T6" y="T7"/>
                </a:cxn>
                <a:cxn ang="0">
                  <a:pos x="T8" y="T9"/>
                </a:cxn>
              </a:cxnLst>
              <a:rect l="0" t="0" r="r" b="b"/>
              <a:pathLst>
                <a:path w="249" h="251">
                  <a:moveTo>
                    <a:pt x="0" y="152"/>
                  </a:moveTo>
                  <a:cubicBezTo>
                    <a:pt x="12" y="209"/>
                    <a:pt x="63" y="251"/>
                    <a:pt x="123" y="251"/>
                  </a:cubicBezTo>
                  <a:cubicBezTo>
                    <a:pt x="193" y="251"/>
                    <a:pt x="249" y="195"/>
                    <a:pt x="249" y="126"/>
                  </a:cubicBezTo>
                  <a:cubicBezTo>
                    <a:pt x="249" y="56"/>
                    <a:pt x="193" y="0"/>
                    <a:pt x="123" y="0"/>
                  </a:cubicBezTo>
                  <a:cubicBezTo>
                    <a:pt x="62" y="0"/>
                    <a:pt x="10" y="44"/>
                    <a:pt x="0" y="103"/>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91" eaLnBrk="1" fontAlgn="auto" hangingPunct="1">
                <a:spcBef>
                  <a:spcPts val="0"/>
                </a:spcBef>
                <a:spcAft>
                  <a:spcPts val="0"/>
                </a:spcAft>
                <a:defRPr/>
              </a:pPr>
              <a:endParaRPr lang="en-US" sz="4608" dirty="0">
                <a:solidFill>
                  <a:srgbClr val="FFFFFF"/>
                </a:solidFill>
                <a:latin typeface="Amazon Ember"/>
              </a:endParaRPr>
            </a:p>
          </p:txBody>
        </p:sp>
        <p:sp>
          <p:nvSpPr>
            <p:cNvPr id="93" name="Line 8">
              <a:extLst>
                <a:ext uri="{FF2B5EF4-FFF2-40B4-BE49-F238E27FC236}">
                  <a16:creationId xmlns:a16="http://schemas.microsoft.com/office/drawing/2014/main" id="{296DC3B7-C996-4FBA-A43E-6FEE72755C6F}"/>
                </a:ext>
              </a:extLst>
            </p:cNvPr>
            <p:cNvSpPr>
              <a:spLocks noChangeShapeType="1"/>
            </p:cNvSpPr>
            <p:nvPr/>
          </p:nvSpPr>
          <p:spPr bwMode="auto">
            <a:xfrm>
              <a:off x="3055" y="2767"/>
              <a:ext cx="239" cy="244"/>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91" eaLnBrk="1" fontAlgn="auto" hangingPunct="1">
                <a:spcBef>
                  <a:spcPts val="0"/>
                </a:spcBef>
                <a:spcAft>
                  <a:spcPts val="0"/>
                </a:spcAft>
                <a:defRPr/>
              </a:pPr>
              <a:endParaRPr lang="en-US" sz="4608" dirty="0">
                <a:solidFill>
                  <a:srgbClr val="FFFFFF"/>
                </a:solidFill>
                <a:latin typeface="Amazon Ember"/>
              </a:endParaRPr>
            </a:p>
          </p:txBody>
        </p:sp>
      </p:grpSp>
      <p:sp>
        <p:nvSpPr>
          <p:cNvPr id="69" name="Rectangle 68">
            <a:extLst>
              <a:ext uri="{FF2B5EF4-FFF2-40B4-BE49-F238E27FC236}">
                <a16:creationId xmlns:a16="http://schemas.microsoft.com/office/drawing/2014/main" id="{7993199A-E843-4D5D-B3A7-E60B9F9CFA16}"/>
              </a:ext>
            </a:extLst>
          </p:cNvPr>
          <p:cNvSpPr/>
          <p:nvPr/>
        </p:nvSpPr>
        <p:spPr>
          <a:xfrm>
            <a:off x="8714788" y="4753106"/>
            <a:ext cx="2468880" cy="553998"/>
          </a:xfrm>
          <a:prstGeom prst="rect">
            <a:avLst/>
          </a:prstGeom>
          <a:noFill/>
          <a:ln>
            <a:noFill/>
          </a:ln>
        </p:spPr>
        <p:txBody>
          <a:bodyPr spcFirstLastPara="1" wrap="square" lIns="0" tIns="0" rIns="0" bIns="0" anchor="t" anchorCtr="0">
            <a:spAutoFit/>
          </a:bodyPr>
          <a:lstStyle/>
          <a:p>
            <a:pPr algn="ctr" defTabSz="731443" eaLnBrk="1" fontAlgn="auto" hangingPunct="1">
              <a:spcBef>
                <a:spcPts val="0"/>
              </a:spcBef>
              <a:spcAft>
                <a:spcPts val="0"/>
              </a:spcAft>
              <a:buClr>
                <a:srgbClr val="0C2A31"/>
              </a:buClr>
              <a:defRPr/>
            </a:pPr>
            <a:r>
              <a:rPr lang="en-US" sz="1800" kern="0" dirty="0">
                <a:solidFill>
                  <a:srgbClr val="FFFFFF"/>
                </a:solidFill>
                <a:latin typeface="Amazon Ember"/>
                <a:ea typeface="Amazon Ember" panose="020B0603020204020204" pitchFamily="34" charset="0"/>
                <a:cs typeface="Amazon Ember" panose="020B0603020204020204" pitchFamily="34" charset="0"/>
              </a:rPr>
              <a:t>Used by </a:t>
            </a:r>
            <a:br>
              <a:rPr lang="en-US" sz="1800" kern="0" dirty="0">
                <a:solidFill>
                  <a:srgbClr val="FFFFFF"/>
                </a:solidFill>
                <a:latin typeface="Amazon Ember"/>
                <a:ea typeface="Amazon Ember" panose="020B0603020204020204" pitchFamily="34" charset="0"/>
                <a:cs typeface="Amazon Ember" panose="020B0603020204020204" pitchFamily="34" charset="0"/>
              </a:rPr>
            </a:br>
            <a:r>
              <a:rPr lang="en-US" sz="1800" kern="0" dirty="0">
                <a:solidFill>
                  <a:srgbClr val="FFFFFF"/>
                </a:solidFill>
                <a:latin typeface="Amazon Ember"/>
                <a:ea typeface="Amazon Ember" panose="020B0603020204020204" pitchFamily="34" charset="0"/>
                <a:cs typeface="Amazon Ember" panose="020B0603020204020204" pitchFamily="34" charset="0"/>
              </a:rPr>
              <a:t>many people</a:t>
            </a:r>
          </a:p>
        </p:txBody>
      </p:sp>
      <p:sp>
        <p:nvSpPr>
          <p:cNvPr id="95" name="Rectangle 94">
            <a:extLst>
              <a:ext uri="{FF2B5EF4-FFF2-40B4-BE49-F238E27FC236}">
                <a16:creationId xmlns:a16="http://schemas.microsoft.com/office/drawing/2014/main" id="{29CE9F79-E713-4590-99D0-102810EF8223}"/>
              </a:ext>
            </a:extLst>
          </p:cNvPr>
          <p:cNvSpPr/>
          <p:nvPr/>
        </p:nvSpPr>
        <p:spPr>
          <a:xfrm>
            <a:off x="631224" y="4753106"/>
            <a:ext cx="2842196" cy="553998"/>
          </a:xfrm>
          <a:prstGeom prst="rect">
            <a:avLst/>
          </a:prstGeom>
          <a:noFill/>
          <a:ln>
            <a:noFill/>
          </a:ln>
        </p:spPr>
        <p:txBody>
          <a:bodyPr spcFirstLastPara="1" wrap="square" lIns="0" tIns="0" rIns="0" bIns="0" anchor="t" anchorCtr="0">
            <a:spAutoFit/>
          </a:bodyPr>
          <a:lstStyle/>
          <a:p>
            <a:pPr algn="ctr" defTabSz="731443" eaLnBrk="1" fontAlgn="auto" hangingPunct="1">
              <a:spcBef>
                <a:spcPts val="0"/>
              </a:spcBef>
              <a:spcAft>
                <a:spcPts val="0"/>
              </a:spcAft>
              <a:buClr>
                <a:srgbClr val="0C2A31"/>
              </a:buClr>
              <a:defRPr/>
            </a:pPr>
            <a:r>
              <a:rPr lang="en-US" sz="1800" kern="0" dirty="0">
                <a:solidFill>
                  <a:srgbClr val="FFFFFF"/>
                </a:solidFill>
                <a:latin typeface="Amazon Ember"/>
                <a:ea typeface="Amazon Ember" panose="020B0603020204020204" pitchFamily="34" charset="0"/>
                <a:cs typeface="Amazon Ember" panose="020B0603020204020204" pitchFamily="34" charset="0"/>
              </a:rPr>
              <a:t>Growing </a:t>
            </a:r>
          </a:p>
          <a:p>
            <a:pPr algn="ctr" defTabSz="731443" eaLnBrk="1" fontAlgn="auto" hangingPunct="1">
              <a:spcBef>
                <a:spcPts val="0"/>
              </a:spcBef>
              <a:spcAft>
                <a:spcPts val="0"/>
              </a:spcAft>
              <a:buClr>
                <a:srgbClr val="0C2A31"/>
              </a:buClr>
              <a:defRPr/>
            </a:pPr>
            <a:r>
              <a:rPr lang="en-US" sz="1800" kern="0" dirty="0">
                <a:solidFill>
                  <a:srgbClr val="FFFFFF"/>
                </a:solidFill>
                <a:latin typeface="Amazon Ember"/>
                <a:ea typeface="Amazon Ember" panose="020B0603020204020204" pitchFamily="34" charset="0"/>
                <a:cs typeface="Amazon Ember" panose="020B0603020204020204" pitchFamily="34" charset="0"/>
              </a:rPr>
              <a:t>e</a:t>
            </a:r>
            <a:r>
              <a:rPr lang="en-US" sz="1800" kern="0" dirty="0" err="1">
                <a:solidFill>
                  <a:srgbClr val="FFFFFF"/>
                </a:solidFill>
                <a:latin typeface="Amazon Ember"/>
                <a:ea typeface="Amazon Ember" panose="020B0603020204020204" pitchFamily="34" charset="0"/>
                <a:cs typeface="Amazon Ember" panose="020B0603020204020204" pitchFamily="34" charset="0"/>
              </a:rPr>
              <a:t>xponentially</a:t>
            </a:r>
            <a:r>
              <a:rPr lang="en-US" sz="1800" kern="0" dirty="0">
                <a:solidFill>
                  <a:srgbClr val="FFFFFF"/>
                </a:solidFill>
                <a:latin typeface="Amazon Ember"/>
                <a:ea typeface="Amazon Ember" panose="020B0603020204020204" pitchFamily="34" charset="0"/>
                <a:cs typeface="Amazon Ember" panose="020B0603020204020204" pitchFamily="34" charset="0"/>
              </a:rPr>
              <a:t> </a:t>
            </a:r>
          </a:p>
        </p:txBody>
      </p:sp>
      <p:sp>
        <p:nvSpPr>
          <p:cNvPr id="96" name="Rectangle 95">
            <a:extLst>
              <a:ext uri="{FF2B5EF4-FFF2-40B4-BE49-F238E27FC236}">
                <a16:creationId xmlns:a16="http://schemas.microsoft.com/office/drawing/2014/main" id="{495AE30C-D0C5-4500-9F7D-729B59805AF7}"/>
              </a:ext>
            </a:extLst>
          </p:cNvPr>
          <p:cNvSpPr/>
          <p:nvPr/>
        </p:nvSpPr>
        <p:spPr>
          <a:xfrm>
            <a:off x="3446732" y="4753106"/>
            <a:ext cx="2468880" cy="553998"/>
          </a:xfrm>
          <a:prstGeom prst="rect">
            <a:avLst/>
          </a:prstGeom>
          <a:noFill/>
          <a:ln>
            <a:noFill/>
          </a:ln>
        </p:spPr>
        <p:txBody>
          <a:bodyPr spcFirstLastPara="1" wrap="square" lIns="0" tIns="0" rIns="0" bIns="0" anchor="t" anchorCtr="0">
            <a:spAutoFit/>
          </a:bodyPr>
          <a:lstStyle/>
          <a:p>
            <a:pPr algn="ctr" defTabSz="731443" eaLnBrk="1" fontAlgn="auto" hangingPunct="1">
              <a:spcBef>
                <a:spcPts val="0"/>
              </a:spcBef>
              <a:spcAft>
                <a:spcPts val="0"/>
              </a:spcAft>
              <a:buClr>
                <a:srgbClr val="0C2A31"/>
              </a:buClr>
              <a:defRPr/>
            </a:pPr>
            <a:r>
              <a:rPr lang="en-US" sz="1800" kern="0" dirty="0">
                <a:solidFill>
                  <a:srgbClr val="FFFFFF"/>
                </a:solidFill>
                <a:latin typeface="Amazon Ember"/>
                <a:ea typeface="Amazon Ember" panose="020B0603020204020204" pitchFamily="34" charset="0"/>
                <a:cs typeface="Amazon Ember" panose="020B0603020204020204" pitchFamily="34" charset="0"/>
              </a:rPr>
              <a:t>From new </a:t>
            </a:r>
            <a:br>
              <a:rPr lang="en-US" sz="1800" kern="0" dirty="0">
                <a:solidFill>
                  <a:srgbClr val="FFFFFF"/>
                </a:solidFill>
                <a:latin typeface="Amazon Ember"/>
                <a:ea typeface="Amazon Ember" panose="020B0603020204020204" pitchFamily="34" charset="0"/>
                <a:cs typeface="Amazon Ember" panose="020B0603020204020204" pitchFamily="34" charset="0"/>
              </a:rPr>
            </a:br>
            <a:r>
              <a:rPr lang="en-US" sz="1800" kern="0" dirty="0">
                <a:solidFill>
                  <a:srgbClr val="FFFFFF"/>
                </a:solidFill>
                <a:latin typeface="Amazon Ember"/>
                <a:ea typeface="Amazon Ember" panose="020B0603020204020204" pitchFamily="34" charset="0"/>
                <a:cs typeface="Amazon Ember" panose="020B0603020204020204" pitchFamily="34" charset="0"/>
              </a:rPr>
              <a:t>sources</a:t>
            </a:r>
          </a:p>
        </p:txBody>
      </p:sp>
      <p:sp>
        <p:nvSpPr>
          <p:cNvPr id="97" name="Rectangle 96">
            <a:extLst>
              <a:ext uri="{FF2B5EF4-FFF2-40B4-BE49-F238E27FC236}">
                <a16:creationId xmlns:a16="http://schemas.microsoft.com/office/drawing/2014/main" id="{FBBEC453-E7BB-41B4-B545-C7D0FDB9B461}"/>
              </a:ext>
            </a:extLst>
          </p:cNvPr>
          <p:cNvSpPr/>
          <p:nvPr/>
        </p:nvSpPr>
        <p:spPr>
          <a:xfrm>
            <a:off x="6080760" y="4753106"/>
            <a:ext cx="2468880" cy="553998"/>
          </a:xfrm>
          <a:prstGeom prst="rect">
            <a:avLst/>
          </a:prstGeom>
          <a:noFill/>
          <a:ln>
            <a:noFill/>
          </a:ln>
        </p:spPr>
        <p:txBody>
          <a:bodyPr spcFirstLastPara="1" wrap="square" lIns="0" tIns="0" rIns="0" bIns="0" anchor="t" anchorCtr="0">
            <a:spAutoFit/>
          </a:bodyPr>
          <a:lstStyle/>
          <a:p>
            <a:pPr algn="ctr" defTabSz="731443" eaLnBrk="1" fontAlgn="auto" hangingPunct="1">
              <a:spcBef>
                <a:spcPts val="0"/>
              </a:spcBef>
              <a:spcAft>
                <a:spcPts val="0"/>
              </a:spcAft>
              <a:buClr>
                <a:srgbClr val="0C2A31"/>
              </a:buClr>
              <a:defRPr/>
            </a:pPr>
            <a:r>
              <a:rPr lang="en-US" sz="1800" kern="0" dirty="0">
                <a:solidFill>
                  <a:srgbClr val="FFFFFF"/>
                </a:solidFill>
                <a:latin typeface="Amazon Ember"/>
                <a:ea typeface="Amazon Ember" panose="020B0603020204020204" pitchFamily="34" charset="0"/>
                <a:cs typeface="Amazon Ember" panose="020B0603020204020204" pitchFamily="34" charset="0"/>
              </a:rPr>
              <a:t>Increasingly </a:t>
            </a:r>
            <a:br>
              <a:rPr lang="en-US" sz="1800" kern="0" dirty="0">
                <a:solidFill>
                  <a:srgbClr val="FFFFFF"/>
                </a:solidFill>
                <a:latin typeface="Amazon Ember"/>
                <a:ea typeface="Amazon Ember" panose="020B0603020204020204" pitchFamily="34" charset="0"/>
                <a:cs typeface="Amazon Ember" panose="020B0603020204020204" pitchFamily="34" charset="0"/>
              </a:rPr>
            </a:br>
            <a:r>
              <a:rPr lang="en-US" sz="1800" kern="0" dirty="0">
                <a:solidFill>
                  <a:srgbClr val="FFFFFF"/>
                </a:solidFill>
                <a:latin typeface="Amazon Ember"/>
                <a:ea typeface="Amazon Ember" panose="020B0603020204020204" pitchFamily="34" charset="0"/>
                <a:cs typeface="Amazon Ember" panose="020B0603020204020204" pitchFamily="34" charset="0"/>
              </a:rPr>
              <a:t>diverse</a:t>
            </a:r>
          </a:p>
        </p:txBody>
      </p:sp>
      <p:sp>
        <p:nvSpPr>
          <p:cNvPr id="98" name="Rectangle 97">
            <a:extLst>
              <a:ext uri="{FF2B5EF4-FFF2-40B4-BE49-F238E27FC236}">
                <a16:creationId xmlns:a16="http://schemas.microsoft.com/office/drawing/2014/main" id="{4BCAFB42-74B7-4C64-BC8A-F5F53C4CD4CE}"/>
              </a:ext>
            </a:extLst>
          </p:cNvPr>
          <p:cNvSpPr/>
          <p:nvPr/>
        </p:nvSpPr>
        <p:spPr>
          <a:xfrm>
            <a:off x="11348816" y="4753106"/>
            <a:ext cx="2468880" cy="553998"/>
          </a:xfrm>
          <a:prstGeom prst="rect">
            <a:avLst/>
          </a:prstGeom>
          <a:noFill/>
          <a:ln>
            <a:noFill/>
          </a:ln>
        </p:spPr>
        <p:txBody>
          <a:bodyPr spcFirstLastPara="1" wrap="square" lIns="0" tIns="0" rIns="0" bIns="0" anchor="t" anchorCtr="0">
            <a:spAutoFit/>
          </a:bodyPr>
          <a:lstStyle/>
          <a:p>
            <a:pPr algn="ctr" defTabSz="731443" eaLnBrk="1" fontAlgn="auto" hangingPunct="1">
              <a:spcBef>
                <a:spcPts val="0"/>
              </a:spcBef>
              <a:spcAft>
                <a:spcPts val="0"/>
              </a:spcAft>
              <a:buClr>
                <a:srgbClr val="0C2A31"/>
              </a:buClr>
              <a:defRPr/>
            </a:pPr>
            <a:r>
              <a:rPr lang="en-US" sz="1800" kern="0" dirty="0">
                <a:solidFill>
                  <a:srgbClr val="FFFFFF"/>
                </a:solidFill>
                <a:latin typeface="Amazon Ember"/>
                <a:ea typeface="Amazon Ember" panose="020B0603020204020204" pitchFamily="34" charset="0"/>
                <a:cs typeface="Amazon Ember" panose="020B0603020204020204" pitchFamily="34" charset="0"/>
              </a:rPr>
              <a:t>Analyzed by many applications</a:t>
            </a:r>
          </a:p>
        </p:txBody>
      </p:sp>
      <p:grpSp>
        <p:nvGrpSpPr>
          <p:cNvPr id="8" name="Group 4">
            <a:extLst>
              <a:ext uri="{FF2B5EF4-FFF2-40B4-BE49-F238E27FC236}">
                <a16:creationId xmlns:a16="http://schemas.microsoft.com/office/drawing/2014/main" id="{D65D4E41-1E00-4569-BD0A-209E215F16DD}"/>
              </a:ext>
            </a:extLst>
          </p:cNvPr>
          <p:cNvGrpSpPr>
            <a:grpSpLocks noChangeAspect="1"/>
          </p:cNvGrpSpPr>
          <p:nvPr/>
        </p:nvGrpSpPr>
        <p:grpSpPr bwMode="auto">
          <a:xfrm>
            <a:off x="6840054" y="2968032"/>
            <a:ext cx="950292" cy="914400"/>
            <a:chOff x="10903" y="3425"/>
            <a:chExt cx="556" cy="535"/>
          </a:xfrm>
        </p:grpSpPr>
        <p:sp>
          <p:nvSpPr>
            <p:cNvPr id="11" name="Freeform 5">
              <a:extLst>
                <a:ext uri="{FF2B5EF4-FFF2-40B4-BE49-F238E27FC236}">
                  <a16:creationId xmlns:a16="http://schemas.microsoft.com/office/drawing/2014/main" id="{B7E74263-780E-43B3-A9F3-CDFBCF364CC1}"/>
                </a:ext>
              </a:extLst>
            </p:cNvPr>
            <p:cNvSpPr>
              <a:spLocks/>
            </p:cNvSpPr>
            <p:nvPr/>
          </p:nvSpPr>
          <p:spPr bwMode="auto">
            <a:xfrm>
              <a:off x="10903" y="3482"/>
              <a:ext cx="556" cy="478"/>
            </a:xfrm>
            <a:custGeom>
              <a:avLst/>
              <a:gdLst>
                <a:gd name="T0" fmla="*/ 0 w 140"/>
                <a:gd name="T1" fmla="*/ 0 h 119"/>
                <a:gd name="T2" fmla="*/ 28 w 140"/>
                <a:gd name="T3" fmla="*/ 111 h 119"/>
                <a:gd name="T4" fmla="*/ 70 w 140"/>
                <a:gd name="T5" fmla="*/ 119 h 119"/>
                <a:gd name="T6" fmla="*/ 112 w 140"/>
                <a:gd name="T7" fmla="*/ 111 h 119"/>
                <a:gd name="T8" fmla="*/ 140 w 140"/>
                <a:gd name="T9" fmla="*/ 0 h 119"/>
              </a:gdLst>
              <a:ahLst/>
              <a:cxnLst>
                <a:cxn ang="0">
                  <a:pos x="T0" y="T1"/>
                </a:cxn>
                <a:cxn ang="0">
                  <a:pos x="T2" y="T3"/>
                </a:cxn>
                <a:cxn ang="0">
                  <a:pos x="T4" y="T5"/>
                </a:cxn>
                <a:cxn ang="0">
                  <a:pos x="T6" y="T7"/>
                </a:cxn>
                <a:cxn ang="0">
                  <a:pos x="T8" y="T9"/>
                </a:cxn>
              </a:cxnLst>
              <a:rect l="0" t="0" r="r" b="b"/>
              <a:pathLst>
                <a:path w="140" h="119">
                  <a:moveTo>
                    <a:pt x="0" y="0"/>
                  </a:moveTo>
                  <a:cubicBezTo>
                    <a:pt x="0" y="0"/>
                    <a:pt x="28" y="111"/>
                    <a:pt x="28" y="111"/>
                  </a:cubicBezTo>
                  <a:cubicBezTo>
                    <a:pt x="29" y="115"/>
                    <a:pt x="47" y="119"/>
                    <a:pt x="70" y="119"/>
                  </a:cubicBezTo>
                  <a:cubicBezTo>
                    <a:pt x="93" y="119"/>
                    <a:pt x="111" y="115"/>
                    <a:pt x="112" y="111"/>
                  </a:cubicBezTo>
                  <a:cubicBezTo>
                    <a:pt x="112" y="111"/>
                    <a:pt x="140" y="0"/>
                    <a:pt x="140"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80" eaLnBrk="1" fontAlgn="auto" hangingPunct="1">
                <a:spcBef>
                  <a:spcPts val="0"/>
                </a:spcBef>
                <a:spcAft>
                  <a:spcPts val="0"/>
                </a:spcAft>
                <a:defRPr/>
              </a:pPr>
              <a:endParaRPr lang="en-US" sz="1800" dirty="0">
                <a:solidFill>
                  <a:srgbClr val="FFFFFF"/>
                </a:solidFill>
                <a:latin typeface="Amazon Ember"/>
              </a:endParaRPr>
            </a:p>
          </p:txBody>
        </p:sp>
        <p:sp>
          <p:nvSpPr>
            <p:cNvPr id="12" name="Oval 6">
              <a:extLst>
                <a:ext uri="{FF2B5EF4-FFF2-40B4-BE49-F238E27FC236}">
                  <a16:creationId xmlns:a16="http://schemas.microsoft.com/office/drawing/2014/main" id="{1B04E5CD-191D-455E-B940-2636E36C6A8B}"/>
                </a:ext>
              </a:extLst>
            </p:cNvPr>
            <p:cNvSpPr>
              <a:spLocks noChangeArrowheads="1"/>
            </p:cNvSpPr>
            <p:nvPr/>
          </p:nvSpPr>
          <p:spPr bwMode="auto">
            <a:xfrm>
              <a:off x="10903" y="3425"/>
              <a:ext cx="556" cy="113"/>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80" eaLnBrk="1" fontAlgn="auto" hangingPunct="1">
                <a:spcBef>
                  <a:spcPts val="0"/>
                </a:spcBef>
                <a:spcAft>
                  <a:spcPts val="0"/>
                </a:spcAft>
                <a:defRPr/>
              </a:pPr>
              <a:endParaRPr lang="en-US" sz="1800" dirty="0">
                <a:solidFill>
                  <a:srgbClr val="FFFFFF"/>
                </a:solidFill>
                <a:latin typeface="Amazon Ember"/>
              </a:endParaRPr>
            </a:p>
          </p:txBody>
        </p:sp>
        <p:sp>
          <p:nvSpPr>
            <p:cNvPr id="13" name="Rectangle 7">
              <a:extLst>
                <a:ext uri="{FF2B5EF4-FFF2-40B4-BE49-F238E27FC236}">
                  <a16:creationId xmlns:a16="http://schemas.microsoft.com/office/drawing/2014/main" id="{ECFF60AA-DA16-44CC-91C6-906091E8F4EB}"/>
                </a:ext>
              </a:extLst>
            </p:cNvPr>
            <p:cNvSpPr>
              <a:spLocks noChangeArrowheads="1"/>
            </p:cNvSpPr>
            <p:nvPr/>
          </p:nvSpPr>
          <p:spPr bwMode="auto">
            <a:xfrm>
              <a:off x="11142" y="3626"/>
              <a:ext cx="67" cy="69"/>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80" eaLnBrk="1" fontAlgn="auto" hangingPunct="1">
                <a:spcBef>
                  <a:spcPts val="0"/>
                </a:spcBef>
                <a:spcAft>
                  <a:spcPts val="0"/>
                </a:spcAft>
                <a:defRPr/>
              </a:pPr>
              <a:endParaRPr lang="en-US" sz="1800" dirty="0">
                <a:solidFill>
                  <a:srgbClr val="FFFFFF"/>
                </a:solidFill>
                <a:latin typeface="Amazon Ember"/>
              </a:endParaRPr>
            </a:p>
          </p:txBody>
        </p:sp>
        <p:sp>
          <p:nvSpPr>
            <p:cNvPr id="14" name="Oval 8">
              <a:extLst>
                <a:ext uri="{FF2B5EF4-FFF2-40B4-BE49-F238E27FC236}">
                  <a16:creationId xmlns:a16="http://schemas.microsoft.com/office/drawing/2014/main" id="{7428B758-863C-450A-88F0-64EA00A1F2C7}"/>
                </a:ext>
              </a:extLst>
            </p:cNvPr>
            <p:cNvSpPr>
              <a:spLocks noChangeArrowheads="1"/>
            </p:cNvSpPr>
            <p:nvPr/>
          </p:nvSpPr>
          <p:spPr bwMode="auto">
            <a:xfrm>
              <a:off x="11058" y="3739"/>
              <a:ext cx="84" cy="84"/>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80" eaLnBrk="1" fontAlgn="auto" hangingPunct="1">
                <a:spcBef>
                  <a:spcPts val="0"/>
                </a:spcBef>
                <a:spcAft>
                  <a:spcPts val="0"/>
                </a:spcAft>
                <a:defRPr/>
              </a:pPr>
              <a:endParaRPr lang="en-US" sz="1800" dirty="0">
                <a:solidFill>
                  <a:srgbClr val="FFFFFF"/>
                </a:solidFill>
                <a:latin typeface="Amazon Ember"/>
              </a:endParaRPr>
            </a:p>
          </p:txBody>
        </p:sp>
        <p:sp>
          <p:nvSpPr>
            <p:cNvPr id="15" name="Freeform 9">
              <a:extLst>
                <a:ext uri="{FF2B5EF4-FFF2-40B4-BE49-F238E27FC236}">
                  <a16:creationId xmlns:a16="http://schemas.microsoft.com/office/drawing/2014/main" id="{B5E7E2BA-E509-4B3E-A8F5-A4A968AAAF98}"/>
                </a:ext>
              </a:extLst>
            </p:cNvPr>
            <p:cNvSpPr>
              <a:spLocks/>
            </p:cNvSpPr>
            <p:nvPr/>
          </p:nvSpPr>
          <p:spPr bwMode="auto">
            <a:xfrm>
              <a:off x="11209" y="3739"/>
              <a:ext cx="99" cy="84"/>
            </a:xfrm>
            <a:custGeom>
              <a:avLst/>
              <a:gdLst>
                <a:gd name="T0" fmla="*/ 0 w 99"/>
                <a:gd name="T1" fmla="*/ 84 h 84"/>
                <a:gd name="T2" fmla="*/ 48 w 99"/>
                <a:gd name="T3" fmla="*/ 0 h 84"/>
                <a:gd name="T4" fmla="*/ 99 w 99"/>
                <a:gd name="T5" fmla="*/ 84 h 84"/>
                <a:gd name="T6" fmla="*/ 0 w 99"/>
                <a:gd name="T7" fmla="*/ 84 h 84"/>
              </a:gdLst>
              <a:ahLst/>
              <a:cxnLst>
                <a:cxn ang="0">
                  <a:pos x="T0" y="T1"/>
                </a:cxn>
                <a:cxn ang="0">
                  <a:pos x="T2" y="T3"/>
                </a:cxn>
                <a:cxn ang="0">
                  <a:pos x="T4" y="T5"/>
                </a:cxn>
                <a:cxn ang="0">
                  <a:pos x="T6" y="T7"/>
                </a:cxn>
              </a:cxnLst>
              <a:rect l="0" t="0" r="r" b="b"/>
              <a:pathLst>
                <a:path w="99" h="84">
                  <a:moveTo>
                    <a:pt x="0" y="84"/>
                  </a:moveTo>
                  <a:lnTo>
                    <a:pt x="48" y="0"/>
                  </a:lnTo>
                  <a:lnTo>
                    <a:pt x="99" y="84"/>
                  </a:lnTo>
                  <a:lnTo>
                    <a:pt x="0" y="84"/>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80" eaLnBrk="1" fontAlgn="auto" hangingPunct="1">
                <a:spcBef>
                  <a:spcPts val="0"/>
                </a:spcBef>
                <a:spcAft>
                  <a:spcPts val="0"/>
                </a:spcAft>
                <a:defRPr/>
              </a:pPr>
              <a:endParaRPr lang="en-US" sz="1800" dirty="0">
                <a:solidFill>
                  <a:srgbClr val="FFFFFF"/>
                </a:solidFill>
                <a:latin typeface="Amazon Ember"/>
              </a:endParaRPr>
            </a:p>
          </p:txBody>
        </p:sp>
      </p:grpSp>
      <p:grpSp>
        <p:nvGrpSpPr>
          <p:cNvPr id="179" name="Group 178">
            <a:extLst>
              <a:ext uri="{FF2B5EF4-FFF2-40B4-BE49-F238E27FC236}">
                <a16:creationId xmlns:a16="http://schemas.microsoft.com/office/drawing/2014/main" id="{4E3DB6BE-3C41-4E83-B6DA-D63CD956DF74}"/>
              </a:ext>
            </a:extLst>
          </p:cNvPr>
          <p:cNvGrpSpPr>
            <a:grpSpLocks noChangeAspect="1"/>
          </p:cNvGrpSpPr>
          <p:nvPr/>
        </p:nvGrpSpPr>
        <p:grpSpPr>
          <a:xfrm>
            <a:off x="9446308" y="2852402"/>
            <a:ext cx="1005840" cy="1030030"/>
            <a:chOff x="4477795" y="4246992"/>
            <a:chExt cx="1605395" cy="1644002"/>
          </a:xfrm>
        </p:grpSpPr>
        <p:sp>
          <p:nvSpPr>
            <p:cNvPr id="180" name="Freeform: Shape 179">
              <a:extLst>
                <a:ext uri="{FF2B5EF4-FFF2-40B4-BE49-F238E27FC236}">
                  <a16:creationId xmlns:a16="http://schemas.microsoft.com/office/drawing/2014/main" id="{489FC53C-D34C-463C-B7D1-538B67797C5B}"/>
                </a:ext>
              </a:extLst>
            </p:cNvPr>
            <p:cNvSpPr/>
            <p:nvPr/>
          </p:nvSpPr>
          <p:spPr>
            <a:xfrm>
              <a:off x="4890338" y="5471997"/>
              <a:ext cx="802422" cy="418997"/>
            </a:xfrm>
            <a:custGeom>
              <a:avLst/>
              <a:gdLst>
                <a:gd name="connsiteX0" fmla="*/ 401211 w 802422"/>
                <a:gd name="connsiteY0" fmla="*/ 0 h 418997"/>
                <a:gd name="connsiteX1" fmla="*/ 802422 w 802422"/>
                <a:gd name="connsiteY1" fmla="*/ 412838 h 418997"/>
                <a:gd name="connsiteX2" fmla="*/ 801819 w 802422"/>
                <a:gd name="connsiteY2" fmla="*/ 418997 h 418997"/>
                <a:gd name="connsiteX3" fmla="*/ 604 w 802422"/>
                <a:gd name="connsiteY3" fmla="*/ 418997 h 418997"/>
                <a:gd name="connsiteX4" fmla="*/ 0 w 802422"/>
                <a:gd name="connsiteY4" fmla="*/ 412838 h 418997"/>
                <a:gd name="connsiteX5" fmla="*/ 401211 w 802422"/>
                <a:gd name="connsiteY5" fmla="*/ 0 h 4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422" h="418997">
                  <a:moveTo>
                    <a:pt x="401211" y="0"/>
                  </a:moveTo>
                  <a:cubicBezTo>
                    <a:pt x="622794" y="0"/>
                    <a:pt x="802422" y="184834"/>
                    <a:pt x="802422" y="412838"/>
                  </a:cubicBezTo>
                  <a:lnTo>
                    <a:pt x="801819" y="418997"/>
                  </a:lnTo>
                  <a:lnTo>
                    <a:pt x="604" y="418997"/>
                  </a:lnTo>
                  <a:lnTo>
                    <a:pt x="0" y="412838"/>
                  </a:lnTo>
                  <a:cubicBezTo>
                    <a:pt x="0" y="184834"/>
                    <a:pt x="179628" y="0"/>
                    <a:pt x="401211"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eaLnBrk="1" fontAlgn="auto" hangingPunct="1">
                <a:spcBef>
                  <a:spcPts val="0"/>
                </a:spcBef>
                <a:spcAft>
                  <a:spcPts val="0"/>
                </a:spcAft>
                <a:defRPr/>
              </a:pPr>
              <a:endParaRPr lang="en-US" sz="1800" dirty="0">
                <a:solidFill>
                  <a:srgbClr val="FFFFFF"/>
                </a:solidFill>
                <a:latin typeface="Amazon Ember"/>
              </a:endParaRPr>
            </a:p>
          </p:txBody>
        </p:sp>
        <p:sp>
          <p:nvSpPr>
            <p:cNvPr id="181" name="Freeform: Shape 180">
              <a:extLst>
                <a:ext uri="{FF2B5EF4-FFF2-40B4-BE49-F238E27FC236}">
                  <a16:creationId xmlns:a16="http://schemas.microsoft.com/office/drawing/2014/main" id="{9514892F-038A-4AD6-9475-023255C91918}"/>
                </a:ext>
              </a:extLst>
            </p:cNvPr>
            <p:cNvSpPr/>
            <p:nvPr/>
          </p:nvSpPr>
          <p:spPr>
            <a:xfrm>
              <a:off x="5041680" y="4987597"/>
              <a:ext cx="488312" cy="488312"/>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3150" y="130991"/>
                    <a:pt x="4828" y="102668"/>
                    <a:pt x="4828" y="67909"/>
                  </a:cubicBezTo>
                </a:path>
              </a:pathLst>
            </a:custGeom>
            <a:noFill/>
            <a:ln w="19050" cap="flat">
              <a:solidFill>
                <a:schemeClr val="tx1"/>
              </a:solidFill>
              <a:prstDash val="solid"/>
              <a:round/>
            </a:ln>
          </p:spPr>
          <p:txBody>
            <a:bodyPr rtlCol="0" anchor="ctr"/>
            <a:lstStyle/>
            <a:p>
              <a:pPr defTabSz="1097280" eaLnBrk="1" fontAlgn="auto" hangingPunct="1">
                <a:spcBef>
                  <a:spcPts val="0"/>
                </a:spcBef>
                <a:spcAft>
                  <a:spcPts val="0"/>
                </a:spcAft>
                <a:defRPr/>
              </a:pPr>
              <a:endParaRPr lang="en-US" sz="1800" dirty="0">
                <a:solidFill>
                  <a:srgbClr val="FFFFFF"/>
                </a:solidFill>
                <a:latin typeface="Amazon Ember"/>
              </a:endParaRPr>
            </a:p>
          </p:txBody>
        </p:sp>
        <p:sp>
          <p:nvSpPr>
            <p:cNvPr id="182" name="Freeform: Shape 181">
              <a:extLst>
                <a:ext uri="{FF2B5EF4-FFF2-40B4-BE49-F238E27FC236}">
                  <a16:creationId xmlns:a16="http://schemas.microsoft.com/office/drawing/2014/main" id="{F94F03B5-6083-4569-9BAA-56E16E0C7E35}"/>
                </a:ext>
              </a:extLst>
            </p:cNvPr>
            <p:cNvSpPr/>
            <p:nvPr/>
          </p:nvSpPr>
          <p:spPr>
            <a:xfrm>
              <a:off x="4651030" y="4246992"/>
              <a:ext cx="488312" cy="488312"/>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2828" y="131313"/>
                    <a:pt x="4828" y="102990"/>
                    <a:pt x="4828" y="67909"/>
                  </a:cubicBezTo>
                </a:path>
              </a:pathLst>
            </a:custGeom>
            <a:noFill/>
            <a:ln w="19050" cap="flat">
              <a:solidFill>
                <a:schemeClr val="tx1"/>
              </a:solidFill>
              <a:prstDash val="solid"/>
              <a:round/>
            </a:ln>
          </p:spPr>
          <p:txBody>
            <a:bodyPr rtlCol="0" anchor="ctr"/>
            <a:lstStyle/>
            <a:p>
              <a:pPr defTabSz="1097280" eaLnBrk="1" fontAlgn="auto" hangingPunct="1">
                <a:spcBef>
                  <a:spcPts val="0"/>
                </a:spcBef>
                <a:spcAft>
                  <a:spcPts val="0"/>
                </a:spcAft>
                <a:defRPr/>
              </a:pPr>
              <a:endParaRPr lang="en-US" sz="1800" dirty="0">
                <a:solidFill>
                  <a:srgbClr val="FFFFFF"/>
                </a:solidFill>
                <a:latin typeface="Amazon Ember"/>
              </a:endParaRPr>
            </a:p>
          </p:txBody>
        </p:sp>
        <p:sp>
          <p:nvSpPr>
            <p:cNvPr id="183" name="Freeform: Shape 182">
              <a:extLst>
                <a:ext uri="{FF2B5EF4-FFF2-40B4-BE49-F238E27FC236}">
                  <a16:creationId xmlns:a16="http://schemas.microsoft.com/office/drawing/2014/main" id="{A1BE1B37-0C8A-4C19-AFBA-68D8F6BCD7B3}"/>
                </a:ext>
              </a:extLst>
            </p:cNvPr>
            <p:cNvSpPr/>
            <p:nvPr/>
          </p:nvSpPr>
          <p:spPr>
            <a:xfrm>
              <a:off x="4477795" y="4720106"/>
              <a:ext cx="709214" cy="441806"/>
            </a:xfrm>
            <a:custGeom>
              <a:avLst/>
              <a:gdLst>
                <a:gd name="connsiteX0" fmla="*/ 115864 w 196325"/>
                <a:gd name="connsiteY0" fmla="*/ 120071 h 122300"/>
                <a:gd name="connsiteX1" fmla="*/ 4828 w 196325"/>
                <a:gd name="connsiteY1" fmla="*/ 120071 h 122300"/>
                <a:gd name="connsiteX2" fmla="*/ 117473 w 196325"/>
                <a:gd name="connsiteY2" fmla="*/ 4850 h 122300"/>
                <a:gd name="connsiteX3" fmla="*/ 193429 w 196325"/>
                <a:gd name="connsiteY3" fmla="*/ 34782 h 122300"/>
              </a:gdLst>
              <a:ahLst/>
              <a:cxnLst>
                <a:cxn ang="0">
                  <a:pos x="connsiteX0" y="connsiteY0"/>
                </a:cxn>
                <a:cxn ang="0">
                  <a:pos x="connsiteX1" y="connsiteY1"/>
                </a:cxn>
                <a:cxn ang="0">
                  <a:pos x="connsiteX2" y="connsiteY2"/>
                </a:cxn>
                <a:cxn ang="0">
                  <a:pos x="connsiteX3" y="connsiteY3"/>
                </a:cxn>
              </a:cxnLst>
              <a:rect l="l" t="t" r="r" b="b"/>
              <a:pathLst>
                <a:path w="196325" h="122300">
                  <a:moveTo>
                    <a:pt x="115864" y="120071"/>
                  </a:moveTo>
                  <a:lnTo>
                    <a:pt x="4828" y="120071"/>
                  </a:lnTo>
                  <a:cubicBezTo>
                    <a:pt x="4828" y="120071"/>
                    <a:pt x="5793" y="8069"/>
                    <a:pt x="117473" y="4850"/>
                  </a:cubicBezTo>
                  <a:cubicBezTo>
                    <a:pt x="117473" y="4850"/>
                    <a:pt x="159313" y="2919"/>
                    <a:pt x="193429" y="34782"/>
                  </a:cubicBezTo>
                </a:path>
              </a:pathLst>
            </a:custGeom>
            <a:noFill/>
            <a:ln w="19050" cap="flat">
              <a:solidFill>
                <a:schemeClr val="tx1"/>
              </a:solidFill>
              <a:prstDash val="solid"/>
              <a:round/>
            </a:ln>
          </p:spPr>
          <p:txBody>
            <a:bodyPr rtlCol="0" anchor="ctr"/>
            <a:lstStyle/>
            <a:p>
              <a:pPr defTabSz="1097280" eaLnBrk="1" fontAlgn="auto" hangingPunct="1">
                <a:spcBef>
                  <a:spcPts val="0"/>
                </a:spcBef>
                <a:spcAft>
                  <a:spcPts val="0"/>
                </a:spcAft>
                <a:defRPr/>
              </a:pPr>
              <a:endParaRPr lang="en-US" sz="1800" dirty="0">
                <a:solidFill>
                  <a:srgbClr val="FFFFFF"/>
                </a:solidFill>
                <a:latin typeface="Amazon Ember"/>
              </a:endParaRPr>
            </a:p>
          </p:txBody>
        </p:sp>
        <p:sp>
          <p:nvSpPr>
            <p:cNvPr id="184" name="Freeform: Shape 183">
              <a:extLst>
                <a:ext uri="{FF2B5EF4-FFF2-40B4-BE49-F238E27FC236}">
                  <a16:creationId xmlns:a16="http://schemas.microsoft.com/office/drawing/2014/main" id="{B66BC5AE-D13E-44B3-A441-319F8EDD32E5}"/>
                </a:ext>
              </a:extLst>
            </p:cNvPr>
            <p:cNvSpPr/>
            <p:nvPr/>
          </p:nvSpPr>
          <p:spPr>
            <a:xfrm>
              <a:off x="5414889" y="4246992"/>
              <a:ext cx="488312" cy="488312"/>
            </a:xfrm>
            <a:custGeom>
              <a:avLst/>
              <a:gdLst>
                <a:gd name="connsiteX0" fmla="*/ 4828 w 135174"/>
                <a:gd name="connsiteY0" fmla="*/ 67909 h 135174"/>
                <a:gd name="connsiteX1" fmla="*/ 67909 w 135174"/>
                <a:gd name="connsiteY1" fmla="*/ 4828 h 135174"/>
                <a:gd name="connsiteX2" fmla="*/ 130991 w 135174"/>
                <a:gd name="connsiteY2" fmla="*/ 67909 h 135174"/>
                <a:gd name="connsiteX3" fmla="*/ 67909 w 135174"/>
                <a:gd name="connsiteY3" fmla="*/ 130991 h 135174"/>
                <a:gd name="connsiteX4" fmla="*/ 4828 w 135174"/>
                <a:gd name="connsiteY4" fmla="*/ 67909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4828" y="67909"/>
                  </a:moveTo>
                  <a:cubicBezTo>
                    <a:pt x="4828" y="33150"/>
                    <a:pt x="33150" y="4828"/>
                    <a:pt x="67909" y="4828"/>
                  </a:cubicBezTo>
                  <a:cubicBezTo>
                    <a:pt x="102668" y="4828"/>
                    <a:pt x="130991" y="33150"/>
                    <a:pt x="130991" y="67909"/>
                  </a:cubicBezTo>
                  <a:cubicBezTo>
                    <a:pt x="130991" y="102668"/>
                    <a:pt x="102668" y="130991"/>
                    <a:pt x="67909" y="130991"/>
                  </a:cubicBezTo>
                  <a:cubicBezTo>
                    <a:pt x="33150" y="131313"/>
                    <a:pt x="4828" y="102990"/>
                    <a:pt x="4828" y="67909"/>
                  </a:cubicBezTo>
                </a:path>
              </a:pathLst>
            </a:custGeom>
            <a:noFill/>
            <a:ln w="19050" cap="flat">
              <a:solidFill>
                <a:schemeClr val="tx1"/>
              </a:solidFill>
              <a:prstDash val="solid"/>
              <a:round/>
            </a:ln>
          </p:spPr>
          <p:txBody>
            <a:bodyPr rtlCol="0" anchor="ctr"/>
            <a:lstStyle/>
            <a:p>
              <a:pPr defTabSz="1097280" eaLnBrk="1" fontAlgn="auto" hangingPunct="1">
                <a:spcBef>
                  <a:spcPts val="0"/>
                </a:spcBef>
                <a:spcAft>
                  <a:spcPts val="0"/>
                </a:spcAft>
                <a:defRPr/>
              </a:pPr>
              <a:endParaRPr lang="en-US" sz="1800" dirty="0">
                <a:solidFill>
                  <a:srgbClr val="FFFFFF"/>
                </a:solidFill>
                <a:latin typeface="Amazon Ember"/>
              </a:endParaRPr>
            </a:p>
          </p:txBody>
        </p:sp>
        <p:sp>
          <p:nvSpPr>
            <p:cNvPr id="185" name="Freeform: Shape 184">
              <a:extLst>
                <a:ext uri="{FF2B5EF4-FFF2-40B4-BE49-F238E27FC236}">
                  <a16:creationId xmlns:a16="http://schemas.microsoft.com/office/drawing/2014/main" id="{6CDC3A5D-7B78-415F-9846-A65A10486204}"/>
                </a:ext>
              </a:extLst>
            </p:cNvPr>
            <p:cNvSpPr/>
            <p:nvPr/>
          </p:nvSpPr>
          <p:spPr>
            <a:xfrm flipH="1">
              <a:off x="5373976" y="4720106"/>
              <a:ext cx="709214" cy="441806"/>
            </a:xfrm>
            <a:custGeom>
              <a:avLst/>
              <a:gdLst>
                <a:gd name="connsiteX0" fmla="*/ 115864 w 196325"/>
                <a:gd name="connsiteY0" fmla="*/ 120071 h 122300"/>
                <a:gd name="connsiteX1" fmla="*/ 4828 w 196325"/>
                <a:gd name="connsiteY1" fmla="*/ 120071 h 122300"/>
                <a:gd name="connsiteX2" fmla="*/ 117473 w 196325"/>
                <a:gd name="connsiteY2" fmla="*/ 4850 h 122300"/>
                <a:gd name="connsiteX3" fmla="*/ 193429 w 196325"/>
                <a:gd name="connsiteY3" fmla="*/ 34782 h 122300"/>
              </a:gdLst>
              <a:ahLst/>
              <a:cxnLst>
                <a:cxn ang="0">
                  <a:pos x="connsiteX0" y="connsiteY0"/>
                </a:cxn>
                <a:cxn ang="0">
                  <a:pos x="connsiteX1" y="connsiteY1"/>
                </a:cxn>
                <a:cxn ang="0">
                  <a:pos x="connsiteX2" y="connsiteY2"/>
                </a:cxn>
                <a:cxn ang="0">
                  <a:pos x="connsiteX3" y="connsiteY3"/>
                </a:cxn>
              </a:cxnLst>
              <a:rect l="l" t="t" r="r" b="b"/>
              <a:pathLst>
                <a:path w="196325" h="122300">
                  <a:moveTo>
                    <a:pt x="115864" y="120071"/>
                  </a:moveTo>
                  <a:lnTo>
                    <a:pt x="4828" y="120071"/>
                  </a:lnTo>
                  <a:cubicBezTo>
                    <a:pt x="4828" y="120071"/>
                    <a:pt x="5793" y="8069"/>
                    <a:pt x="117473" y="4850"/>
                  </a:cubicBezTo>
                  <a:cubicBezTo>
                    <a:pt x="117473" y="4850"/>
                    <a:pt x="159313" y="2919"/>
                    <a:pt x="193429" y="34782"/>
                  </a:cubicBezTo>
                </a:path>
              </a:pathLst>
            </a:custGeom>
            <a:noFill/>
            <a:ln w="19050" cap="flat">
              <a:solidFill>
                <a:schemeClr val="tx1"/>
              </a:solidFill>
              <a:prstDash val="solid"/>
              <a:round/>
            </a:ln>
          </p:spPr>
          <p:txBody>
            <a:bodyPr rtlCol="0" anchor="ctr"/>
            <a:lstStyle/>
            <a:p>
              <a:pPr defTabSz="1097280" eaLnBrk="1" fontAlgn="auto" hangingPunct="1">
                <a:spcBef>
                  <a:spcPts val="0"/>
                </a:spcBef>
                <a:spcAft>
                  <a:spcPts val="0"/>
                </a:spcAft>
                <a:defRPr/>
              </a:pPr>
              <a:endParaRPr lang="en-US" sz="1800" dirty="0">
                <a:solidFill>
                  <a:srgbClr val="FFFFFF"/>
                </a:solidFill>
                <a:latin typeface="Amazon Ember"/>
              </a:endParaRPr>
            </a:p>
          </p:txBody>
        </p:sp>
      </p:grpSp>
      <p:sp>
        <p:nvSpPr>
          <p:cNvPr id="53" name="Freeform: Shape 52">
            <a:extLst>
              <a:ext uri="{FF2B5EF4-FFF2-40B4-BE49-F238E27FC236}">
                <a16:creationId xmlns:a16="http://schemas.microsoft.com/office/drawing/2014/main" id="{4E90AC55-DCA0-4FAE-936C-150FC90950DE}"/>
              </a:ext>
            </a:extLst>
          </p:cNvPr>
          <p:cNvSpPr/>
          <p:nvPr/>
        </p:nvSpPr>
        <p:spPr>
          <a:xfrm>
            <a:off x="1028194"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eaLnBrk="1" fontAlgn="auto" hangingPunct="1">
              <a:spcBef>
                <a:spcPts val="0"/>
              </a:spcBef>
              <a:spcAft>
                <a:spcPts val="0"/>
              </a:spcAft>
              <a:defRPr/>
            </a:pPr>
            <a:endParaRPr lang="en-US" sz="4608" dirty="0">
              <a:solidFill>
                <a:srgbClr val="FFFFFF"/>
              </a:solidFill>
              <a:latin typeface="Amazon Ember"/>
            </a:endParaRPr>
          </a:p>
        </p:txBody>
      </p:sp>
      <p:sp>
        <p:nvSpPr>
          <p:cNvPr id="54" name="Freeform: Shape 53">
            <a:extLst>
              <a:ext uri="{FF2B5EF4-FFF2-40B4-BE49-F238E27FC236}">
                <a16:creationId xmlns:a16="http://schemas.microsoft.com/office/drawing/2014/main" id="{7D900AFE-A8C7-404F-8CBE-636A13A363B3}"/>
              </a:ext>
            </a:extLst>
          </p:cNvPr>
          <p:cNvSpPr/>
          <p:nvPr/>
        </p:nvSpPr>
        <p:spPr>
          <a:xfrm>
            <a:off x="3657044"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eaLnBrk="1" fontAlgn="auto" hangingPunct="1">
              <a:spcBef>
                <a:spcPts val="0"/>
              </a:spcBef>
              <a:spcAft>
                <a:spcPts val="0"/>
              </a:spcAft>
              <a:defRPr/>
            </a:pPr>
            <a:endParaRPr lang="en-US" sz="4608">
              <a:solidFill>
                <a:srgbClr val="FFFFFF"/>
              </a:solidFill>
              <a:latin typeface="Amazon Ember"/>
            </a:endParaRPr>
          </a:p>
        </p:txBody>
      </p:sp>
      <p:sp>
        <p:nvSpPr>
          <p:cNvPr id="55" name="Freeform: Shape 54">
            <a:extLst>
              <a:ext uri="{FF2B5EF4-FFF2-40B4-BE49-F238E27FC236}">
                <a16:creationId xmlns:a16="http://schemas.microsoft.com/office/drawing/2014/main" id="{C8FEE10D-E7C9-4DC4-971A-C9B491A04EE9}"/>
              </a:ext>
            </a:extLst>
          </p:cNvPr>
          <p:cNvSpPr/>
          <p:nvPr/>
        </p:nvSpPr>
        <p:spPr>
          <a:xfrm>
            <a:off x="6291072"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eaLnBrk="1" fontAlgn="auto" hangingPunct="1">
              <a:spcBef>
                <a:spcPts val="0"/>
              </a:spcBef>
              <a:spcAft>
                <a:spcPts val="0"/>
              </a:spcAft>
              <a:defRPr/>
            </a:pPr>
            <a:endParaRPr lang="en-US" sz="4608">
              <a:solidFill>
                <a:srgbClr val="FFFFFF"/>
              </a:solidFill>
              <a:latin typeface="Amazon Ember"/>
            </a:endParaRPr>
          </a:p>
        </p:txBody>
      </p:sp>
      <p:sp>
        <p:nvSpPr>
          <p:cNvPr id="56" name="Freeform: Shape 55">
            <a:extLst>
              <a:ext uri="{FF2B5EF4-FFF2-40B4-BE49-F238E27FC236}">
                <a16:creationId xmlns:a16="http://schemas.microsoft.com/office/drawing/2014/main" id="{DCFA4AAB-1184-4BEC-BA1B-58BAAB687882}"/>
              </a:ext>
            </a:extLst>
          </p:cNvPr>
          <p:cNvSpPr/>
          <p:nvPr/>
        </p:nvSpPr>
        <p:spPr>
          <a:xfrm>
            <a:off x="8925100"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eaLnBrk="1" fontAlgn="auto" hangingPunct="1">
              <a:spcBef>
                <a:spcPts val="0"/>
              </a:spcBef>
              <a:spcAft>
                <a:spcPts val="0"/>
              </a:spcAft>
              <a:defRPr/>
            </a:pPr>
            <a:endParaRPr lang="en-US" sz="4608">
              <a:solidFill>
                <a:srgbClr val="FFFFFF"/>
              </a:solidFill>
              <a:latin typeface="Amazon Ember"/>
            </a:endParaRPr>
          </a:p>
        </p:txBody>
      </p:sp>
      <p:sp>
        <p:nvSpPr>
          <p:cNvPr id="57" name="Freeform: Shape 56">
            <a:extLst>
              <a:ext uri="{FF2B5EF4-FFF2-40B4-BE49-F238E27FC236}">
                <a16:creationId xmlns:a16="http://schemas.microsoft.com/office/drawing/2014/main" id="{341B3DBF-3F69-41B4-A3A3-AC7410D98E5B}"/>
              </a:ext>
            </a:extLst>
          </p:cNvPr>
          <p:cNvSpPr/>
          <p:nvPr/>
        </p:nvSpPr>
        <p:spPr>
          <a:xfrm>
            <a:off x="11559128"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eaLnBrk="1" fontAlgn="auto" hangingPunct="1">
              <a:spcBef>
                <a:spcPts val="0"/>
              </a:spcBef>
              <a:spcAft>
                <a:spcPts val="0"/>
              </a:spcAft>
              <a:defRPr/>
            </a:pPr>
            <a:endParaRPr lang="en-US" sz="4608">
              <a:solidFill>
                <a:srgbClr val="FFFFFF"/>
              </a:solidFill>
              <a:latin typeface="Amazon Ember"/>
            </a:endParaRPr>
          </a:p>
        </p:txBody>
      </p:sp>
    </p:spTree>
    <p:extLst>
      <p:ext uri="{BB962C8B-B14F-4D97-AF65-F5344CB8AC3E}">
        <p14:creationId xmlns:p14="http://schemas.microsoft.com/office/powerpoint/2010/main" val="4688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35" presetClass="path" presetSubtype="0" decel="100000" fill="hold" grpId="1" nodeType="withEffect">
                                      <p:stCondLst>
                                        <p:cond delay="800"/>
                                      </p:stCondLst>
                                      <p:childTnLst>
                                        <p:animMotion origin="layout" path="M -3.02083E-6 -1.11111E-6 L -3.02083E-6 0.02624 " pathEditMode="relative" rAng="0" ptsTypes="AA">
                                          <p:cBhvr>
                                            <p:cTn id="9" dur="500" spd="-100000" fill="hold"/>
                                            <p:tgtEl>
                                              <p:spTgt spid="69"/>
                                            </p:tgtEl>
                                            <p:attrNameLst>
                                              <p:attrName>ppt_x</p:attrName>
                                              <p:attrName>ppt_y</p:attrName>
                                            </p:attrNameLst>
                                          </p:cBhvr>
                                          <p:rCtr x="0" y="1312"/>
                                        </p:animMotion>
                                      </p:childTnLst>
                                    </p:cTn>
                                  </p:par>
                                  <p:par>
                                    <p:cTn id="10" presetID="10" presetClass="entr" presetSubtype="0" fill="hold" grpId="0" nodeType="withEffect">
                                      <p:stCondLst>
                                        <p:cond delay="20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par>
                                    <p:cTn id="13" presetID="35" presetClass="path" presetSubtype="0" decel="100000" fill="hold" grpId="1" nodeType="withEffect">
                                      <p:stCondLst>
                                        <p:cond delay="200"/>
                                      </p:stCondLst>
                                      <p:childTnLst>
                                        <p:animMotion origin="layout" path="M 5.20833E-7 -1.11111E-6 L 5.20833E-7 0.02624 " pathEditMode="relative" rAng="0" ptsTypes="AA">
                                          <p:cBhvr>
                                            <p:cTn id="14" dur="500" spd="-100000" fill="hold"/>
                                            <p:tgtEl>
                                              <p:spTgt spid="95"/>
                                            </p:tgtEl>
                                            <p:attrNameLst>
                                              <p:attrName>ppt_x</p:attrName>
                                              <p:attrName>ppt_y</p:attrName>
                                            </p:attrNameLst>
                                          </p:cBhvr>
                                          <p:rCtr x="0" y="1312"/>
                                        </p:animMotion>
                                      </p:childTnLst>
                                    </p:cTn>
                                  </p:par>
                                  <p:par>
                                    <p:cTn id="15" presetID="10" presetClass="entr" presetSubtype="0" fill="hold" grpId="0" nodeType="withEffect">
                                      <p:stCondLst>
                                        <p:cond delay="100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par>
                                    <p:cTn id="18" presetID="35" presetClass="path" presetSubtype="0" decel="100000" fill="hold" grpId="1" nodeType="withEffect">
                                      <p:stCondLst>
                                        <p:cond delay="1000"/>
                                      </p:stCondLst>
                                      <p:childTnLst>
                                        <p:animMotion origin="layout" path="M 3.95833E-6 -1.11111E-6 L 3.95833E-6 0.02624 " pathEditMode="relative" rAng="0" ptsTypes="AA">
                                          <p:cBhvr>
                                            <p:cTn id="19" dur="500" spd="-100000" fill="hold"/>
                                            <p:tgtEl>
                                              <p:spTgt spid="98"/>
                                            </p:tgtEl>
                                            <p:attrNameLst>
                                              <p:attrName>ppt_x</p:attrName>
                                              <p:attrName>ppt_y</p:attrName>
                                            </p:attrNameLst>
                                          </p:cBhvr>
                                          <p:rCtr x="0" y="1312"/>
                                        </p:animMotion>
                                      </p:childTnLst>
                                    </p:cTn>
                                  </p:par>
                                  <p:par>
                                    <p:cTn id="20" presetID="10" presetClass="entr" presetSubtype="0" fill="hold" grpId="0" nodeType="withEffect">
                                      <p:stCondLst>
                                        <p:cond delay="60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35" presetClass="path" presetSubtype="0" decel="100000" fill="hold" grpId="1" nodeType="withEffect">
                                      <p:stCondLst>
                                        <p:cond delay="600"/>
                                      </p:stCondLst>
                                      <p:childTnLst>
                                        <p:animMotion origin="layout" path="M 0 -1.11111E-6 L 0 0.02624 " pathEditMode="relative" rAng="0" ptsTypes="AA">
                                          <p:cBhvr>
                                            <p:cTn id="24" dur="500" spd="-100000" fill="hold"/>
                                            <p:tgtEl>
                                              <p:spTgt spid="97"/>
                                            </p:tgtEl>
                                            <p:attrNameLst>
                                              <p:attrName>ppt_x</p:attrName>
                                              <p:attrName>ppt_y</p:attrName>
                                            </p:attrNameLst>
                                          </p:cBhvr>
                                          <p:rCtr x="0" y="1312"/>
                                        </p:animMotion>
                                      </p:childTnLst>
                                    </p:cTn>
                                  </p:par>
                                  <p:par>
                                    <p:cTn id="25" presetID="10" presetClass="entr" presetSubtype="0" fill="hold" grpId="0" nodeType="withEffect">
                                      <p:stCondLst>
                                        <p:cond delay="40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par>
                                    <p:cTn id="28" presetID="35" presetClass="path" presetSubtype="0" decel="100000" fill="hold" grpId="1" nodeType="withEffect">
                                      <p:stCondLst>
                                        <p:cond delay="400"/>
                                      </p:stCondLst>
                                      <p:childTnLst>
                                        <p:animMotion origin="layout" path="M 1.52778E-6 -1.11111E-6 L 1.52778E-6 0.02624 " pathEditMode="relative" rAng="0" ptsTypes="AA">
                                          <p:cBhvr>
                                            <p:cTn id="29" dur="500" spd="-100000" fill="hold"/>
                                            <p:tgtEl>
                                              <p:spTgt spid="96"/>
                                            </p:tgtEl>
                                            <p:attrNameLst>
                                              <p:attrName>ppt_x</p:attrName>
                                              <p:attrName>ppt_y</p:attrName>
                                            </p:attrNameLst>
                                          </p:cBhvr>
                                          <p:rCtr x="0" y="1312"/>
                                        </p:animMotion>
                                      </p:childTnLst>
                                    </p:cTn>
                                  </p:par>
                                  <p:par>
                                    <p:cTn id="30" presetID="23" presetClass="entr" presetSubtype="16" fill="hold" nodeType="withEffect">
                                      <p:stCondLst>
                                        <p:cond delay="200"/>
                                      </p:stCondLst>
                                      <p:childTnLst>
                                        <p:set>
                                          <p:cBhvr>
                                            <p:cTn id="31" dur="1" fill="hold">
                                              <p:stCondLst>
                                                <p:cond delay="0"/>
                                              </p:stCondLst>
                                            </p:cTn>
                                            <p:tgtEl>
                                              <p:spTgt spid="30"/>
                                            </p:tgtEl>
                                            <p:attrNameLst>
                                              <p:attrName>style.visibility</p:attrName>
                                            </p:attrNameLst>
                                          </p:cBhvr>
                                          <p:to>
                                            <p:strVal val="visible"/>
                                          </p:to>
                                        </p:set>
                                        <p:anim calcmode="lin" valueType="num">
                                          <p:cBhvr>
                                            <p:cTn id="32" dur="250" fill="hold"/>
                                            <p:tgtEl>
                                              <p:spTgt spid="30"/>
                                            </p:tgtEl>
                                            <p:attrNameLst>
                                              <p:attrName>ppt_w</p:attrName>
                                            </p:attrNameLst>
                                          </p:cBhvr>
                                          <p:tavLst>
                                            <p:tav tm="0">
                                              <p:val>
                                                <p:fltVal val="0"/>
                                              </p:val>
                                            </p:tav>
                                            <p:tav tm="100000">
                                              <p:val>
                                                <p:strVal val="#ppt_w"/>
                                              </p:val>
                                            </p:tav>
                                          </p:tavLst>
                                        </p:anim>
                                        <p:anim calcmode="lin" valueType="num">
                                          <p:cBhvr>
                                            <p:cTn id="33" dur="250" fill="hold"/>
                                            <p:tgtEl>
                                              <p:spTgt spid="30"/>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200"/>
                                      </p:stCondLst>
                                      <p:childTnLst>
                                        <p:animScale p14:bounceEnd="99000">
                                          <p:cBhvr>
                                            <p:cTn id="35" dur="1000" fill="hold"/>
                                            <p:tgtEl>
                                              <p:spTgt spid="30"/>
                                            </p:tgtEl>
                                          </p:cBhvr>
                                          <p:by x="110000" y="110000"/>
                                        </p:animScale>
                                      </p:childTnLst>
                                    </p:cTn>
                                  </p:par>
                                  <p:par>
                                    <p:cTn id="36" presetID="6" presetClass="emph" presetSubtype="0" fill="hold" nodeType="withEffect">
                                      <p:stCondLst>
                                        <p:cond delay="200"/>
                                      </p:stCondLst>
                                      <p:childTnLst>
                                        <p:animScale>
                                          <p:cBhvr>
                                            <p:cTn id="37" dur="250" fill="hold"/>
                                            <p:tgtEl>
                                              <p:spTgt spid="30"/>
                                            </p:tgtEl>
                                          </p:cBhvr>
                                          <p:by x="91000" y="91000"/>
                                        </p:animScale>
                                      </p:childTnLst>
                                    </p:cTn>
                                  </p:par>
                                  <p:par>
                                    <p:cTn id="38" presetID="22" presetClass="entr" presetSubtype="8" fill="hold" grpId="0" nodeType="withEffect">
                                      <p:stCondLst>
                                        <p:cond delay="20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par>
                                    <p:cTn id="41" presetID="23" presetClass="entr" presetSubtype="16" fill="hold" nodeType="withEffect">
                                      <p:stCondLst>
                                        <p:cond delay="400"/>
                                      </p:stCondLst>
                                      <p:childTnLst>
                                        <p:set>
                                          <p:cBhvr>
                                            <p:cTn id="42" dur="1" fill="hold">
                                              <p:stCondLst>
                                                <p:cond delay="0"/>
                                              </p:stCondLst>
                                            </p:cTn>
                                            <p:tgtEl>
                                              <p:spTgt spid="6"/>
                                            </p:tgtEl>
                                            <p:attrNameLst>
                                              <p:attrName>style.visibility</p:attrName>
                                            </p:attrNameLst>
                                          </p:cBhvr>
                                          <p:to>
                                            <p:strVal val="visible"/>
                                          </p:to>
                                        </p:set>
                                        <p:anim calcmode="lin" valueType="num">
                                          <p:cBhvr>
                                            <p:cTn id="43" dur="250" fill="hold"/>
                                            <p:tgtEl>
                                              <p:spTgt spid="6"/>
                                            </p:tgtEl>
                                            <p:attrNameLst>
                                              <p:attrName>ppt_w</p:attrName>
                                            </p:attrNameLst>
                                          </p:cBhvr>
                                          <p:tavLst>
                                            <p:tav tm="0">
                                              <p:val>
                                                <p:fltVal val="0"/>
                                              </p:val>
                                            </p:tav>
                                            <p:tav tm="100000">
                                              <p:val>
                                                <p:strVal val="#ppt_w"/>
                                              </p:val>
                                            </p:tav>
                                          </p:tavLst>
                                        </p:anim>
                                        <p:anim calcmode="lin" valueType="num">
                                          <p:cBhvr>
                                            <p:cTn id="44" dur="25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400"/>
                                      </p:stCondLst>
                                      <p:childTnLst>
                                        <p:animScale p14:bounceEnd="99000">
                                          <p:cBhvr>
                                            <p:cTn id="46" dur="1000" fill="hold"/>
                                            <p:tgtEl>
                                              <p:spTgt spid="6"/>
                                            </p:tgtEl>
                                          </p:cBhvr>
                                          <p:by x="110000" y="110000"/>
                                        </p:animScale>
                                      </p:childTnLst>
                                    </p:cTn>
                                  </p:par>
                                  <p:par>
                                    <p:cTn id="47" presetID="6" presetClass="emph" presetSubtype="0" fill="hold" nodeType="withEffect">
                                      <p:stCondLst>
                                        <p:cond delay="400"/>
                                      </p:stCondLst>
                                      <p:childTnLst>
                                        <p:animScale>
                                          <p:cBhvr>
                                            <p:cTn id="48" dur="250" fill="hold"/>
                                            <p:tgtEl>
                                              <p:spTgt spid="6"/>
                                            </p:tgtEl>
                                          </p:cBhvr>
                                          <p:by x="91000" y="91000"/>
                                        </p:animScale>
                                      </p:childTnLst>
                                    </p:cTn>
                                  </p:par>
                                  <p:par>
                                    <p:cTn id="49" presetID="22" presetClass="entr" presetSubtype="8" fill="hold" grpId="0" nodeType="withEffect">
                                      <p:stCondLst>
                                        <p:cond delay="400"/>
                                      </p:stCondLst>
                                      <p:childTnLst>
                                        <p:set>
                                          <p:cBhvr>
                                            <p:cTn id="50" dur="1" fill="hold">
                                              <p:stCondLst>
                                                <p:cond delay="0"/>
                                              </p:stCondLst>
                                            </p:cTn>
                                            <p:tgtEl>
                                              <p:spTgt spid="54"/>
                                            </p:tgtEl>
                                            <p:attrNameLst>
                                              <p:attrName>style.visibility</p:attrName>
                                            </p:attrNameLst>
                                          </p:cBhvr>
                                          <p:to>
                                            <p:strVal val="visible"/>
                                          </p:to>
                                        </p:set>
                                        <p:animEffect transition="in" filter="wipe(left)">
                                          <p:cBhvr>
                                            <p:cTn id="51" dur="500"/>
                                            <p:tgtEl>
                                              <p:spTgt spid="54"/>
                                            </p:tgtEl>
                                          </p:cBhvr>
                                        </p:animEffect>
                                      </p:childTnLst>
                                    </p:cTn>
                                  </p:par>
                                  <p:par>
                                    <p:cTn id="52" presetID="23" presetClass="entr" presetSubtype="16" fill="hold" nodeType="withEffect">
                                      <p:stCondLst>
                                        <p:cond delay="600"/>
                                      </p:stCondLst>
                                      <p:childTnLst>
                                        <p:set>
                                          <p:cBhvr>
                                            <p:cTn id="53" dur="1" fill="hold">
                                              <p:stCondLst>
                                                <p:cond delay="0"/>
                                              </p:stCondLst>
                                            </p:cTn>
                                            <p:tgtEl>
                                              <p:spTgt spid="8"/>
                                            </p:tgtEl>
                                            <p:attrNameLst>
                                              <p:attrName>style.visibility</p:attrName>
                                            </p:attrNameLst>
                                          </p:cBhvr>
                                          <p:to>
                                            <p:strVal val="visible"/>
                                          </p:to>
                                        </p:set>
                                        <p:anim calcmode="lin" valueType="num">
                                          <p:cBhvr>
                                            <p:cTn id="54" dur="250" fill="hold"/>
                                            <p:tgtEl>
                                              <p:spTgt spid="8"/>
                                            </p:tgtEl>
                                            <p:attrNameLst>
                                              <p:attrName>ppt_w</p:attrName>
                                            </p:attrNameLst>
                                          </p:cBhvr>
                                          <p:tavLst>
                                            <p:tav tm="0">
                                              <p:val>
                                                <p:fltVal val="0"/>
                                              </p:val>
                                            </p:tav>
                                            <p:tav tm="100000">
                                              <p:val>
                                                <p:strVal val="#ppt_w"/>
                                              </p:val>
                                            </p:tav>
                                          </p:tavLst>
                                        </p:anim>
                                        <p:anim calcmode="lin" valueType="num">
                                          <p:cBhvr>
                                            <p:cTn id="55" dur="250" fill="hold"/>
                                            <p:tgtEl>
                                              <p:spTgt spid="8"/>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600"/>
                                      </p:stCondLst>
                                      <p:childTnLst>
                                        <p:animScale p14:bounceEnd="99000">
                                          <p:cBhvr>
                                            <p:cTn id="57" dur="1000" fill="hold"/>
                                            <p:tgtEl>
                                              <p:spTgt spid="8"/>
                                            </p:tgtEl>
                                          </p:cBhvr>
                                          <p:by x="110000" y="110000"/>
                                        </p:animScale>
                                      </p:childTnLst>
                                    </p:cTn>
                                  </p:par>
                                  <p:par>
                                    <p:cTn id="58" presetID="6" presetClass="emph" presetSubtype="0" fill="hold" nodeType="withEffect">
                                      <p:stCondLst>
                                        <p:cond delay="600"/>
                                      </p:stCondLst>
                                      <p:childTnLst>
                                        <p:animScale>
                                          <p:cBhvr>
                                            <p:cTn id="59" dur="250" fill="hold"/>
                                            <p:tgtEl>
                                              <p:spTgt spid="8"/>
                                            </p:tgtEl>
                                          </p:cBhvr>
                                          <p:by x="91000" y="91000"/>
                                        </p:animScale>
                                      </p:childTnLst>
                                    </p:cTn>
                                  </p:par>
                                  <p:par>
                                    <p:cTn id="60" presetID="22" presetClass="entr" presetSubtype="8" fill="hold" grpId="0" nodeType="withEffect">
                                      <p:stCondLst>
                                        <p:cond delay="60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500"/>
                                            <p:tgtEl>
                                              <p:spTgt spid="55"/>
                                            </p:tgtEl>
                                          </p:cBhvr>
                                        </p:animEffect>
                                      </p:childTnLst>
                                    </p:cTn>
                                  </p:par>
                                  <p:par>
                                    <p:cTn id="63" presetID="23" presetClass="entr" presetSubtype="16" fill="hold" nodeType="withEffect">
                                      <p:stCondLst>
                                        <p:cond delay="800"/>
                                      </p:stCondLst>
                                      <p:childTnLst>
                                        <p:set>
                                          <p:cBhvr>
                                            <p:cTn id="64" dur="1" fill="hold">
                                              <p:stCondLst>
                                                <p:cond delay="0"/>
                                              </p:stCondLst>
                                            </p:cTn>
                                            <p:tgtEl>
                                              <p:spTgt spid="179"/>
                                            </p:tgtEl>
                                            <p:attrNameLst>
                                              <p:attrName>style.visibility</p:attrName>
                                            </p:attrNameLst>
                                          </p:cBhvr>
                                          <p:to>
                                            <p:strVal val="visible"/>
                                          </p:to>
                                        </p:set>
                                        <p:anim calcmode="lin" valueType="num">
                                          <p:cBhvr>
                                            <p:cTn id="65" dur="250" fill="hold"/>
                                            <p:tgtEl>
                                              <p:spTgt spid="179"/>
                                            </p:tgtEl>
                                            <p:attrNameLst>
                                              <p:attrName>ppt_w</p:attrName>
                                            </p:attrNameLst>
                                          </p:cBhvr>
                                          <p:tavLst>
                                            <p:tav tm="0">
                                              <p:val>
                                                <p:fltVal val="0"/>
                                              </p:val>
                                            </p:tav>
                                            <p:tav tm="100000">
                                              <p:val>
                                                <p:strVal val="#ppt_w"/>
                                              </p:val>
                                            </p:tav>
                                          </p:tavLst>
                                        </p:anim>
                                        <p:anim calcmode="lin" valueType="num">
                                          <p:cBhvr>
                                            <p:cTn id="66" dur="250" fill="hold"/>
                                            <p:tgtEl>
                                              <p:spTgt spid="179"/>
                                            </p:tgtEl>
                                            <p:attrNameLst>
                                              <p:attrName>ppt_h</p:attrName>
                                            </p:attrNameLst>
                                          </p:cBhvr>
                                          <p:tavLst>
                                            <p:tav tm="0">
                                              <p:val>
                                                <p:fltVal val="0"/>
                                              </p:val>
                                            </p:tav>
                                            <p:tav tm="100000">
                                              <p:val>
                                                <p:strVal val="#ppt_h"/>
                                              </p:val>
                                            </p:tav>
                                          </p:tavLst>
                                        </p:anim>
                                      </p:childTnLst>
                                    </p:cTn>
                                  </p:par>
                                  <p:par>
                                    <p:cTn id="67" presetID="6" presetClass="emph" presetSubtype="0" fill="hold" nodeType="withEffect" p14:presetBounceEnd="99000">
                                      <p:stCondLst>
                                        <p:cond delay="800"/>
                                      </p:stCondLst>
                                      <p:childTnLst>
                                        <p:animScale p14:bounceEnd="99000">
                                          <p:cBhvr>
                                            <p:cTn id="68" dur="1000" fill="hold"/>
                                            <p:tgtEl>
                                              <p:spTgt spid="179"/>
                                            </p:tgtEl>
                                          </p:cBhvr>
                                          <p:by x="110000" y="110000"/>
                                        </p:animScale>
                                      </p:childTnLst>
                                    </p:cTn>
                                  </p:par>
                                  <p:par>
                                    <p:cTn id="69" presetID="6" presetClass="emph" presetSubtype="0" fill="hold" nodeType="withEffect">
                                      <p:stCondLst>
                                        <p:cond delay="800"/>
                                      </p:stCondLst>
                                      <p:childTnLst>
                                        <p:animScale>
                                          <p:cBhvr>
                                            <p:cTn id="70" dur="250" fill="hold"/>
                                            <p:tgtEl>
                                              <p:spTgt spid="179"/>
                                            </p:tgtEl>
                                          </p:cBhvr>
                                          <p:by x="91000" y="91000"/>
                                        </p:animScale>
                                      </p:childTnLst>
                                    </p:cTn>
                                  </p:par>
                                  <p:par>
                                    <p:cTn id="71" presetID="22" presetClass="entr" presetSubtype="8" fill="hold" grpId="0" nodeType="withEffect">
                                      <p:stCondLst>
                                        <p:cond delay="800"/>
                                      </p:stCondLst>
                                      <p:childTnLst>
                                        <p:set>
                                          <p:cBhvr>
                                            <p:cTn id="72" dur="1" fill="hold">
                                              <p:stCondLst>
                                                <p:cond delay="0"/>
                                              </p:stCondLst>
                                            </p:cTn>
                                            <p:tgtEl>
                                              <p:spTgt spid="56"/>
                                            </p:tgtEl>
                                            <p:attrNameLst>
                                              <p:attrName>style.visibility</p:attrName>
                                            </p:attrNameLst>
                                          </p:cBhvr>
                                          <p:to>
                                            <p:strVal val="visible"/>
                                          </p:to>
                                        </p:set>
                                        <p:animEffect transition="in" filter="wipe(left)">
                                          <p:cBhvr>
                                            <p:cTn id="73" dur="500"/>
                                            <p:tgtEl>
                                              <p:spTgt spid="56"/>
                                            </p:tgtEl>
                                          </p:cBhvr>
                                        </p:animEffect>
                                      </p:childTnLst>
                                    </p:cTn>
                                  </p:par>
                                  <p:par>
                                    <p:cTn id="74" presetID="23" presetClass="entr" presetSubtype="16" fill="hold" nodeType="withEffect">
                                      <p:stCondLst>
                                        <p:cond delay="1000"/>
                                      </p:stCondLst>
                                      <p:childTnLst>
                                        <p:set>
                                          <p:cBhvr>
                                            <p:cTn id="75" dur="1" fill="hold">
                                              <p:stCondLst>
                                                <p:cond delay="0"/>
                                              </p:stCondLst>
                                            </p:cTn>
                                            <p:tgtEl>
                                              <p:spTgt spid="89"/>
                                            </p:tgtEl>
                                            <p:attrNameLst>
                                              <p:attrName>style.visibility</p:attrName>
                                            </p:attrNameLst>
                                          </p:cBhvr>
                                          <p:to>
                                            <p:strVal val="visible"/>
                                          </p:to>
                                        </p:set>
                                        <p:anim calcmode="lin" valueType="num">
                                          <p:cBhvr>
                                            <p:cTn id="76" dur="250" fill="hold"/>
                                            <p:tgtEl>
                                              <p:spTgt spid="89"/>
                                            </p:tgtEl>
                                            <p:attrNameLst>
                                              <p:attrName>ppt_w</p:attrName>
                                            </p:attrNameLst>
                                          </p:cBhvr>
                                          <p:tavLst>
                                            <p:tav tm="0">
                                              <p:val>
                                                <p:fltVal val="0"/>
                                              </p:val>
                                            </p:tav>
                                            <p:tav tm="100000">
                                              <p:val>
                                                <p:strVal val="#ppt_w"/>
                                              </p:val>
                                            </p:tav>
                                          </p:tavLst>
                                        </p:anim>
                                        <p:anim calcmode="lin" valueType="num">
                                          <p:cBhvr>
                                            <p:cTn id="77" dur="250" fill="hold"/>
                                            <p:tgtEl>
                                              <p:spTgt spid="89"/>
                                            </p:tgtEl>
                                            <p:attrNameLst>
                                              <p:attrName>ppt_h</p:attrName>
                                            </p:attrNameLst>
                                          </p:cBhvr>
                                          <p:tavLst>
                                            <p:tav tm="0">
                                              <p:val>
                                                <p:fltVal val="0"/>
                                              </p:val>
                                            </p:tav>
                                            <p:tav tm="100000">
                                              <p:val>
                                                <p:strVal val="#ppt_h"/>
                                              </p:val>
                                            </p:tav>
                                          </p:tavLst>
                                        </p:anim>
                                      </p:childTnLst>
                                    </p:cTn>
                                  </p:par>
                                  <p:par>
                                    <p:cTn id="78" presetID="6" presetClass="emph" presetSubtype="0" fill="hold" nodeType="withEffect" p14:presetBounceEnd="99000">
                                      <p:stCondLst>
                                        <p:cond delay="1000"/>
                                      </p:stCondLst>
                                      <p:childTnLst>
                                        <p:animScale p14:bounceEnd="99000">
                                          <p:cBhvr>
                                            <p:cTn id="79" dur="1000" fill="hold"/>
                                            <p:tgtEl>
                                              <p:spTgt spid="89"/>
                                            </p:tgtEl>
                                          </p:cBhvr>
                                          <p:by x="110000" y="110000"/>
                                        </p:animScale>
                                      </p:childTnLst>
                                    </p:cTn>
                                  </p:par>
                                  <p:par>
                                    <p:cTn id="80" presetID="6" presetClass="emph" presetSubtype="0" fill="hold" nodeType="withEffect">
                                      <p:stCondLst>
                                        <p:cond delay="1000"/>
                                      </p:stCondLst>
                                      <p:childTnLst>
                                        <p:animScale>
                                          <p:cBhvr>
                                            <p:cTn id="81" dur="250" fill="hold"/>
                                            <p:tgtEl>
                                              <p:spTgt spid="89"/>
                                            </p:tgtEl>
                                          </p:cBhvr>
                                          <p:by x="91000" y="91000"/>
                                        </p:animScale>
                                      </p:childTnLst>
                                    </p:cTn>
                                  </p:par>
                                  <p:par>
                                    <p:cTn id="82" presetID="22" presetClass="entr" presetSubtype="8" fill="hold" grpId="0" nodeType="withEffect">
                                      <p:stCondLst>
                                        <p:cond delay="1000"/>
                                      </p:stCondLst>
                                      <p:childTnLst>
                                        <p:set>
                                          <p:cBhvr>
                                            <p:cTn id="83" dur="1" fill="hold">
                                              <p:stCondLst>
                                                <p:cond delay="0"/>
                                              </p:stCondLst>
                                            </p:cTn>
                                            <p:tgtEl>
                                              <p:spTgt spid="57"/>
                                            </p:tgtEl>
                                            <p:attrNameLst>
                                              <p:attrName>style.visibility</p:attrName>
                                            </p:attrNameLst>
                                          </p:cBhvr>
                                          <p:to>
                                            <p:strVal val="visible"/>
                                          </p:to>
                                        </p:set>
                                        <p:animEffect transition="in" filter="wipe(left)">
                                          <p:cBhvr>
                                            <p:cTn id="8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95" grpId="0"/>
          <p:bldP spid="95" grpId="1"/>
          <p:bldP spid="96" grpId="0"/>
          <p:bldP spid="96" grpId="1"/>
          <p:bldP spid="97" grpId="0"/>
          <p:bldP spid="97" grpId="1"/>
          <p:bldP spid="98" grpId="0"/>
          <p:bldP spid="98" grpId="1"/>
          <p:bldP spid="53" grpId="0" animBg="1"/>
          <p:bldP spid="54" grpId="0" animBg="1"/>
          <p:bldP spid="55" grpId="0" animBg="1"/>
          <p:bldP spid="56" grpId="0" animBg="1"/>
          <p:bldP spid="5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35" presetClass="path" presetSubtype="0" decel="100000" fill="hold" grpId="1" nodeType="withEffect">
                                      <p:stCondLst>
                                        <p:cond delay="800"/>
                                      </p:stCondLst>
                                      <p:childTnLst>
                                        <p:animMotion origin="layout" path="M -3.02083E-6 -1.11111E-6 L -3.02083E-6 0.02624 " pathEditMode="relative" rAng="0" ptsTypes="AA">
                                          <p:cBhvr>
                                            <p:cTn id="9" dur="500" spd="-100000" fill="hold"/>
                                            <p:tgtEl>
                                              <p:spTgt spid="69"/>
                                            </p:tgtEl>
                                            <p:attrNameLst>
                                              <p:attrName>ppt_x</p:attrName>
                                              <p:attrName>ppt_y</p:attrName>
                                            </p:attrNameLst>
                                          </p:cBhvr>
                                          <p:rCtr x="0" y="1312"/>
                                        </p:animMotion>
                                      </p:childTnLst>
                                    </p:cTn>
                                  </p:par>
                                  <p:par>
                                    <p:cTn id="10" presetID="10" presetClass="entr" presetSubtype="0" fill="hold" grpId="0" nodeType="withEffect">
                                      <p:stCondLst>
                                        <p:cond delay="20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par>
                                    <p:cTn id="13" presetID="35" presetClass="path" presetSubtype="0" decel="100000" fill="hold" grpId="1" nodeType="withEffect">
                                      <p:stCondLst>
                                        <p:cond delay="200"/>
                                      </p:stCondLst>
                                      <p:childTnLst>
                                        <p:animMotion origin="layout" path="M 5.20833E-7 -1.11111E-6 L 5.20833E-7 0.02624 " pathEditMode="relative" rAng="0" ptsTypes="AA">
                                          <p:cBhvr>
                                            <p:cTn id="14" dur="500" spd="-100000" fill="hold"/>
                                            <p:tgtEl>
                                              <p:spTgt spid="95"/>
                                            </p:tgtEl>
                                            <p:attrNameLst>
                                              <p:attrName>ppt_x</p:attrName>
                                              <p:attrName>ppt_y</p:attrName>
                                            </p:attrNameLst>
                                          </p:cBhvr>
                                          <p:rCtr x="0" y="1312"/>
                                        </p:animMotion>
                                      </p:childTnLst>
                                    </p:cTn>
                                  </p:par>
                                  <p:par>
                                    <p:cTn id="15" presetID="10" presetClass="entr" presetSubtype="0" fill="hold" grpId="0" nodeType="withEffect">
                                      <p:stCondLst>
                                        <p:cond delay="100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par>
                                    <p:cTn id="18" presetID="35" presetClass="path" presetSubtype="0" decel="100000" fill="hold" grpId="1" nodeType="withEffect">
                                      <p:stCondLst>
                                        <p:cond delay="1000"/>
                                      </p:stCondLst>
                                      <p:childTnLst>
                                        <p:animMotion origin="layout" path="M 3.95833E-6 -1.11111E-6 L 3.95833E-6 0.02624 " pathEditMode="relative" rAng="0" ptsTypes="AA">
                                          <p:cBhvr>
                                            <p:cTn id="19" dur="500" spd="-100000" fill="hold"/>
                                            <p:tgtEl>
                                              <p:spTgt spid="98"/>
                                            </p:tgtEl>
                                            <p:attrNameLst>
                                              <p:attrName>ppt_x</p:attrName>
                                              <p:attrName>ppt_y</p:attrName>
                                            </p:attrNameLst>
                                          </p:cBhvr>
                                          <p:rCtr x="0" y="1312"/>
                                        </p:animMotion>
                                      </p:childTnLst>
                                    </p:cTn>
                                  </p:par>
                                  <p:par>
                                    <p:cTn id="20" presetID="10" presetClass="entr" presetSubtype="0" fill="hold" grpId="0" nodeType="withEffect">
                                      <p:stCondLst>
                                        <p:cond delay="60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35" presetClass="path" presetSubtype="0" decel="100000" fill="hold" grpId="1" nodeType="withEffect">
                                      <p:stCondLst>
                                        <p:cond delay="600"/>
                                      </p:stCondLst>
                                      <p:childTnLst>
                                        <p:animMotion origin="layout" path="M 0 -1.11111E-6 L 0 0.02624 " pathEditMode="relative" rAng="0" ptsTypes="AA">
                                          <p:cBhvr>
                                            <p:cTn id="24" dur="500" spd="-100000" fill="hold"/>
                                            <p:tgtEl>
                                              <p:spTgt spid="97"/>
                                            </p:tgtEl>
                                            <p:attrNameLst>
                                              <p:attrName>ppt_x</p:attrName>
                                              <p:attrName>ppt_y</p:attrName>
                                            </p:attrNameLst>
                                          </p:cBhvr>
                                          <p:rCtr x="0" y="1312"/>
                                        </p:animMotion>
                                      </p:childTnLst>
                                    </p:cTn>
                                  </p:par>
                                  <p:par>
                                    <p:cTn id="25" presetID="10" presetClass="entr" presetSubtype="0" fill="hold" grpId="0" nodeType="withEffect">
                                      <p:stCondLst>
                                        <p:cond delay="40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par>
                                    <p:cTn id="28" presetID="35" presetClass="path" presetSubtype="0" decel="100000" fill="hold" grpId="1" nodeType="withEffect">
                                      <p:stCondLst>
                                        <p:cond delay="400"/>
                                      </p:stCondLst>
                                      <p:childTnLst>
                                        <p:animMotion origin="layout" path="M 1.52778E-6 -1.11111E-6 L 1.52778E-6 0.02624 " pathEditMode="relative" rAng="0" ptsTypes="AA">
                                          <p:cBhvr>
                                            <p:cTn id="29" dur="500" spd="-100000" fill="hold"/>
                                            <p:tgtEl>
                                              <p:spTgt spid="96"/>
                                            </p:tgtEl>
                                            <p:attrNameLst>
                                              <p:attrName>ppt_x</p:attrName>
                                              <p:attrName>ppt_y</p:attrName>
                                            </p:attrNameLst>
                                          </p:cBhvr>
                                          <p:rCtr x="0" y="1312"/>
                                        </p:animMotion>
                                      </p:childTnLst>
                                    </p:cTn>
                                  </p:par>
                                  <p:par>
                                    <p:cTn id="30" presetID="23" presetClass="entr" presetSubtype="16" fill="hold" nodeType="withEffect">
                                      <p:stCondLst>
                                        <p:cond delay="200"/>
                                      </p:stCondLst>
                                      <p:childTnLst>
                                        <p:set>
                                          <p:cBhvr>
                                            <p:cTn id="31" dur="1" fill="hold">
                                              <p:stCondLst>
                                                <p:cond delay="0"/>
                                              </p:stCondLst>
                                            </p:cTn>
                                            <p:tgtEl>
                                              <p:spTgt spid="30"/>
                                            </p:tgtEl>
                                            <p:attrNameLst>
                                              <p:attrName>style.visibility</p:attrName>
                                            </p:attrNameLst>
                                          </p:cBhvr>
                                          <p:to>
                                            <p:strVal val="visible"/>
                                          </p:to>
                                        </p:set>
                                        <p:anim calcmode="lin" valueType="num">
                                          <p:cBhvr>
                                            <p:cTn id="32" dur="250" fill="hold"/>
                                            <p:tgtEl>
                                              <p:spTgt spid="30"/>
                                            </p:tgtEl>
                                            <p:attrNameLst>
                                              <p:attrName>ppt_w</p:attrName>
                                            </p:attrNameLst>
                                          </p:cBhvr>
                                          <p:tavLst>
                                            <p:tav tm="0">
                                              <p:val>
                                                <p:fltVal val="0"/>
                                              </p:val>
                                            </p:tav>
                                            <p:tav tm="100000">
                                              <p:val>
                                                <p:strVal val="#ppt_w"/>
                                              </p:val>
                                            </p:tav>
                                          </p:tavLst>
                                        </p:anim>
                                        <p:anim calcmode="lin" valueType="num">
                                          <p:cBhvr>
                                            <p:cTn id="33" dur="250" fill="hold"/>
                                            <p:tgtEl>
                                              <p:spTgt spid="30"/>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200"/>
                                      </p:stCondLst>
                                      <p:childTnLst>
                                        <p:animScale>
                                          <p:cBhvr>
                                            <p:cTn id="35" dur="1000" fill="hold"/>
                                            <p:tgtEl>
                                              <p:spTgt spid="30"/>
                                            </p:tgtEl>
                                          </p:cBhvr>
                                          <p:by x="110000" y="110000"/>
                                        </p:animScale>
                                      </p:childTnLst>
                                    </p:cTn>
                                  </p:par>
                                  <p:par>
                                    <p:cTn id="36" presetID="6" presetClass="emph" presetSubtype="0" fill="hold" nodeType="withEffect">
                                      <p:stCondLst>
                                        <p:cond delay="200"/>
                                      </p:stCondLst>
                                      <p:childTnLst>
                                        <p:animScale>
                                          <p:cBhvr>
                                            <p:cTn id="37" dur="250" fill="hold"/>
                                            <p:tgtEl>
                                              <p:spTgt spid="30"/>
                                            </p:tgtEl>
                                          </p:cBhvr>
                                          <p:by x="91000" y="91000"/>
                                        </p:animScale>
                                      </p:childTnLst>
                                    </p:cTn>
                                  </p:par>
                                  <p:par>
                                    <p:cTn id="38" presetID="22" presetClass="entr" presetSubtype="8" fill="hold" grpId="0" nodeType="withEffect">
                                      <p:stCondLst>
                                        <p:cond delay="20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par>
                                    <p:cTn id="41" presetID="23" presetClass="entr" presetSubtype="16" fill="hold" nodeType="withEffect">
                                      <p:stCondLst>
                                        <p:cond delay="400"/>
                                      </p:stCondLst>
                                      <p:childTnLst>
                                        <p:set>
                                          <p:cBhvr>
                                            <p:cTn id="42" dur="1" fill="hold">
                                              <p:stCondLst>
                                                <p:cond delay="0"/>
                                              </p:stCondLst>
                                            </p:cTn>
                                            <p:tgtEl>
                                              <p:spTgt spid="6"/>
                                            </p:tgtEl>
                                            <p:attrNameLst>
                                              <p:attrName>style.visibility</p:attrName>
                                            </p:attrNameLst>
                                          </p:cBhvr>
                                          <p:to>
                                            <p:strVal val="visible"/>
                                          </p:to>
                                        </p:set>
                                        <p:anim calcmode="lin" valueType="num">
                                          <p:cBhvr>
                                            <p:cTn id="43" dur="250" fill="hold"/>
                                            <p:tgtEl>
                                              <p:spTgt spid="6"/>
                                            </p:tgtEl>
                                            <p:attrNameLst>
                                              <p:attrName>ppt_w</p:attrName>
                                            </p:attrNameLst>
                                          </p:cBhvr>
                                          <p:tavLst>
                                            <p:tav tm="0">
                                              <p:val>
                                                <p:fltVal val="0"/>
                                              </p:val>
                                            </p:tav>
                                            <p:tav tm="100000">
                                              <p:val>
                                                <p:strVal val="#ppt_w"/>
                                              </p:val>
                                            </p:tav>
                                          </p:tavLst>
                                        </p:anim>
                                        <p:anim calcmode="lin" valueType="num">
                                          <p:cBhvr>
                                            <p:cTn id="44" dur="25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400"/>
                                      </p:stCondLst>
                                      <p:childTnLst>
                                        <p:animScale>
                                          <p:cBhvr>
                                            <p:cTn id="46" dur="1000" fill="hold"/>
                                            <p:tgtEl>
                                              <p:spTgt spid="6"/>
                                            </p:tgtEl>
                                          </p:cBhvr>
                                          <p:by x="110000" y="110000"/>
                                        </p:animScale>
                                      </p:childTnLst>
                                    </p:cTn>
                                  </p:par>
                                  <p:par>
                                    <p:cTn id="47" presetID="6" presetClass="emph" presetSubtype="0" fill="hold" nodeType="withEffect">
                                      <p:stCondLst>
                                        <p:cond delay="400"/>
                                      </p:stCondLst>
                                      <p:childTnLst>
                                        <p:animScale>
                                          <p:cBhvr>
                                            <p:cTn id="48" dur="250" fill="hold"/>
                                            <p:tgtEl>
                                              <p:spTgt spid="6"/>
                                            </p:tgtEl>
                                          </p:cBhvr>
                                          <p:by x="91000" y="91000"/>
                                        </p:animScale>
                                      </p:childTnLst>
                                    </p:cTn>
                                  </p:par>
                                  <p:par>
                                    <p:cTn id="49" presetID="22" presetClass="entr" presetSubtype="8" fill="hold" grpId="0" nodeType="withEffect">
                                      <p:stCondLst>
                                        <p:cond delay="400"/>
                                      </p:stCondLst>
                                      <p:childTnLst>
                                        <p:set>
                                          <p:cBhvr>
                                            <p:cTn id="50" dur="1" fill="hold">
                                              <p:stCondLst>
                                                <p:cond delay="0"/>
                                              </p:stCondLst>
                                            </p:cTn>
                                            <p:tgtEl>
                                              <p:spTgt spid="54"/>
                                            </p:tgtEl>
                                            <p:attrNameLst>
                                              <p:attrName>style.visibility</p:attrName>
                                            </p:attrNameLst>
                                          </p:cBhvr>
                                          <p:to>
                                            <p:strVal val="visible"/>
                                          </p:to>
                                        </p:set>
                                        <p:animEffect transition="in" filter="wipe(left)">
                                          <p:cBhvr>
                                            <p:cTn id="51" dur="500"/>
                                            <p:tgtEl>
                                              <p:spTgt spid="54"/>
                                            </p:tgtEl>
                                          </p:cBhvr>
                                        </p:animEffect>
                                      </p:childTnLst>
                                    </p:cTn>
                                  </p:par>
                                  <p:par>
                                    <p:cTn id="52" presetID="23" presetClass="entr" presetSubtype="16" fill="hold" nodeType="withEffect">
                                      <p:stCondLst>
                                        <p:cond delay="600"/>
                                      </p:stCondLst>
                                      <p:childTnLst>
                                        <p:set>
                                          <p:cBhvr>
                                            <p:cTn id="53" dur="1" fill="hold">
                                              <p:stCondLst>
                                                <p:cond delay="0"/>
                                              </p:stCondLst>
                                            </p:cTn>
                                            <p:tgtEl>
                                              <p:spTgt spid="8"/>
                                            </p:tgtEl>
                                            <p:attrNameLst>
                                              <p:attrName>style.visibility</p:attrName>
                                            </p:attrNameLst>
                                          </p:cBhvr>
                                          <p:to>
                                            <p:strVal val="visible"/>
                                          </p:to>
                                        </p:set>
                                        <p:anim calcmode="lin" valueType="num">
                                          <p:cBhvr>
                                            <p:cTn id="54" dur="250" fill="hold"/>
                                            <p:tgtEl>
                                              <p:spTgt spid="8"/>
                                            </p:tgtEl>
                                            <p:attrNameLst>
                                              <p:attrName>ppt_w</p:attrName>
                                            </p:attrNameLst>
                                          </p:cBhvr>
                                          <p:tavLst>
                                            <p:tav tm="0">
                                              <p:val>
                                                <p:fltVal val="0"/>
                                              </p:val>
                                            </p:tav>
                                            <p:tav tm="100000">
                                              <p:val>
                                                <p:strVal val="#ppt_w"/>
                                              </p:val>
                                            </p:tav>
                                          </p:tavLst>
                                        </p:anim>
                                        <p:anim calcmode="lin" valueType="num">
                                          <p:cBhvr>
                                            <p:cTn id="55" dur="250" fill="hold"/>
                                            <p:tgtEl>
                                              <p:spTgt spid="8"/>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600"/>
                                      </p:stCondLst>
                                      <p:childTnLst>
                                        <p:animScale>
                                          <p:cBhvr>
                                            <p:cTn id="57" dur="1000" fill="hold"/>
                                            <p:tgtEl>
                                              <p:spTgt spid="8"/>
                                            </p:tgtEl>
                                          </p:cBhvr>
                                          <p:by x="110000" y="110000"/>
                                        </p:animScale>
                                      </p:childTnLst>
                                    </p:cTn>
                                  </p:par>
                                  <p:par>
                                    <p:cTn id="58" presetID="6" presetClass="emph" presetSubtype="0" fill="hold" nodeType="withEffect">
                                      <p:stCondLst>
                                        <p:cond delay="600"/>
                                      </p:stCondLst>
                                      <p:childTnLst>
                                        <p:animScale>
                                          <p:cBhvr>
                                            <p:cTn id="59" dur="250" fill="hold"/>
                                            <p:tgtEl>
                                              <p:spTgt spid="8"/>
                                            </p:tgtEl>
                                          </p:cBhvr>
                                          <p:by x="91000" y="91000"/>
                                        </p:animScale>
                                      </p:childTnLst>
                                    </p:cTn>
                                  </p:par>
                                  <p:par>
                                    <p:cTn id="60" presetID="22" presetClass="entr" presetSubtype="8" fill="hold" grpId="0" nodeType="withEffect">
                                      <p:stCondLst>
                                        <p:cond delay="60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500"/>
                                            <p:tgtEl>
                                              <p:spTgt spid="55"/>
                                            </p:tgtEl>
                                          </p:cBhvr>
                                        </p:animEffect>
                                      </p:childTnLst>
                                    </p:cTn>
                                  </p:par>
                                  <p:par>
                                    <p:cTn id="63" presetID="23" presetClass="entr" presetSubtype="16" fill="hold" nodeType="withEffect">
                                      <p:stCondLst>
                                        <p:cond delay="800"/>
                                      </p:stCondLst>
                                      <p:childTnLst>
                                        <p:set>
                                          <p:cBhvr>
                                            <p:cTn id="64" dur="1" fill="hold">
                                              <p:stCondLst>
                                                <p:cond delay="0"/>
                                              </p:stCondLst>
                                            </p:cTn>
                                            <p:tgtEl>
                                              <p:spTgt spid="179"/>
                                            </p:tgtEl>
                                            <p:attrNameLst>
                                              <p:attrName>style.visibility</p:attrName>
                                            </p:attrNameLst>
                                          </p:cBhvr>
                                          <p:to>
                                            <p:strVal val="visible"/>
                                          </p:to>
                                        </p:set>
                                        <p:anim calcmode="lin" valueType="num">
                                          <p:cBhvr>
                                            <p:cTn id="65" dur="250" fill="hold"/>
                                            <p:tgtEl>
                                              <p:spTgt spid="179"/>
                                            </p:tgtEl>
                                            <p:attrNameLst>
                                              <p:attrName>ppt_w</p:attrName>
                                            </p:attrNameLst>
                                          </p:cBhvr>
                                          <p:tavLst>
                                            <p:tav tm="0">
                                              <p:val>
                                                <p:fltVal val="0"/>
                                              </p:val>
                                            </p:tav>
                                            <p:tav tm="100000">
                                              <p:val>
                                                <p:strVal val="#ppt_w"/>
                                              </p:val>
                                            </p:tav>
                                          </p:tavLst>
                                        </p:anim>
                                        <p:anim calcmode="lin" valueType="num">
                                          <p:cBhvr>
                                            <p:cTn id="66" dur="250" fill="hold"/>
                                            <p:tgtEl>
                                              <p:spTgt spid="179"/>
                                            </p:tgtEl>
                                            <p:attrNameLst>
                                              <p:attrName>ppt_h</p:attrName>
                                            </p:attrNameLst>
                                          </p:cBhvr>
                                          <p:tavLst>
                                            <p:tav tm="0">
                                              <p:val>
                                                <p:fltVal val="0"/>
                                              </p:val>
                                            </p:tav>
                                            <p:tav tm="100000">
                                              <p:val>
                                                <p:strVal val="#ppt_h"/>
                                              </p:val>
                                            </p:tav>
                                          </p:tavLst>
                                        </p:anim>
                                      </p:childTnLst>
                                    </p:cTn>
                                  </p:par>
                                  <p:par>
                                    <p:cTn id="67" presetID="6" presetClass="emph" presetSubtype="0" fill="hold" nodeType="withEffect">
                                      <p:stCondLst>
                                        <p:cond delay="800"/>
                                      </p:stCondLst>
                                      <p:childTnLst>
                                        <p:animScale>
                                          <p:cBhvr>
                                            <p:cTn id="68" dur="1000" fill="hold"/>
                                            <p:tgtEl>
                                              <p:spTgt spid="179"/>
                                            </p:tgtEl>
                                          </p:cBhvr>
                                          <p:by x="110000" y="110000"/>
                                        </p:animScale>
                                      </p:childTnLst>
                                    </p:cTn>
                                  </p:par>
                                  <p:par>
                                    <p:cTn id="69" presetID="6" presetClass="emph" presetSubtype="0" fill="hold" nodeType="withEffect">
                                      <p:stCondLst>
                                        <p:cond delay="800"/>
                                      </p:stCondLst>
                                      <p:childTnLst>
                                        <p:animScale>
                                          <p:cBhvr>
                                            <p:cTn id="70" dur="250" fill="hold"/>
                                            <p:tgtEl>
                                              <p:spTgt spid="179"/>
                                            </p:tgtEl>
                                          </p:cBhvr>
                                          <p:by x="91000" y="91000"/>
                                        </p:animScale>
                                      </p:childTnLst>
                                    </p:cTn>
                                  </p:par>
                                  <p:par>
                                    <p:cTn id="71" presetID="22" presetClass="entr" presetSubtype="8" fill="hold" grpId="0" nodeType="withEffect">
                                      <p:stCondLst>
                                        <p:cond delay="800"/>
                                      </p:stCondLst>
                                      <p:childTnLst>
                                        <p:set>
                                          <p:cBhvr>
                                            <p:cTn id="72" dur="1" fill="hold">
                                              <p:stCondLst>
                                                <p:cond delay="0"/>
                                              </p:stCondLst>
                                            </p:cTn>
                                            <p:tgtEl>
                                              <p:spTgt spid="56"/>
                                            </p:tgtEl>
                                            <p:attrNameLst>
                                              <p:attrName>style.visibility</p:attrName>
                                            </p:attrNameLst>
                                          </p:cBhvr>
                                          <p:to>
                                            <p:strVal val="visible"/>
                                          </p:to>
                                        </p:set>
                                        <p:animEffect transition="in" filter="wipe(left)">
                                          <p:cBhvr>
                                            <p:cTn id="73" dur="500"/>
                                            <p:tgtEl>
                                              <p:spTgt spid="56"/>
                                            </p:tgtEl>
                                          </p:cBhvr>
                                        </p:animEffect>
                                      </p:childTnLst>
                                    </p:cTn>
                                  </p:par>
                                  <p:par>
                                    <p:cTn id="74" presetID="23" presetClass="entr" presetSubtype="16" fill="hold" nodeType="withEffect">
                                      <p:stCondLst>
                                        <p:cond delay="1000"/>
                                      </p:stCondLst>
                                      <p:childTnLst>
                                        <p:set>
                                          <p:cBhvr>
                                            <p:cTn id="75" dur="1" fill="hold">
                                              <p:stCondLst>
                                                <p:cond delay="0"/>
                                              </p:stCondLst>
                                            </p:cTn>
                                            <p:tgtEl>
                                              <p:spTgt spid="89"/>
                                            </p:tgtEl>
                                            <p:attrNameLst>
                                              <p:attrName>style.visibility</p:attrName>
                                            </p:attrNameLst>
                                          </p:cBhvr>
                                          <p:to>
                                            <p:strVal val="visible"/>
                                          </p:to>
                                        </p:set>
                                        <p:anim calcmode="lin" valueType="num">
                                          <p:cBhvr>
                                            <p:cTn id="76" dur="250" fill="hold"/>
                                            <p:tgtEl>
                                              <p:spTgt spid="89"/>
                                            </p:tgtEl>
                                            <p:attrNameLst>
                                              <p:attrName>ppt_w</p:attrName>
                                            </p:attrNameLst>
                                          </p:cBhvr>
                                          <p:tavLst>
                                            <p:tav tm="0">
                                              <p:val>
                                                <p:fltVal val="0"/>
                                              </p:val>
                                            </p:tav>
                                            <p:tav tm="100000">
                                              <p:val>
                                                <p:strVal val="#ppt_w"/>
                                              </p:val>
                                            </p:tav>
                                          </p:tavLst>
                                        </p:anim>
                                        <p:anim calcmode="lin" valueType="num">
                                          <p:cBhvr>
                                            <p:cTn id="77" dur="250" fill="hold"/>
                                            <p:tgtEl>
                                              <p:spTgt spid="89"/>
                                            </p:tgtEl>
                                            <p:attrNameLst>
                                              <p:attrName>ppt_h</p:attrName>
                                            </p:attrNameLst>
                                          </p:cBhvr>
                                          <p:tavLst>
                                            <p:tav tm="0">
                                              <p:val>
                                                <p:fltVal val="0"/>
                                              </p:val>
                                            </p:tav>
                                            <p:tav tm="100000">
                                              <p:val>
                                                <p:strVal val="#ppt_h"/>
                                              </p:val>
                                            </p:tav>
                                          </p:tavLst>
                                        </p:anim>
                                      </p:childTnLst>
                                    </p:cTn>
                                  </p:par>
                                  <p:par>
                                    <p:cTn id="78" presetID="6" presetClass="emph" presetSubtype="0" fill="hold" nodeType="withEffect">
                                      <p:stCondLst>
                                        <p:cond delay="1000"/>
                                      </p:stCondLst>
                                      <p:childTnLst>
                                        <p:animScale>
                                          <p:cBhvr>
                                            <p:cTn id="79" dur="1000" fill="hold"/>
                                            <p:tgtEl>
                                              <p:spTgt spid="89"/>
                                            </p:tgtEl>
                                          </p:cBhvr>
                                          <p:by x="110000" y="110000"/>
                                        </p:animScale>
                                      </p:childTnLst>
                                    </p:cTn>
                                  </p:par>
                                  <p:par>
                                    <p:cTn id="80" presetID="6" presetClass="emph" presetSubtype="0" fill="hold" nodeType="withEffect">
                                      <p:stCondLst>
                                        <p:cond delay="1000"/>
                                      </p:stCondLst>
                                      <p:childTnLst>
                                        <p:animScale>
                                          <p:cBhvr>
                                            <p:cTn id="81" dur="250" fill="hold"/>
                                            <p:tgtEl>
                                              <p:spTgt spid="89"/>
                                            </p:tgtEl>
                                          </p:cBhvr>
                                          <p:by x="91000" y="91000"/>
                                        </p:animScale>
                                      </p:childTnLst>
                                    </p:cTn>
                                  </p:par>
                                  <p:par>
                                    <p:cTn id="82" presetID="22" presetClass="entr" presetSubtype="8" fill="hold" grpId="0" nodeType="withEffect">
                                      <p:stCondLst>
                                        <p:cond delay="1000"/>
                                      </p:stCondLst>
                                      <p:childTnLst>
                                        <p:set>
                                          <p:cBhvr>
                                            <p:cTn id="83" dur="1" fill="hold">
                                              <p:stCondLst>
                                                <p:cond delay="0"/>
                                              </p:stCondLst>
                                            </p:cTn>
                                            <p:tgtEl>
                                              <p:spTgt spid="57"/>
                                            </p:tgtEl>
                                            <p:attrNameLst>
                                              <p:attrName>style.visibility</p:attrName>
                                            </p:attrNameLst>
                                          </p:cBhvr>
                                          <p:to>
                                            <p:strVal val="visible"/>
                                          </p:to>
                                        </p:set>
                                        <p:animEffect transition="in" filter="wipe(left)">
                                          <p:cBhvr>
                                            <p:cTn id="8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95" grpId="0"/>
          <p:bldP spid="95" grpId="1"/>
          <p:bldP spid="96" grpId="0"/>
          <p:bldP spid="96" grpId="1"/>
          <p:bldP spid="97" grpId="0"/>
          <p:bldP spid="97" grpId="1"/>
          <p:bldP spid="98" grpId="0"/>
          <p:bldP spid="98" grpId="1"/>
          <p:bldP spid="53" grpId="0" animBg="1"/>
          <p:bldP spid="54" grpId="0" animBg="1"/>
          <p:bldP spid="55" grpId="0" animBg="1"/>
          <p:bldP spid="56" grpId="0" animBg="1"/>
          <p:bldP spid="57"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vert="horz" wrap="square" lIns="0" tIns="54864" rIns="109728" bIns="54864" rtlCol="0" anchor="t" anchorCtr="0">
            <a:no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More demanding workloads</a:t>
            </a:r>
          </a:p>
        </p:txBody>
      </p:sp>
      <p:sp>
        <p:nvSpPr>
          <p:cNvPr id="95" name="Rectangle 94">
            <a:extLst>
              <a:ext uri="{FF2B5EF4-FFF2-40B4-BE49-F238E27FC236}">
                <a16:creationId xmlns:a16="http://schemas.microsoft.com/office/drawing/2014/main" id="{F3D8DB68-22DB-0A44-84CC-00766827C844}"/>
              </a:ext>
            </a:extLst>
          </p:cNvPr>
          <p:cNvSpPr/>
          <p:nvPr/>
        </p:nvSpPr>
        <p:spPr>
          <a:xfrm>
            <a:off x="917550" y="1561106"/>
            <a:ext cx="5319404" cy="1079598"/>
          </a:xfrm>
          <a:prstGeom prst="rect">
            <a:avLst/>
          </a:prstGeom>
        </p:spPr>
        <p:txBody>
          <a:bodyPr vert="horz" lIns="0" tIns="54864" rIns="109728" bIns="54864" rtlCol="0" anchor="t">
            <a:noAutofit/>
          </a:bodyPr>
          <a:lstStyle/>
          <a:p>
            <a:pPr algn="ctr">
              <a:lnSpc>
                <a:spcPct val="90000"/>
              </a:lnSpc>
              <a:spcBef>
                <a:spcPct val="0"/>
              </a:spcBef>
            </a:pPr>
            <a:r>
              <a:rPr lang="en-US" sz="2880" dirty="0">
                <a:solidFill>
                  <a:schemeClr val="tx1">
                    <a:lumMod val="95000"/>
                  </a:schemeClr>
                </a:solidFill>
                <a:ea typeface="Amazon Ember" panose="020B0603020204020204" pitchFamily="34" charset="0"/>
                <a:cs typeface="Amazon Ember" panose="020B0603020204020204" pitchFamily="34" charset="0"/>
              </a:rPr>
              <a:t>Batch</a:t>
            </a:r>
          </a:p>
        </p:txBody>
      </p:sp>
      <p:sp>
        <p:nvSpPr>
          <p:cNvPr id="154" name="TextBox 153">
            <a:extLst>
              <a:ext uri="{FF2B5EF4-FFF2-40B4-BE49-F238E27FC236}">
                <a16:creationId xmlns:a16="http://schemas.microsoft.com/office/drawing/2014/main" id="{D5B974FF-50A3-204F-B401-60E7C61F32F1}"/>
              </a:ext>
            </a:extLst>
          </p:cNvPr>
          <p:cNvSpPr txBox="1"/>
          <p:nvPr/>
        </p:nvSpPr>
        <p:spPr>
          <a:xfrm>
            <a:off x="861028" y="5176372"/>
            <a:ext cx="5671804" cy="1218539"/>
          </a:xfrm>
          <a:prstGeom prst="rect">
            <a:avLst/>
          </a:prstGeom>
          <a:noFill/>
        </p:spPr>
        <p:txBody>
          <a:bodyPr wrap="square" lIns="182880" tIns="146304" rIns="182880" bIns="146304" rtlCol="0">
            <a:spAutoFit/>
          </a:bodyPr>
          <a:lstStyle/>
          <a:p>
            <a:pPr algn="ctr">
              <a:lnSpc>
                <a:spcPct val="130000"/>
              </a:lnSpc>
              <a:buSzPct val="75000"/>
            </a:pPr>
            <a:r>
              <a:rPr lang="en-US" sz="2400" dirty="0">
                <a:latin typeface="Amazon Ember" charset="0"/>
                <a:ea typeface="Amazon Ember" charset="0"/>
                <a:cs typeface="Amazon Ember" charset="0"/>
              </a:rPr>
              <a:t>Nightly or hourly ETL</a:t>
            </a:r>
            <a:endParaRPr lang="en-US" sz="2400" dirty="0">
              <a:solidFill>
                <a:srgbClr val="FFC000"/>
              </a:solidFill>
              <a:latin typeface="Amazon Ember" charset="0"/>
              <a:ea typeface="Amazon Ember" charset="0"/>
              <a:cs typeface="Amazon Ember" charset="0"/>
            </a:endParaRPr>
          </a:p>
          <a:p>
            <a:pPr algn="ctr">
              <a:lnSpc>
                <a:spcPct val="130000"/>
              </a:lnSpc>
              <a:buSzPct val="75000"/>
            </a:pPr>
            <a:r>
              <a:rPr lang="en-US" sz="2400" dirty="0">
                <a:solidFill>
                  <a:srgbClr val="FFC000"/>
                </a:solidFill>
                <a:latin typeface="Amazon Ember" charset="0"/>
                <a:ea typeface="Amazon Ember" charset="0"/>
                <a:cs typeface="Amazon Ember" charset="0"/>
              </a:rPr>
              <a:t>Latency-agnostic, long-running jobs</a:t>
            </a:r>
          </a:p>
        </p:txBody>
      </p:sp>
      <p:sp>
        <p:nvSpPr>
          <p:cNvPr id="43" name="TextBox 42">
            <a:extLst>
              <a:ext uri="{FF2B5EF4-FFF2-40B4-BE49-F238E27FC236}">
                <a16:creationId xmlns:a16="http://schemas.microsoft.com/office/drawing/2014/main" id="{DC716C02-5868-CA45-8220-4F732E69F0FC}"/>
              </a:ext>
            </a:extLst>
          </p:cNvPr>
          <p:cNvSpPr txBox="1"/>
          <p:nvPr/>
        </p:nvSpPr>
        <p:spPr>
          <a:xfrm>
            <a:off x="8391211" y="5268798"/>
            <a:ext cx="5319404" cy="1218539"/>
          </a:xfrm>
          <a:prstGeom prst="rect">
            <a:avLst/>
          </a:prstGeom>
          <a:noFill/>
        </p:spPr>
        <p:txBody>
          <a:bodyPr wrap="square" lIns="182880" tIns="146304" rIns="182880" bIns="146304" rtlCol="0">
            <a:spAutoFit/>
          </a:bodyPr>
          <a:lstStyle/>
          <a:p>
            <a:pPr algn="ctr">
              <a:lnSpc>
                <a:spcPct val="130000"/>
              </a:lnSpc>
              <a:buSzPct val="75000"/>
            </a:pPr>
            <a:r>
              <a:rPr lang="en-US" sz="2400" dirty="0">
                <a:latin typeface="Amazon Ember" charset="0"/>
                <a:ea typeface="Amazon Ember" charset="0"/>
                <a:cs typeface="Amazon Ember" charset="0"/>
              </a:rPr>
              <a:t>Continuous operation </a:t>
            </a:r>
          </a:p>
          <a:p>
            <a:pPr algn="ctr">
              <a:lnSpc>
                <a:spcPct val="130000"/>
              </a:lnSpc>
              <a:buSzPct val="75000"/>
            </a:pPr>
            <a:r>
              <a:rPr lang="en-US" sz="2400" dirty="0">
                <a:solidFill>
                  <a:srgbClr val="FFC000"/>
                </a:solidFill>
                <a:latin typeface="Amazon Ember" charset="0"/>
                <a:ea typeface="Amazon Ember" charset="0"/>
                <a:cs typeface="Amazon Ember" charset="0"/>
              </a:rPr>
              <a:t>Latency-sensitive micro-batch jobs</a:t>
            </a:r>
          </a:p>
        </p:txBody>
      </p:sp>
      <p:sp>
        <p:nvSpPr>
          <p:cNvPr id="6" name="TextBox 5">
            <a:extLst>
              <a:ext uri="{FF2B5EF4-FFF2-40B4-BE49-F238E27FC236}">
                <a16:creationId xmlns:a16="http://schemas.microsoft.com/office/drawing/2014/main" id="{61DFA678-581D-9642-BE6E-6DCD137F8DB3}"/>
              </a:ext>
            </a:extLst>
          </p:cNvPr>
          <p:cNvSpPr txBox="1"/>
          <p:nvPr/>
        </p:nvSpPr>
        <p:spPr>
          <a:xfrm>
            <a:off x="605546" y="3416401"/>
            <a:ext cx="2153475"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dirty="0">
                <a:gradFill>
                  <a:gsLst>
                    <a:gs pos="2917">
                      <a:schemeClr val="tx1"/>
                    </a:gs>
                    <a:gs pos="30000">
                      <a:schemeClr val="tx1"/>
                    </a:gs>
                  </a:gsLst>
                  <a:lin ang="5400000" scaled="0"/>
                </a:gradFill>
              </a:rPr>
              <a:t>Data</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warehousing</a:t>
            </a:r>
          </a:p>
        </p:txBody>
      </p:sp>
      <p:sp>
        <p:nvSpPr>
          <p:cNvPr id="45" name="TextBox 44">
            <a:extLst>
              <a:ext uri="{FF2B5EF4-FFF2-40B4-BE49-F238E27FC236}">
                <a16:creationId xmlns:a16="http://schemas.microsoft.com/office/drawing/2014/main" id="{D3C9C488-2D5E-184B-ACFE-5549DFC07E47}"/>
              </a:ext>
            </a:extLst>
          </p:cNvPr>
          <p:cNvSpPr txBox="1"/>
          <p:nvPr/>
        </p:nvSpPr>
        <p:spPr>
          <a:xfrm>
            <a:off x="2906142" y="3416402"/>
            <a:ext cx="1978861" cy="960263"/>
          </a:xfrm>
          <a:prstGeom prst="rect">
            <a:avLst/>
          </a:prstGeom>
          <a:noFill/>
        </p:spPr>
        <p:txBody>
          <a:bodyPr wrap="square" lIns="182880" tIns="146304" rIns="182880" bIns="146304" rtlCol="0">
            <a:spAutoFit/>
          </a:bodyPr>
          <a:lstStyle/>
          <a:p>
            <a:pPr algn="ctr">
              <a:lnSpc>
                <a:spcPct val="90000"/>
              </a:lnSpc>
              <a:spcAft>
                <a:spcPts val="1800"/>
              </a:spcAft>
            </a:pPr>
            <a:r>
              <a:rPr lang="en-US" sz="2400" dirty="0">
                <a:gradFill>
                  <a:gsLst>
                    <a:gs pos="2917">
                      <a:schemeClr val="tx1"/>
                    </a:gs>
                    <a:gs pos="30000">
                      <a:schemeClr val="tx1"/>
                    </a:gs>
                  </a:gsLst>
                  <a:lin ang="5400000" scaled="0"/>
                </a:gradFill>
              </a:rPr>
              <a:t>Business</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intelligence</a:t>
            </a:r>
          </a:p>
        </p:txBody>
      </p:sp>
      <p:sp>
        <p:nvSpPr>
          <p:cNvPr id="46" name="TextBox 45">
            <a:extLst>
              <a:ext uri="{FF2B5EF4-FFF2-40B4-BE49-F238E27FC236}">
                <a16:creationId xmlns:a16="http://schemas.microsoft.com/office/drawing/2014/main" id="{4588BB82-22D8-354D-9F1B-9F55E1BC1DD4}"/>
              </a:ext>
            </a:extLst>
          </p:cNvPr>
          <p:cNvSpPr txBox="1"/>
          <p:nvPr/>
        </p:nvSpPr>
        <p:spPr>
          <a:xfrm>
            <a:off x="5056261" y="3591775"/>
            <a:ext cx="1754326" cy="627864"/>
          </a:xfrm>
          <a:prstGeom prst="rect">
            <a:avLst/>
          </a:prstGeom>
          <a:noFill/>
        </p:spPr>
        <p:txBody>
          <a:bodyPr wrap="non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rPr>
              <a:t>Reporting</a:t>
            </a:r>
          </a:p>
        </p:txBody>
      </p:sp>
      <p:sp>
        <p:nvSpPr>
          <p:cNvPr id="47" name="TextBox 46">
            <a:extLst>
              <a:ext uri="{FF2B5EF4-FFF2-40B4-BE49-F238E27FC236}">
                <a16:creationId xmlns:a16="http://schemas.microsoft.com/office/drawing/2014/main" id="{B8A29034-747E-8540-ACD9-E6E04232863B}"/>
              </a:ext>
            </a:extLst>
          </p:cNvPr>
          <p:cNvSpPr txBox="1"/>
          <p:nvPr/>
        </p:nvSpPr>
        <p:spPr>
          <a:xfrm>
            <a:off x="7835367" y="3508675"/>
            <a:ext cx="1978747"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dirty="0">
                <a:gradFill>
                  <a:gsLst>
                    <a:gs pos="2917">
                      <a:schemeClr val="tx1"/>
                    </a:gs>
                    <a:gs pos="30000">
                      <a:schemeClr val="tx1"/>
                    </a:gs>
                  </a:gsLst>
                  <a:lin ang="5400000" scaled="0"/>
                </a:gradFill>
              </a:rPr>
              <a:t>Responsive</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dashboards</a:t>
            </a:r>
          </a:p>
        </p:txBody>
      </p:sp>
      <p:sp>
        <p:nvSpPr>
          <p:cNvPr id="48" name="TextBox 47">
            <a:extLst>
              <a:ext uri="{FF2B5EF4-FFF2-40B4-BE49-F238E27FC236}">
                <a16:creationId xmlns:a16="http://schemas.microsoft.com/office/drawing/2014/main" id="{20EEAB6E-4B94-2D40-8196-065217800422}"/>
              </a:ext>
            </a:extLst>
          </p:cNvPr>
          <p:cNvSpPr txBox="1"/>
          <p:nvPr/>
        </p:nvSpPr>
        <p:spPr>
          <a:xfrm>
            <a:off x="10353199" y="3508675"/>
            <a:ext cx="1621277"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dirty="0">
                <a:gradFill>
                  <a:gsLst>
                    <a:gs pos="2917">
                      <a:schemeClr val="tx1"/>
                    </a:gs>
                    <a:gs pos="30000">
                      <a:schemeClr val="tx1"/>
                    </a:gs>
                  </a:gsLst>
                  <a:lin ang="5400000" scaled="0"/>
                </a:gradFill>
              </a:rPr>
              <a:t>Monitor</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and alert</a:t>
            </a:r>
          </a:p>
        </p:txBody>
      </p:sp>
      <p:sp>
        <p:nvSpPr>
          <p:cNvPr id="49" name="TextBox 48">
            <a:extLst>
              <a:ext uri="{FF2B5EF4-FFF2-40B4-BE49-F238E27FC236}">
                <a16:creationId xmlns:a16="http://schemas.microsoft.com/office/drawing/2014/main" id="{7E862BEC-E1BA-9446-8914-F36848F68C3C}"/>
              </a:ext>
            </a:extLst>
          </p:cNvPr>
          <p:cNvSpPr txBox="1"/>
          <p:nvPr/>
        </p:nvSpPr>
        <p:spPr>
          <a:xfrm>
            <a:off x="12283615" y="3508675"/>
            <a:ext cx="1815241" cy="960263"/>
          </a:xfrm>
          <a:prstGeom prst="rect">
            <a:avLst/>
          </a:prstGeom>
          <a:noFill/>
        </p:spPr>
        <p:txBody>
          <a:bodyPr wrap="none" lIns="182880" tIns="146304" rIns="182880" bIns="146304" rtlCol="0">
            <a:spAutoFit/>
          </a:bodyPr>
          <a:lstStyle/>
          <a:p>
            <a:pPr algn="ctr">
              <a:lnSpc>
                <a:spcPct val="90000"/>
              </a:lnSpc>
              <a:spcAft>
                <a:spcPts val="1800"/>
              </a:spcAft>
            </a:pPr>
            <a:r>
              <a:rPr lang="en-US" sz="2400" dirty="0">
                <a:gradFill>
                  <a:gsLst>
                    <a:gs pos="2917">
                      <a:schemeClr val="tx1"/>
                    </a:gs>
                    <a:gs pos="30000">
                      <a:schemeClr val="tx1"/>
                    </a:gs>
                  </a:gsLst>
                  <a:lin ang="5400000" scaled="0"/>
                </a:gradFill>
              </a:rPr>
              <a:t>Streaming</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apps</a:t>
            </a:r>
          </a:p>
        </p:txBody>
      </p:sp>
      <p:cxnSp>
        <p:nvCxnSpPr>
          <p:cNvPr id="25" name="Straight Connector 24"/>
          <p:cNvCxnSpPr>
            <a:cxnSpLocks/>
          </p:cNvCxnSpPr>
          <p:nvPr/>
        </p:nvCxnSpPr>
        <p:spPr>
          <a:xfrm>
            <a:off x="7312470" y="1632544"/>
            <a:ext cx="0" cy="576072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4" name="Rectangle 3"/>
          <p:cNvSpPr/>
          <p:nvPr/>
        </p:nvSpPr>
        <p:spPr bwMode="auto">
          <a:xfrm>
            <a:off x="668597" y="2168993"/>
            <a:ext cx="6056670" cy="4674784"/>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a:lnSpc>
                <a:spcPct val="90000"/>
              </a:lnSpc>
            </a:pPr>
            <a:endParaRPr lang="en-US" sz="2400" dirty="0">
              <a:solidFill>
                <a:schemeClr val="tx1"/>
              </a:solidFill>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680" y="2100624"/>
            <a:ext cx="1645920" cy="164592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8280" y="2100624"/>
            <a:ext cx="1645920" cy="1645920"/>
          </a:xfrm>
          <a:prstGeom prst="rect">
            <a:avLst/>
          </a:prstGeom>
        </p:spPr>
      </p:pic>
      <p:sp>
        <p:nvSpPr>
          <p:cNvPr id="53" name="Rectangle 52">
            <a:extLst>
              <a:ext uri="{FF2B5EF4-FFF2-40B4-BE49-F238E27FC236}">
                <a16:creationId xmlns:a16="http://schemas.microsoft.com/office/drawing/2014/main" id="{F3D8DB68-22DB-0A44-84CC-00766827C844}"/>
              </a:ext>
            </a:extLst>
          </p:cNvPr>
          <p:cNvSpPr/>
          <p:nvPr/>
        </p:nvSpPr>
        <p:spPr>
          <a:xfrm>
            <a:off x="8566832" y="1583729"/>
            <a:ext cx="5319404" cy="1079598"/>
          </a:xfrm>
          <a:prstGeom prst="rect">
            <a:avLst/>
          </a:prstGeom>
        </p:spPr>
        <p:txBody>
          <a:bodyPr vert="horz" lIns="0" tIns="54864" rIns="109728" bIns="54864" rtlCol="0" anchor="t">
            <a:noAutofit/>
          </a:bodyPr>
          <a:lstStyle/>
          <a:p>
            <a:pPr algn="ctr">
              <a:lnSpc>
                <a:spcPct val="90000"/>
              </a:lnSpc>
              <a:spcBef>
                <a:spcPct val="0"/>
              </a:spcBef>
            </a:pPr>
            <a:r>
              <a:rPr lang="en-US" sz="2880" dirty="0">
                <a:solidFill>
                  <a:schemeClr val="tx1">
                    <a:lumMod val="95000"/>
                  </a:schemeClr>
                </a:solidFill>
                <a:ea typeface="Amazon Ember" panose="020B0603020204020204" pitchFamily="34" charset="0"/>
                <a:cs typeface="Amazon Ember" panose="020B0603020204020204" pitchFamily="34" charset="0"/>
              </a:rPr>
              <a:t>Real-time</a:t>
            </a:r>
          </a:p>
        </p:txBody>
      </p:sp>
      <p:sp>
        <p:nvSpPr>
          <p:cNvPr id="54" name="Rectangle 53"/>
          <p:cNvSpPr/>
          <p:nvPr/>
        </p:nvSpPr>
        <p:spPr bwMode="auto">
          <a:xfrm>
            <a:off x="7806879" y="2168993"/>
            <a:ext cx="6307916" cy="4674784"/>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a:lnSpc>
                <a:spcPct val="90000"/>
              </a:lnSpc>
            </a:pPr>
            <a:endParaRPr lang="en-US" sz="2400" dirty="0">
              <a:solidFill>
                <a:schemeClr val="tx1"/>
              </a:solidFill>
              <a:ea typeface="Segoe UI" pitchFamily="34" charset="0"/>
              <a:cs typeface="Segoe UI"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2801" y="2100624"/>
            <a:ext cx="1645920" cy="164592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1390" y="2100624"/>
            <a:ext cx="1645920" cy="164592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278" y="2100624"/>
            <a:ext cx="1645920" cy="1645920"/>
          </a:xfrm>
          <a:prstGeom prst="rect">
            <a:avLst/>
          </a:prstGeom>
        </p:spPr>
      </p:pic>
      <p:grpSp>
        <p:nvGrpSpPr>
          <p:cNvPr id="9" name="Group 8">
            <a:extLst>
              <a:ext uri="{FF2B5EF4-FFF2-40B4-BE49-F238E27FC236}">
                <a16:creationId xmlns:a16="http://schemas.microsoft.com/office/drawing/2014/main" id="{DBD4A257-B1AA-D54C-80C4-C91FED9FFFCF}"/>
              </a:ext>
            </a:extLst>
          </p:cNvPr>
          <p:cNvGrpSpPr/>
          <p:nvPr/>
        </p:nvGrpSpPr>
        <p:grpSpPr>
          <a:xfrm>
            <a:off x="12468880" y="2100624"/>
            <a:ext cx="1645920" cy="1645920"/>
            <a:chOff x="12468880" y="2100624"/>
            <a:chExt cx="1645920" cy="1645920"/>
          </a:xfrm>
        </p:grpSpPr>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8880" y="2100624"/>
              <a:ext cx="1645920" cy="1645920"/>
            </a:xfrm>
            <a:prstGeom prst="rect">
              <a:avLst/>
            </a:prstGeom>
          </p:spPr>
        </p:pic>
        <p:pic>
          <p:nvPicPr>
            <p:cNvPr id="27" name="Picture 26">
              <a:extLst>
                <a:ext uri="{FF2B5EF4-FFF2-40B4-BE49-F238E27FC236}">
                  <a16:creationId xmlns:a16="http://schemas.microsoft.com/office/drawing/2014/main" id="{84DF9403-4709-3746-AE2B-994F799480C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3057326" y="2695045"/>
              <a:ext cx="437321" cy="437321"/>
            </a:xfrm>
            <a:prstGeom prst="rect">
              <a:avLst/>
            </a:prstGeom>
            <a:solidFill>
              <a:schemeClr val="bg1"/>
            </a:solidFill>
          </p:spPr>
        </p:pic>
        <p:sp>
          <p:nvSpPr>
            <p:cNvPr id="5" name="Rectangle 4">
              <a:extLst>
                <a:ext uri="{FF2B5EF4-FFF2-40B4-BE49-F238E27FC236}">
                  <a16:creationId xmlns:a16="http://schemas.microsoft.com/office/drawing/2014/main" id="{B945EA74-F153-C048-8113-7F06C0EEE71F}"/>
                </a:ext>
              </a:extLst>
            </p:cNvPr>
            <p:cNvSpPr/>
            <p:nvPr/>
          </p:nvSpPr>
          <p:spPr bwMode="auto">
            <a:xfrm>
              <a:off x="13442496" y="3035597"/>
              <a:ext cx="106136"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a:lnSpc>
                  <a:spcPct val="90000"/>
                </a:lnSpc>
              </a:pPr>
              <a:endParaRPr lang="en-US" sz="2400"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596037456"/>
      </p:ext>
    </p:extLst>
  </p:cSld>
  <p:clrMapOvr>
    <a:masterClrMapping/>
  </p:clrMapOvr>
  <mc:AlternateContent xmlns:mc="http://schemas.openxmlformats.org/markup-compatibility/2006" xmlns:p14="http://schemas.microsoft.com/office/powerpoint/2010/main">
    <mc:Choice Requires="p14">
      <p:transition spd="slow" p14:dur="2000" advTm="15431"/>
    </mc:Choice>
    <mc:Fallback xmlns="">
      <p:transition spd="slow" advTm="154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p:bldP spid="48" grpId="0"/>
      <p:bldP spid="49" grpId="0"/>
      <p:bldP spid="53" grpId="0"/>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54864" rIns="109728" bIns="54864" rtlCol="0" anchor="t" anchorCtr="0">
            <a:no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Traditional ETL solutions can’t handle demands</a:t>
            </a:r>
          </a:p>
        </p:txBody>
      </p:sp>
      <p:sp>
        <p:nvSpPr>
          <p:cNvPr id="44" name="Rectangle 43"/>
          <p:cNvSpPr/>
          <p:nvPr/>
        </p:nvSpPr>
        <p:spPr>
          <a:xfrm>
            <a:off x="3274940" y="5068859"/>
            <a:ext cx="3978628" cy="978729"/>
          </a:xfrm>
          <a:prstGeom prst="rect">
            <a:avLst/>
          </a:prstGeom>
        </p:spPr>
        <p:txBody>
          <a:bodyPr wrap="square">
            <a:spAutoFit/>
          </a:bodyPr>
          <a:lstStyle/>
          <a:p>
            <a:pPr algn="ctr">
              <a:spcAft>
                <a:spcPts val="1440"/>
              </a:spcAft>
            </a:pPr>
            <a:r>
              <a:rPr lang="en-US" sz="1920" dirty="0">
                <a:solidFill>
                  <a:srgbClr val="FFFFFF"/>
                </a:solidFill>
                <a:ea typeface="Georgia"/>
                <a:cs typeface="Georgia"/>
                <a:sym typeface="Georgia"/>
              </a:rPr>
              <a:t>On-premise ETL tools are complex to install,              manage, and scale</a:t>
            </a:r>
            <a:endParaRPr lang="en-US" sz="1920" dirty="0"/>
          </a:p>
        </p:txBody>
      </p:sp>
      <p:pic>
        <p:nvPicPr>
          <p:cNvPr id="50" name="Picture 49"/>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4354210" y="2020259"/>
            <a:ext cx="1820092" cy="1820092"/>
          </a:xfrm>
          <a:prstGeom prst="rect">
            <a:avLst/>
          </a:prstGeom>
        </p:spPr>
      </p:pic>
      <p:sp>
        <p:nvSpPr>
          <p:cNvPr id="48" name="Rectangle 47"/>
          <p:cNvSpPr/>
          <p:nvPr/>
        </p:nvSpPr>
        <p:spPr>
          <a:xfrm>
            <a:off x="3057238" y="4023489"/>
            <a:ext cx="4414032" cy="978729"/>
          </a:xfrm>
          <a:prstGeom prst="rect">
            <a:avLst/>
          </a:prstGeom>
        </p:spPr>
        <p:txBody>
          <a:bodyPr wrap="square">
            <a:spAutoFit/>
          </a:bodyPr>
          <a:lstStyle/>
          <a:p>
            <a:pPr algn="ctr"/>
            <a:r>
              <a:rPr lang="en-GB" sz="2880" b="1" dirty="0">
                <a:solidFill>
                  <a:srgbClr val="FFC000"/>
                </a:solidFill>
                <a:ea typeface="Georgia"/>
                <a:cs typeface="Georgia"/>
                <a:sym typeface="Georgia"/>
              </a:rPr>
              <a:t>Non-scalable infrastructure</a:t>
            </a:r>
            <a:endParaRPr lang="en-US" sz="2880" dirty="0">
              <a:solidFill>
                <a:srgbClr val="FFC000"/>
              </a:solidFill>
            </a:endParaRPr>
          </a:p>
        </p:txBody>
      </p:sp>
      <p:sp>
        <p:nvSpPr>
          <p:cNvPr id="52" name="Rectangle 51"/>
          <p:cNvSpPr/>
          <p:nvPr/>
        </p:nvSpPr>
        <p:spPr>
          <a:xfrm>
            <a:off x="7254136" y="5068859"/>
            <a:ext cx="3698087" cy="1274195"/>
          </a:xfrm>
          <a:prstGeom prst="rect">
            <a:avLst/>
          </a:prstGeom>
        </p:spPr>
        <p:txBody>
          <a:bodyPr wrap="square">
            <a:spAutoFit/>
          </a:bodyPr>
          <a:lstStyle/>
          <a:p>
            <a:pPr algn="ctr">
              <a:spcAft>
                <a:spcPts val="1440"/>
              </a:spcAft>
            </a:pPr>
            <a:r>
              <a:rPr lang="en-US" sz="1920" dirty="0">
                <a:solidFill>
                  <a:srgbClr val="FFFFFF"/>
                </a:solidFill>
                <a:ea typeface="Georgia"/>
                <a:cs typeface="Georgia"/>
                <a:sym typeface="Georgia"/>
              </a:rPr>
              <a:t>Advanced features - like centralized data catalog, handling streaming data - are licensed separately</a:t>
            </a:r>
            <a:endParaRPr lang="en-US" sz="1920" dirty="0"/>
          </a:p>
        </p:txBody>
      </p:sp>
      <p:sp>
        <p:nvSpPr>
          <p:cNvPr id="54" name="Rectangle 53"/>
          <p:cNvSpPr/>
          <p:nvPr/>
        </p:nvSpPr>
        <p:spPr>
          <a:xfrm>
            <a:off x="7784425" y="4023489"/>
            <a:ext cx="2604505" cy="978729"/>
          </a:xfrm>
          <a:prstGeom prst="rect">
            <a:avLst/>
          </a:prstGeom>
        </p:spPr>
        <p:txBody>
          <a:bodyPr wrap="square">
            <a:spAutoFit/>
          </a:bodyPr>
          <a:lstStyle/>
          <a:p>
            <a:pPr algn="ctr"/>
            <a:r>
              <a:rPr lang="en-GB" sz="2880" b="1" dirty="0">
                <a:solidFill>
                  <a:srgbClr val="FFC000"/>
                </a:solidFill>
                <a:ea typeface="Georgia"/>
                <a:cs typeface="Georgia"/>
                <a:sym typeface="Georgia"/>
              </a:rPr>
              <a:t>High </a:t>
            </a:r>
          </a:p>
          <a:p>
            <a:pPr algn="ctr"/>
            <a:r>
              <a:rPr lang="en-GB" sz="2880" b="1" dirty="0">
                <a:solidFill>
                  <a:srgbClr val="FFC000"/>
                </a:solidFill>
                <a:ea typeface="Georgia"/>
                <a:cs typeface="Georgia"/>
                <a:sym typeface="Georgia"/>
              </a:rPr>
              <a:t>cost</a:t>
            </a:r>
            <a:endParaRPr lang="en-US" sz="2880" dirty="0">
              <a:solidFill>
                <a:srgbClr val="FFC000"/>
              </a:solidFill>
            </a:endParaRPr>
          </a:p>
        </p:txBody>
      </p:sp>
      <p:pic>
        <p:nvPicPr>
          <p:cNvPr id="56" name="Picture 55"/>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8122703" y="2020259"/>
            <a:ext cx="1814170" cy="1814170"/>
          </a:xfrm>
          <a:prstGeom prst="rect">
            <a:avLst/>
          </a:prstGeom>
        </p:spPr>
      </p:pic>
      <p:sp>
        <p:nvSpPr>
          <p:cNvPr id="60" name="Rectangle 59"/>
          <p:cNvSpPr/>
          <p:nvPr/>
        </p:nvSpPr>
        <p:spPr>
          <a:xfrm>
            <a:off x="11793294" y="4023488"/>
            <a:ext cx="2493461" cy="978729"/>
          </a:xfrm>
          <a:prstGeom prst="rect">
            <a:avLst/>
          </a:prstGeom>
        </p:spPr>
        <p:txBody>
          <a:bodyPr wrap="square">
            <a:spAutoFit/>
          </a:bodyPr>
          <a:lstStyle/>
          <a:p>
            <a:pPr algn="ctr"/>
            <a:r>
              <a:rPr lang="en-GB" sz="2880" b="1" dirty="0">
                <a:solidFill>
                  <a:srgbClr val="FFC000"/>
                </a:solidFill>
                <a:sym typeface="Georgia"/>
              </a:rPr>
              <a:t>Unique user skill sets</a:t>
            </a:r>
            <a:endParaRPr lang="en-US" sz="2880" dirty="0">
              <a:solidFill>
                <a:srgbClr val="FFC000"/>
              </a:solidFill>
            </a:endParaRPr>
          </a:p>
        </p:txBody>
      </p:sp>
      <p:sp>
        <p:nvSpPr>
          <p:cNvPr id="63" name="Rectangle 62"/>
          <p:cNvSpPr/>
          <p:nvPr/>
        </p:nvSpPr>
        <p:spPr>
          <a:xfrm>
            <a:off x="11276149" y="5068859"/>
            <a:ext cx="3295087" cy="1255728"/>
          </a:xfrm>
          <a:prstGeom prst="rect">
            <a:avLst/>
          </a:prstGeom>
        </p:spPr>
        <p:txBody>
          <a:bodyPr wrap="square">
            <a:spAutoFit/>
          </a:bodyPr>
          <a:lstStyle/>
          <a:p>
            <a:pPr algn="ctr">
              <a:spcAft>
                <a:spcPts val="1440"/>
              </a:spcAft>
            </a:pPr>
            <a:r>
              <a:rPr lang="en-US" sz="2520" dirty="0"/>
              <a:t>Users have varying technical abilities to interact with data</a:t>
            </a:r>
            <a:endParaRPr lang="en-US" sz="1920" dirty="0"/>
          </a:p>
        </p:txBody>
      </p:sp>
      <p:cxnSp>
        <p:nvCxnSpPr>
          <p:cNvPr id="64" name="Straight Connector 63"/>
          <p:cNvCxnSpPr/>
          <p:nvPr/>
        </p:nvCxnSpPr>
        <p:spPr>
          <a:xfrm>
            <a:off x="7056935" y="2440010"/>
            <a:ext cx="0" cy="3632881"/>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1241433" y="2265081"/>
            <a:ext cx="0" cy="380781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0BD0BD7-08B8-4F77-89FD-A63A811488AB}"/>
              </a:ext>
            </a:extLst>
          </p:cNvPr>
          <p:cNvCxnSpPr/>
          <p:nvPr/>
        </p:nvCxnSpPr>
        <p:spPr>
          <a:xfrm>
            <a:off x="3521113" y="2350732"/>
            <a:ext cx="0" cy="380781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17C30B8-E70A-4B16-8BD6-52CCFDADBB0F}"/>
              </a:ext>
            </a:extLst>
          </p:cNvPr>
          <p:cNvSpPr/>
          <p:nvPr/>
        </p:nvSpPr>
        <p:spPr>
          <a:xfrm>
            <a:off x="343646" y="5068860"/>
            <a:ext cx="3259266" cy="1255728"/>
          </a:xfrm>
          <a:prstGeom prst="rect">
            <a:avLst/>
          </a:prstGeom>
        </p:spPr>
        <p:txBody>
          <a:bodyPr wrap="square">
            <a:spAutoFit/>
          </a:bodyPr>
          <a:lstStyle/>
          <a:p>
            <a:r>
              <a:rPr lang="en-US" sz="2520" dirty="0"/>
              <a:t>Multiple solutions are needed to get the job done</a:t>
            </a:r>
          </a:p>
        </p:txBody>
      </p:sp>
      <p:sp>
        <p:nvSpPr>
          <p:cNvPr id="20" name="Rectangle 19">
            <a:extLst>
              <a:ext uri="{FF2B5EF4-FFF2-40B4-BE49-F238E27FC236}">
                <a16:creationId xmlns:a16="http://schemas.microsoft.com/office/drawing/2014/main" id="{64945D4D-B9B5-4881-A952-A3C303C1A6D9}"/>
              </a:ext>
            </a:extLst>
          </p:cNvPr>
          <p:cNvSpPr/>
          <p:nvPr/>
        </p:nvSpPr>
        <p:spPr>
          <a:xfrm>
            <a:off x="-375020" y="4023489"/>
            <a:ext cx="4195633" cy="978729"/>
          </a:xfrm>
          <a:prstGeom prst="rect">
            <a:avLst/>
          </a:prstGeom>
        </p:spPr>
        <p:txBody>
          <a:bodyPr wrap="square">
            <a:spAutoFit/>
          </a:bodyPr>
          <a:lstStyle/>
          <a:p>
            <a:pPr algn="ctr"/>
            <a:r>
              <a:rPr lang="en-GB" sz="2880" b="1" dirty="0">
                <a:solidFill>
                  <a:srgbClr val="FFC000"/>
                </a:solidFill>
                <a:ea typeface="Georgia"/>
                <a:cs typeface="Georgia"/>
                <a:sym typeface="Georgia"/>
              </a:rPr>
              <a:t>Require multiple solutions</a:t>
            </a:r>
            <a:endParaRPr lang="en-US" sz="2880" dirty="0">
              <a:solidFill>
                <a:srgbClr val="FFC000"/>
              </a:solidFill>
            </a:endParaRPr>
          </a:p>
        </p:txBody>
      </p:sp>
      <p:pic>
        <p:nvPicPr>
          <p:cNvPr id="21" name="Graphic 22">
            <a:extLst>
              <a:ext uri="{FF2B5EF4-FFF2-40B4-BE49-F238E27FC236}">
                <a16:creationId xmlns:a16="http://schemas.microsoft.com/office/drawing/2014/main" id="{49446BF9-C192-4FF5-A7B9-05CD297D02A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12530755" y="2724989"/>
            <a:ext cx="842340" cy="84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8">
            <a:extLst>
              <a:ext uri="{FF2B5EF4-FFF2-40B4-BE49-F238E27FC236}">
                <a16:creationId xmlns:a16="http://schemas.microsoft.com/office/drawing/2014/main" id="{52A08392-6503-4D46-A18D-B9329D6C435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78686" y="2834484"/>
            <a:ext cx="676540" cy="676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8">
            <a:extLst>
              <a:ext uri="{FF2B5EF4-FFF2-40B4-BE49-F238E27FC236}">
                <a16:creationId xmlns:a16="http://schemas.microsoft.com/office/drawing/2014/main" id="{B2971B14-1E7A-4E9A-8DC3-001EF16BF70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283486" y="3169764"/>
            <a:ext cx="676540" cy="676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18">
            <a:extLst>
              <a:ext uri="{FF2B5EF4-FFF2-40B4-BE49-F238E27FC236}">
                <a16:creationId xmlns:a16="http://schemas.microsoft.com/office/drawing/2014/main" id="{311B655C-55D4-4A2D-85A1-DABA3D026DD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588286" y="2864964"/>
            <a:ext cx="676540" cy="676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44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EDA5D9-631A-3644-9AC5-67DBDC163D8A}"/>
              </a:ext>
            </a:extLst>
          </p:cNvPr>
          <p:cNvSpPr>
            <a:spLocks noGrp="1"/>
          </p:cNvSpPr>
          <p:nvPr>
            <p:ph type="title"/>
          </p:nvPr>
        </p:nvSpPr>
        <p:spPr>
          <a:xfrm>
            <a:off x="1102380" y="1955073"/>
            <a:ext cx="6126480" cy="4319454"/>
          </a:xfrm>
        </p:spPr>
        <p:txBody>
          <a:bodyPr>
            <a:normAutofit/>
          </a:bodyPr>
          <a:lstStyle/>
          <a:p>
            <a:pPr>
              <a:spcBef>
                <a:spcPts val="0"/>
              </a:spcBef>
              <a:defRPr/>
            </a:pPr>
            <a:r>
              <a:rPr lang="en-US" sz="7200" dirty="0">
                <a:latin typeface="Amazon Ember"/>
              </a:rPr>
              <a:t>Introducing AWS Glue</a:t>
            </a:r>
            <a:endParaRPr lang="en-US" sz="4800" dirty="0">
              <a:latin typeface="Amazon Ember"/>
            </a:endParaRPr>
          </a:p>
        </p:txBody>
      </p:sp>
      <p:grpSp>
        <p:nvGrpSpPr>
          <p:cNvPr id="37" name="Graphic 222">
            <a:extLst>
              <a:ext uri="{FF2B5EF4-FFF2-40B4-BE49-F238E27FC236}">
                <a16:creationId xmlns:a16="http://schemas.microsoft.com/office/drawing/2014/main" id="{E4F14067-C386-4CC8-B06B-345850BE9719}"/>
              </a:ext>
            </a:extLst>
          </p:cNvPr>
          <p:cNvGrpSpPr/>
          <p:nvPr/>
        </p:nvGrpSpPr>
        <p:grpSpPr>
          <a:xfrm>
            <a:off x="8621750" y="3534507"/>
            <a:ext cx="5210857" cy="3960280"/>
            <a:chOff x="357958" y="4722335"/>
            <a:chExt cx="525787" cy="399601"/>
          </a:xfrm>
        </p:grpSpPr>
        <p:sp>
          <p:nvSpPr>
            <p:cNvPr id="38" name="Freeform: Shape 37">
              <a:extLst>
                <a:ext uri="{FF2B5EF4-FFF2-40B4-BE49-F238E27FC236}">
                  <a16:creationId xmlns:a16="http://schemas.microsoft.com/office/drawing/2014/main" id="{73B8B31C-16E1-46F0-ADD8-4F8F6B7734F5}"/>
                </a:ext>
              </a:extLst>
            </p:cNvPr>
            <p:cNvSpPr/>
            <p:nvPr/>
          </p:nvSpPr>
          <p:spPr>
            <a:xfrm>
              <a:off x="535754" y="4722335"/>
              <a:ext cx="175152" cy="333781"/>
            </a:xfrm>
            <a:custGeom>
              <a:avLst/>
              <a:gdLst>
                <a:gd name="connsiteX0" fmla="*/ 4957 w 175152"/>
                <a:gd name="connsiteY0" fmla="*/ 80031 h 333780"/>
                <a:gd name="connsiteX1" fmla="*/ 77992 w 175152"/>
                <a:gd name="connsiteY1" fmla="*/ 5013 h 333780"/>
                <a:gd name="connsiteX2" fmla="*/ 157968 w 175152"/>
                <a:gd name="connsiteY2" fmla="*/ 101512 h 333780"/>
                <a:gd name="connsiteX3" fmla="*/ 147723 w 175152"/>
                <a:gd name="connsiteY3" fmla="*/ 330202 h 333780"/>
              </a:gdLst>
              <a:ahLst/>
              <a:cxnLst>
                <a:cxn ang="0">
                  <a:pos x="connsiteX0" y="connsiteY0"/>
                </a:cxn>
                <a:cxn ang="0">
                  <a:pos x="connsiteX1" y="connsiteY1"/>
                </a:cxn>
                <a:cxn ang="0">
                  <a:pos x="connsiteX2" y="connsiteY2"/>
                </a:cxn>
                <a:cxn ang="0">
                  <a:pos x="connsiteX3" y="connsiteY3"/>
                </a:cxn>
              </a:cxnLst>
              <a:rect l="l" t="t" r="r" b="b"/>
              <a:pathLst>
                <a:path w="175152" h="333780">
                  <a:moveTo>
                    <a:pt x="4957" y="80031"/>
                  </a:moveTo>
                  <a:cubicBezTo>
                    <a:pt x="15202" y="53924"/>
                    <a:pt x="38666" y="3031"/>
                    <a:pt x="77992" y="5013"/>
                  </a:cubicBezTo>
                  <a:cubicBezTo>
                    <a:pt x="106413" y="6666"/>
                    <a:pt x="134504" y="27816"/>
                    <a:pt x="157968" y="101512"/>
                  </a:cubicBezTo>
                  <a:cubicBezTo>
                    <a:pt x="174161" y="151745"/>
                    <a:pt x="179448" y="248244"/>
                    <a:pt x="147723" y="330202"/>
                  </a:cubicBez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39" name="Freeform: Shape 38">
              <a:extLst>
                <a:ext uri="{FF2B5EF4-FFF2-40B4-BE49-F238E27FC236}">
                  <a16:creationId xmlns:a16="http://schemas.microsoft.com/office/drawing/2014/main" id="{720349F9-32A3-4442-9EB1-87B8BEBE6D3E}"/>
                </a:ext>
              </a:extLst>
            </p:cNvPr>
            <p:cNvSpPr/>
            <p:nvPr/>
          </p:nvSpPr>
          <p:spPr>
            <a:xfrm>
              <a:off x="521543" y="4986441"/>
              <a:ext cx="145409" cy="135495"/>
            </a:xfrm>
            <a:custGeom>
              <a:avLst/>
              <a:gdLst>
                <a:gd name="connsiteX0" fmla="*/ 142766 w 145409"/>
                <a:gd name="connsiteY0" fmla="*/ 100465 h 135495"/>
                <a:gd name="connsiteX1" fmla="*/ 93194 w 145409"/>
                <a:gd name="connsiteY1" fmla="*/ 132190 h 135495"/>
                <a:gd name="connsiteX2" fmla="*/ 4957 w 145409"/>
                <a:gd name="connsiteY2" fmla="*/ 4957 h 135495"/>
              </a:gdLst>
              <a:ahLst/>
              <a:cxnLst>
                <a:cxn ang="0">
                  <a:pos x="connsiteX0" y="connsiteY0"/>
                </a:cxn>
                <a:cxn ang="0">
                  <a:pos x="connsiteX1" y="connsiteY1"/>
                </a:cxn>
                <a:cxn ang="0">
                  <a:pos x="connsiteX2" y="connsiteY2"/>
                </a:cxn>
              </a:cxnLst>
              <a:rect l="l" t="t" r="r" b="b"/>
              <a:pathLst>
                <a:path w="145409" h="135495">
                  <a:moveTo>
                    <a:pt x="142766" y="100465"/>
                  </a:moveTo>
                  <a:cubicBezTo>
                    <a:pt x="142766" y="100465"/>
                    <a:pt x="120624" y="132190"/>
                    <a:pt x="93194" y="132190"/>
                  </a:cubicBezTo>
                  <a:cubicBezTo>
                    <a:pt x="80636" y="132190"/>
                    <a:pt x="29082" y="126903"/>
                    <a:pt x="4957" y="4957"/>
                  </a:cubicBez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40" name="Freeform: Shape 39">
              <a:extLst>
                <a:ext uri="{FF2B5EF4-FFF2-40B4-BE49-F238E27FC236}">
                  <a16:creationId xmlns:a16="http://schemas.microsoft.com/office/drawing/2014/main" id="{650088D0-A809-4770-AD24-E4E0A582D7DD}"/>
                </a:ext>
              </a:extLst>
            </p:cNvPr>
            <p:cNvSpPr/>
            <p:nvPr/>
          </p:nvSpPr>
          <p:spPr>
            <a:xfrm>
              <a:off x="516089" y="4835744"/>
              <a:ext cx="16524" cy="118971"/>
            </a:xfrm>
            <a:custGeom>
              <a:avLst/>
              <a:gdLst>
                <a:gd name="connsiteX0" fmla="*/ 13386 w 16523"/>
                <a:gd name="connsiteY0" fmla="*/ 4957 h 118971"/>
                <a:gd name="connsiteX1" fmla="*/ 5785 w 16523"/>
                <a:gd name="connsiteY1" fmla="*/ 116658 h 118971"/>
              </a:gdLst>
              <a:ahLst/>
              <a:cxnLst>
                <a:cxn ang="0">
                  <a:pos x="connsiteX0" y="connsiteY0"/>
                </a:cxn>
                <a:cxn ang="0">
                  <a:pos x="connsiteX1" y="connsiteY1"/>
                </a:cxn>
              </a:cxnLst>
              <a:rect l="l" t="t" r="r" b="b"/>
              <a:pathLst>
                <a:path w="16523" h="118971">
                  <a:moveTo>
                    <a:pt x="13386" y="4957"/>
                  </a:moveTo>
                  <a:cubicBezTo>
                    <a:pt x="13386" y="4957"/>
                    <a:pt x="1819" y="54859"/>
                    <a:pt x="5785" y="116658"/>
                  </a:cubicBez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41" name="Freeform: Shape 40">
              <a:extLst>
                <a:ext uri="{FF2B5EF4-FFF2-40B4-BE49-F238E27FC236}">
                  <a16:creationId xmlns:a16="http://schemas.microsoft.com/office/drawing/2014/main" id="{A3BEE626-EDB1-4AF2-8D00-EBBDD1B21AC1}"/>
                </a:ext>
              </a:extLst>
            </p:cNvPr>
            <p:cNvSpPr/>
            <p:nvPr/>
          </p:nvSpPr>
          <p:spPr>
            <a:xfrm>
              <a:off x="468006" y="4786173"/>
              <a:ext cx="52876" cy="36352"/>
            </a:xfrm>
            <a:custGeom>
              <a:avLst/>
              <a:gdLst>
                <a:gd name="connsiteX0" fmla="*/ 49571 w 52876"/>
                <a:gd name="connsiteY0" fmla="*/ 31395 h 36352"/>
                <a:gd name="connsiteX1" fmla="*/ 4957 w 52876"/>
                <a:gd name="connsiteY1" fmla="*/ 4957 h 36352"/>
              </a:gdLst>
              <a:ahLst/>
              <a:cxnLst>
                <a:cxn ang="0">
                  <a:pos x="connsiteX0" y="connsiteY0"/>
                </a:cxn>
                <a:cxn ang="0">
                  <a:pos x="connsiteX1" y="connsiteY1"/>
                </a:cxn>
              </a:cxnLst>
              <a:rect l="l" t="t" r="r" b="b"/>
              <a:pathLst>
                <a:path w="52876" h="36352">
                  <a:moveTo>
                    <a:pt x="49571" y="31395"/>
                  </a:moveTo>
                  <a:cubicBezTo>
                    <a:pt x="37344" y="27430"/>
                    <a:pt x="17846" y="22472"/>
                    <a:pt x="4957" y="4957"/>
                  </a:cubicBez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43" name="Freeform: Shape 42">
              <a:extLst>
                <a:ext uri="{FF2B5EF4-FFF2-40B4-BE49-F238E27FC236}">
                  <a16:creationId xmlns:a16="http://schemas.microsoft.com/office/drawing/2014/main" id="{F41BADBE-4586-46EF-A10E-7FB96E60D53B}"/>
                </a:ext>
              </a:extLst>
            </p:cNvPr>
            <p:cNvSpPr/>
            <p:nvPr/>
          </p:nvSpPr>
          <p:spPr>
            <a:xfrm>
              <a:off x="549964" y="4814594"/>
              <a:ext cx="168543" cy="19829"/>
            </a:xfrm>
            <a:custGeom>
              <a:avLst/>
              <a:gdLst>
                <a:gd name="connsiteX0" fmla="*/ 4957 w 168542"/>
                <a:gd name="connsiteY0" fmla="*/ 11236 h 19828"/>
                <a:gd name="connsiteX1" fmla="*/ 164577 w 168542"/>
                <a:gd name="connsiteY1" fmla="*/ 4957 h 19828"/>
              </a:gdLst>
              <a:ahLst/>
              <a:cxnLst>
                <a:cxn ang="0">
                  <a:pos x="connsiteX0" y="connsiteY0"/>
                </a:cxn>
                <a:cxn ang="0">
                  <a:pos x="connsiteX1" y="connsiteY1"/>
                </a:cxn>
              </a:cxnLst>
              <a:rect l="l" t="t" r="r" b="b"/>
              <a:pathLst>
                <a:path w="168542" h="19828">
                  <a:moveTo>
                    <a:pt x="4957" y="11236"/>
                  </a:moveTo>
                  <a:cubicBezTo>
                    <a:pt x="35030" y="14871"/>
                    <a:pt x="91542" y="24125"/>
                    <a:pt x="164577" y="4957"/>
                  </a:cubicBez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44" name="Freeform: Shape 43">
              <a:extLst>
                <a:ext uri="{FF2B5EF4-FFF2-40B4-BE49-F238E27FC236}">
                  <a16:creationId xmlns:a16="http://schemas.microsoft.com/office/drawing/2014/main" id="{3932803C-C037-4CD1-BFC2-E8A98FBD88F1}"/>
                </a:ext>
              </a:extLst>
            </p:cNvPr>
            <p:cNvSpPr/>
            <p:nvPr/>
          </p:nvSpPr>
          <p:spPr>
            <a:xfrm>
              <a:off x="746598" y="4788817"/>
              <a:ext cx="19829" cy="19829"/>
            </a:xfrm>
            <a:custGeom>
              <a:avLst/>
              <a:gdLst>
                <a:gd name="connsiteX0" fmla="*/ 4957 w 19828"/>
                <a:gd name="connsiteY0" fmla="*/ 16854 h 19828"/>
                <a:gd name="connsiteX1" fmla="*/ 17185 w 19828"/>
                <a:gd name="connsiteY1" fmla="*/ 4957 h 19828"/>
              </a:gdLst>
              <a:ahLst/>
              <a:cxnLst>
                <a:cxn ang="0">
                  <a:pos x="connsiteX0" y="connsiteY0"/>
                </a:cxn>
                <a:cxn ang="0">
                  <a:pos x="connsiteX1" y="connsiteY1"/>
                </a:cxn>
              </a:cxnLst>
              <a:rect l="l" t="t" r="r" b="b"/>
              <a:pathLst>
                <a:path w="19828" h="19828">
                  <a:moveTo>
                    <a:pt x="4957" y="16854"/>
                  </a:moveTo>
                  <a:cubicBezTo>
                    <a:pt x="4957" y="16854"/>
                    <a:pt x="12228" y="13219"/>
                    <a:pt x="17185" y="4957"/>
                  </a:cubicBez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45" name="Freeform: Shape 44">
              <a:extLst>
                <a:ext uri="{FF2B5EF4-FFF2-40B4-BE49-F238E27FC236}">
                  <a16:creationId xmlns:a16="http://schemas.microsoft.com/office/drawing/2014/main" id="{390F0898-D720-45A5-A552-288C16CAADE4}"/>
                </a:ext>
              </a:extLst>
            </p:cNvPr>
            <p:cNvSpPr/>
            <p:nvPr/>
          </p:nvSpPr>
          <p:spPr>
            <a:xfrm>
              <a:off x="661996" y="4917702"/>
              <a:ext cx="95838" cy="9914"/>
            </a:xfrm>
            <a:custGeom>
              <a:avLst/>
              <a:gdLst>
                <a:gd name="connsiteX0" fmla="*/ 90881 w 95838"/>
                <a:gd name="connsiteY0" fmla="*/ 4957 h 9914"/>
                <a:gd name="connsiteX1" fmla="*/ 4957 w 95838"/>
                <a:gd name="connsiteY1" fmla="*/ 5288 h 9914"/>
              </a:gdLst>
              <a:ahLst/>
              <a:cxnLst>
                <a:cxn ang="0">
                  <a:pos x="connsiteX0" y="connsiteY0"/>
                </a:cxn>
                <a:cxn ang="0">
                  <a:pos x="connsiteX1" y="connsiteY1"/>
                </a:cxn>
              </a:cxnLst>
              <a:rect l="l" t="t" r="r" b="b"/>
              <a:pathLst>
                <a:path w="95838" h="9914">
                  <a:moveTo>
                    <a:pt x="90881" y="4957"/>
                  </a:moveTo>
                  <a:lnTo>
                    <a:pt x="4957" y="5288"/>
                  </a:lnTo>
                </a:path>
              </a:pathLst>
            </a:custGeom>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46" name="Freeform: Shape 45">
              <a:extLst>
                <a:ext uri="{FF2B5EF4-FFF2-40B4-BE49-F238E27FC236}">
                  <a16:creationId xmlns:a16="http://schemas.microsoft.com/office/drawing/2014/main" id="{87606371-5405-4B20-B645-84DE9E75E230}"/>
                </a:ext>
              </a:extLst>
            </p:cNvPr>
            <p:cNvSpPr/>
            <p:nvPr/>
          </p:nvSpPr>
          <p:spPr>
            <a:xfrm>
              <a:off x="472963" y="4918363"/>
              <a:ext cx="155324" cy="9914"/>
            </a:xfrm>
            <a:custGeom>
              <a:avLst/>
              <a:gdLst>
                <a:gd name="connsiteX0" fmla="*/ 4957 w 155323"/>
                <a:gd name="connsiteY0" fmla="*/ 4957 h 9914"/>
                <a:gd name="connsiteX1" fmla="*/ 153010 w 155323"/>
                <a:gd name="connsiteY1" fmla="*/ 4957 h 9914"/>
              </a:gdLst>
              <a:ahLst/>
              <a:cxnLst>
                <a:cxn ang="0">
                  <a:pos x="connsiteX0" y="connsiteY0"/>
                </a:cxn>
                <a:cxn ang="0">
                  <a:pos x="connsiteX1" y="connsiteY1"/>
                </a:cxn>
              </a:cxnLst>
              <a:rect l="l" t="t" r="r" b="b"/>
              <a:pathLst>
                <a:path w="155323" h="9914">
                  <a:moveTo>
                    <a:pt x="4957" y="4957"/>
                  </a:moveTo>
                  <a:lnTo>
                    <a:pt x="153010" y="4957"/>
                  </a:lnTo>
                </a:path>
              </a:pathLst>
            </a:custGeom>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47" name="Freeform: Shape 46">
              <a:extLst>
                <a:ext uri="{FF2B5EF4-FFF2-40B4-BE49-F238E27FC236}">
                  <a16:creationId xmlns:a16="http://schemas.microsoft.com/office/drawing/2014/main" id="{8EC63B30-9BDE-4477-B0B2-2BF7262A1663}"/>
                </a:ext>
              </a:extLst>
            </p:cNvPr>
            <p:cNvSpPr/>
            <p:nvPr/>
          </p:nvSpPr>
          <p:spPr>
            <a:xfrm>
              <a:off x="488496" y="5014532"/>
              <a:ext cx="251162" cy="26438"/>
            </a:xfrm>
            <a:custGeom>
              <a:avLst/>
              <a:gdLst>
                <a:gd name="connsiteX0" fmla="*/ 4957 w 251161"/>
                <a:gd name="connsiteY0" fmla="*/ 23464 h 26438"/>
                <a:gd name="connsiteX1" fmla="*/ 125250 w 251161"/>
                <a:gd name="connsiteY1" fmla="*/ 4957 h 26438"/>
                <a:gd name="connsiteX2" fmla="*/ 248848 w 251161"/>
                <a:gd name="connsiteY2" fmla="*/ 23133 h 26438"/>
              </a:gdLst>
              <a:ahLst/>
              <a:cxnLst>
                <a:cxn ang="0">
                  <a:pos x="connsiteX0" y="connsiteY0"/>
                </a:cxn>
                <a:cxn ang="0">
                  <a:pos x="connsiteX1" y="connsiteY1"/>
                </a:cxn>
                <a:cxn ang="0">
                  <a:pos x="connsiteX2" y="connsiteY2"/>
                </a:cxn>
              </a:cxnLst>
              <a:rect l="l" t="t" r="r" b="b"/>
              <a:pathLst>
                <a:path w="251161" h="26438">
                  <a:moveTo>
                    <a:pt x="4957" y="23464"/>
                  </a:moveTo>
                  <a:cubicBezTo>
                    <a:pt x="4957" y="23464"/>
                    <a:pt x="45606" y="4957"/>
                    <a:pt x="125250" y="4957"/>
                  </a:cubicBezTo>
                  <a:cubicBezTo>
                    <a:pt x="156315" y="4957"/>
                    <a:pt x="205226" y="6610"/>
                    <a:pt x="248848" y="23133"/>
                  </a:cubicBez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48" name="Freeform: Shape 47">
              <a:extLst>
                <a:ext uri="{FF2B5EF4-FFF2-40B4-BE49-F238E27FC236}">
                  <a16:creationId xmlns:a16="http://schemas.microsoft.com/office/drawing/2014/main" id="{4FDFA041-B8E9-4F0D-A8CC-E73FCDB1C831}"/>
                </a:ext>
              </a:extLst>
            </p:cNvPr>
            <p:cNvSpPr/>
            <p:nvPr/>
          </p:nvSpPr>
          <p:spPr>
            <a:xfrm>
              <a:off x="479242" y="5059146"/>
              <a:ext cx="274295" cy="62790"/>
            </a:xfrm>
            <a:custGeom>
              <a:avLst/>
              <a:gdLst>
                <a:gd name="connsiteX0" fmla="*/ 4957 w 274295"/>
                <a:gd name="connsiteY0" fmla="*/ 4957 h 62790"/>
                <a:gd name="connsiteX1" fmla="*/ 135826 w 274295"/>
                <a:gd name="connsiteY1" fmla="*/ 59486 h 62790"/>
                <a:gd name="connsiteX2" fmla="*/ 272312 w 274295"/>
                <a:gd name="connsiteY2" fmla="*/ 6610 h 62790"/>
              </a:gdLst>
              <a:ahLst/>
              <a:cxnLst>
                <a:cxn ang="0">
                  <a:pos x="connsiteX0" y="connsiteY0"/>
                </a:cxn>
                <a:cxn ang="0">
                  <a:pos x="connsiteX1" y="connsiteY1"/>
                </a:cxn>
                <a:cxn ang="0">
                  <a:pos x="connsiteX2" y="connsiteY2"/>
                </a:cxn>
              </a:cxnLst>
              <a:rect l="l" t="t" r="r" b="b"/>
              <a:pathLst>
                <a:path w="274295" h="62790">
                  <a:moveTo>
                    <a:pt x="4957" y="4957"/>
                  </a:moveTo>
                  <a:cubicBezTo>
                    <a:pt x="4957" y="4957"/>
                    <a:pt x="46597" y="56511"/>
                    <a:pt x="135826" y="59486"/>
                  </a:cubicBezTo>
                  <a:cubicBezTo>
                    <a:pt x="172508" y="60808"/>
                    <a:pt x="234638" y="45606"/>
                    <a:pt x="272312" y="6610"/>
                  </a:cubicBez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49" name="Freeform: Shape 48">
              <a:extLst>
                <a:ext uri="{FF2B5EF4-FFF2-40B4-BE49-F238E27FC236}">
                  <a16:creationId xmlns:a16="http://schemas.microsoft.com/office/drawing/2014/main" id="{6A625C22-FDE4-4A9C-94A6-C519BDC02456}"/>
                </a:ext>
              </a:extLst>
            </p:cNvPr>
            <p:cNvSpPr/>
            <p:nvPr/>
          </p:nvSpPr>
          <p:spPr>
            <a:xfrm>
              <a:off x="454457" y="4722354"/>
              <a:ext cx="327171" cy="89229"/>
            </a:xfrm>
            <a:custGeom>
              <a:avLst/>
              <a:gdLst>
                <a:gd name="connsiteX0" fmla="*/ 4957 w 327171"/>
                <a:gd name="connsiteY0" fmla="*/ 85630 h 89228"/>
                <a:gd name="connsiteX1" fmla="*/ 157968 w 327171"/>
                <a:gd name="connsiteY1" fmla="*/ 4994 h 89228"/>
                <a:gd name="connsiteX2" fmla="*/ 322875 w 327171"/>
                <a:gd name="connsiteY2" fmla="*/ 83317 h 89228"/>
              </a:gdLst>
              <a:ahLst/>
              <a:cxnLst>
                <a:cxn ang="0">
                  <a:pos x="connsiteX0" y="connsiteY0"/>
                </a:cxn>
                <a:cxn ang="0">
                  <a:pos x="connsiteX1" y="connsiteY1"/>
                </a:cxn>
                <a:cxn ang="0">
                  <a:pos x="connsiteX2" y="connsiteY2"/>
                </a:cxn>
              </a:cxnLst>
              <a:rect l="l" t="t" r="r" b="b"/>
              <a:pathLst>
                <a:path w="327171" h="89228">
                  <a:moveTo>
                    <a:pt x="4957" y="85630"/>
                  </a:moveTo>
                  <a:cubicBezTo>
                    <a:pt x="4957" y="85630"/>
                    <a:pt x="58164" y="7307"/>
                    <a:pt x="157968" y="4994"/>
                  </a:cubicBezTo>
                  <a:cubicBezTo>
                    <a:pt x="194650" y="4333"/>
                    <a:pt x="270660" y="11934"/>
                    <a:pt x="322875" y="83317"/>
                  </a:cubicBez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50" name="Freeform: Shape 49">
              <a:extLst>
                <a:ext uri="{FF2B5EF4-FFF2-40B4-BE49-F238E27FC236}">
                  <a16:creationId xmlns:a16="http://schemas.microsoft.com/office/drawing/2014/main" id="{DDA19306-30AB-400E-96B5-063F8299514B}"/>
                </a:ext>
              </a:extLst>
            </p:cNvPr>
            <p:cNvSpPr/>
            <p:nvPr/>
          </p:nvSpPr>
          <p:spPr>
            <a:xfrm>
              <a:off x="511960" y="4799392"/>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51" name="Freeform: Shape 50">
              <a:extLst>
                <a:ext uri="{FF2B5EF4-FFF2-40B4-BE49-F238E27FC236}">
                  <a16:creationId xmlns:a16="http://schemas.microsoft.com/office/drawing/2014/main" id="{BCCEF214-3DB5-4BF4-8C94-DCD8A78FA7A1}"/>
                </a:ext>
              </a:extLst>
            </p:cNvPr>
            <p:cNvSpPr/>
            <p:nvPr/>
          </p:nvSpPr>
          <p:spPr>
            <a:xfrm>
              <a:off x="501054" y="495008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52" name="Freeform: Shape 51">
              <a:extLst>
                <a:ext uri="{FF2B5EF4-FFF2-40B4-BE49-F238E27FC236}">
                  <a16:creationId xmlns:a16="http://schemas.microsoft.com/office/drawing/2014/main" id="{692BF53E-B816-464D-BE6F-4D7D52BE20E1}"/>
                </a:ext>
              </a:extLst>
            </p:cNvPr>
            <p:cNvSpPr/>
            <p:nvPr/>
          </p:nvSpPr>
          <p:spPr>
            <a:xfrm>
              <a:off x="651751" y="504757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53" name="Freeform: Shape 52">
              <a:extLst>
                <a:ext uri="{FF2B5EF4-FFF2-40B4-BE49-F238E27FC236}">
                  <a16:creationId xmlns:a16="http://schemas.microsoft.com/office/drawing/2014/main" id="{D9C94D54-379A-4E4C-9983-C0783E6E0B38}"/>
                </a:ext>
              </a:extLst>
            </p:cNvPr>
            <p:cNvSpPr/>
            <p:nvPr/>
          </p:nvSpPr>
          <p:spPr>
            <a:xfrm>
              <a:off x="710245" y="4792122"/>
              <a:ext cx="46267" cy="46267"/>
            </a:xfrm>
            <a:custGeom>
              <a:avLst/>
              <a:gdLst>
                <a:gd name="connsiteX0" fmla="*/ 41310 w 46266"/>
                <a:gd name="connsiteY0" fmla="*/ 23133 h 46266"/>
                <a:gd name="connsiteX1" fmla="*/ 23133 w 46266"/>
                <a:gd name="connsiteY1" fmla="*/ 41310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10"/>
                    <a:pt x="23133" y="41310"/>
                  </a:cubicBezTo>
                  <a:cubicBezTo>
                    <a:pt x="13095" y="41310"/>
                    <a:pt x="4957" y="33172"/>
                    <a:pt x="4957" y="23133"/>
                  </a:cubicBezTo>
                  <a:cubicBezTo>
                    <a:pt x="4957" y="13095"/>
                    <a:pt x="13095" y="4957"/>
                    <a:pt x="23133" y="4957"/>
                  </a:cubicBezTo>
                  <a:cubicBezTo>
                    <a:pt x="33172" y="4957"/>
                    <a:pt x="41310" y="13095"/>
                    <a:pt x="41310" y="23133"/>
                  </a:cubicBezTo>
                  <a:close/>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54" name="Freeform: Shape 53">
              <a:extLst>
                <a:ext uri="{FF2B5EF4-FFF2-40B4-BE49-F238E27FC236}">
                  <a16:creationId xmlns:a16="http://schemas.microsoft.com/office/drawing/2014/main" id="{33FA507F-AFAD-4E19-95F9-8BD51DCF0F26}"/>
                </a:ext>
              </a:extLst>
            </p:cNvPr>
            <p:cNvSpPr/>
            <p:nvPr/>
          </p:nvSpPr>
          <p:spPr>
            <a:xfrm>
              <a:off x="622999" y="4900518"/>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56" name="Freeform: Shape 55">
              <a:extLst>
                <a:ext uri="{FF2B5EF4-FFF2-40B4-BE49-F238E27FC236}">
                  <a16:creationId xmlns:a16="http://schemas.microsoft.com/office/drawing/2014/main" id="{56AD35F4-1516-4AC3-B292-0A3F2F693017}"/>
                </a:ext>
              </a:extLst>
            </p:cNvPr>
            <p:cNvSpPr/>
            <p:nvPr/>
          </p:nvSpPr>
          <p:spPr>
            <a:xfrm>
              <a:off x="357958" y="4870444"/>
              <a:ext cx="92533" cy="66095"/>
            </a:xfrm>
            <a:custGeom>
              <a:avLst/>
              <a:gdLst>
                <a:gd name="connsiteX0" fmla="*/ 89559 w 92533"/>
                <a:gd name="connsiteY0" fmla="*/ 62130 h 66095"/>
                <a:gd name="connsiteX1" fmla="*/ 89559 w 92533"/>
                <a:gd name="connsiteY1" fmla="*/ 13550 h 66095"/>
                <a:gd name="connsiteX2" fmla="*/ 8096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559" y="62130"/>
                  </a:moveTo>
                  <a:lnTo>
                    <a:pt x="89559" y="13550"/>
                  </a:lnTo>
                  <a:cubicBezTo>
                    <a:pt x="89559" y="8923"/>
                    <a:pt x="85924" y="4957"/>
                    <a:pt x="80967" y="4957"/>
                  </a:cubicBezTo>
                  <a:lnTo>
                    <a:pt x="13550" y="4957"/>
                  </a:lnTo>
                  <a:cubicBezTo>
                    <a:pt x="8923" y="4957"/>
                    <a:pt x="4957" y="8592"/>
                    <a:pt x="4957" y="13550"/>
                  </a:cubicBezTo>
                  <a:lnTo>
                    <a:pt x="4957" y="62130"/>
                  </a:ln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57" name="Freeform: Shape 56">
              <a:extLst>
                <a:ext uri="{FF2B5EF4-FFF2-40B4-BE49-F238E27FC236}">
                  <a16:creationId xmlns:a16="http://schemas.microsoft.com/office/drawing/2014/main" id="{0963135E-E8CD-4D86-855C-EA5F9750D7DA}"/>
                </a:ext>
              </a:extLst>
            </p:cNvPr>
            <p:cNvSpPr/>
            <p:nvPr/>
          </p:nvSpPr>
          <p:spPr>
            <a:xfrm>
              <a:off x="367872"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58" name="Freeform: Shape 57">
              <a:extLst>
                <a:ext uri="{FF2B5EF4-FFF2-40B4-BE49-F238E27FC236}">
                  <a16:creationId xmlns:a16="http://schemas.microsoft.com/office/drawing/2014/main" id="{909F5A6A-0E5F-4FEF-84EC-65F073A55D95}"/>
                </a:ext>
              </a:extLst>
            </p:cNvPr>
            <p:cNvSpPr/>
            <p:nvPr/>
          </p:nvSpPr>
          <p:spPr>
            <a:xfrm>
              <a:off x="768078"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59" name="Freeform: Shape 58">
              <a:extLst>
                <a:ext uri="{FF2B5EF4-FFF2-40B4-BE49-F238E27FC236}">
                  <a16:creationId xmlns:a16="http://schemas.microsoft.com/office/drawing/2014/main" id="{21318B45-1987-4566-9329-93A03A9C057A}"/>
                </a:ext>
              </a:extLst>
            </p:cNvPr>
            <p:cNvSpPr/>
            <p:nvPr/>
          </p:nvSpPr>
          <p:spPr>
            <a:xfrm>
              <a:off x="778323" y="4870444"/>
              <a:ext cx="92533" cy="66095"/>
            </a:xfrm>
            <a:custGeom>
              <a:avLst/>
              <a:gdLst>
                <a:gd name="connsiteX0" fmla="*/ 89889 w 92533"/>
                <a:gd name="connsiteY0" fmla="*/ 62130 h 66095"/>
                <a:gd name="connsiteX1" fmla="*/ 89889 w 92533"/>
                <a:gd name="connsiteY1" fmla="*/ 13550 h 66095"/>
                <a:gd name="connsiteX2" fmla="*/ 8129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889" y="62130"/>
                  </a:moveTo>
                  <a:lnTo>
                    <a:pt x="89889" y="13550"/>
                  </a:lnTo>
                  <a:cubicBezTo>
                    <a:pt x="89889" y="8923"/>
                    <a:pt x="86254" y="4957"/>
                    <a:pt x="81297" y="4957"/>
                  </a:cubicBezTo>
                  <a:lnTo>
                    <a:pt x="13550" y="4957"/>
                  </a:lnTo>
                  <a:cubicBezTo>
                    <a:pt x="8923" y="4957"/>
                    <a:pt x="4957" y="8592"/>
                    <a:pt x="4957" y="13550"/>
                  </a:cubicBezTo>
                  <a:lnTo>
                    <a:pt x="4957" y="62130"/>
                  </a:ln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sp>
          <p:nvSpPr>
            <p:cNvPr id="60" name="Freeform: Shape 59">
              <a:extLst>
                <a:ext uri="{FF2B5EF4-FFF2-40B4-BE49-F238E27FC236}">
                  <a16:creationId xmlns:a16="http://schemas.microsoft.com/office/drawing/2014/main" id="{3D932102-B2EA-40E8-A29E-2A9A97A900B2}"/>
                </a:ext>
              </a:extLst>
            </p:cNvPr>
            <p:cNvSpPr/>
            <p:nvPr/>
          </p:nvSpPr>
          <p:spPr>
            <a:xfrm>
              <a:off x="788237"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2700" cap="flat">
              <a:solidFill>
                <a:schemeClr val="bg1"/>
              </a:solidFill>
              <a:prstDash val="solid"/>
              <a:round/>
            </a:ln>
          </p:spPr>
          <p:txBody>
            <a:bodyPr rtlCol="0" anchor="ctr"/>
            <a:lstStyle/>
            <a:p>
              <a:pPr defTabSz="731491">
                <a:defRPr/>
              </a:pPr>
              <a:endParaRPr lang="en-US" sz="2880">
                <a:solidFill>
                  <a:srgbClr val="000000"/>
                </a:solidFill>
                <a:latin typeface="Amazon Ember"/>
              </a:endParaRPr>
            </a:p>
          </p:txBody>
        </p:sp>
      </p:grpSp>
    </p:spTree>
    <p:extLst>
      <p:ext uri="{BB962C8B-B14F-4D97-AF65-F5344CB8AC3E}">
        <p14:creationId xmlns:p14="http://schemas.microsoft.com/office/powerpoint/2010/main" val="415168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raphic 6499">
            <a:extLst>
              <a:ext uri="{FF2B5EF4-FFF2-40B4-BE49-F238E27FC236}">
                <a16:creationId xmlns:a16="http://schemas.microsoft.com/office/drawing/2014/main" id="{5F3B4FAD-69D0-4E10-9125-1867761A7EB7}"/>
              </a:ext>
            </a:extLst>
          </p:cNvPr>
          <p:cNvSpPr/>
          <p:nvPr/>
        </p:nvSpPr>
        <p:spPr>
          <a:xfrm>
            <a:off x="4394113" y="-89061"/>
            <a:ext cx="2396136" cy="8318663"/>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no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1800"/>
          </a:p>
        </p:txBody>
      </p:sp>
      <p:sp>
        <p:nvSpPr>
          <p:cNvPr id="35" name="Title 1">
            <a:extLst>
              <a:ext uri="{FF2B5EF4-FFF2-40B4-BE49-F238E27FC236}">
                <a16:creationId xmlns:a16="http://schemas.microsoft.com/office/drawing/2014/main" id="{F740CF12-413F-4F0E-B790-844730063864}"/>
              </a:ext>
            </a:extLst>
          </p:cNvPr>
          <p:cNvSpPr txBox="1">
            <a:spLocks/>
          </p:cNvSpPr>
          <p:nvPr/>
        </p:nvSpPr>
        <p:spPr>
          <a:xfrm>
            <a:off x="290174" y="2602386"/>
            <a:ext cx="3628105" cy="3273169"/>
          </a:xfrm>
          <a:prstGeom prst="rect">
            <a:avLst/>
          </a:prstGeom>
        </p:spPr>
        <p:txBody>
          <a:bodyPr vert="horz" lIns="0" tIns="54864" rIns="109728" bIns="54864" rtlCol="0" anchor="t">
            <a:noAutofit/>
          </a:bodyPr>
          <a:lstStyle>
            <a:defPPr>
              <a:defRPr lang="en-US"/>
            </a:defPPr>
            <a:lvl1pPr>
              <a:lnSpc>
                <a:spcPct val="90000"/>
              </a:lnSpc>
              <a:spcBef>
                <a:spcPct val="0"/>
              </a:spcBef>
              <a:buNone/>
              <a:defRPr sz="3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4320" dirty="0">
                <a:solidFill>
                  <a:schemeClr val="tx1"/>
                </a:solidFill>
              </a:rPr>
              <a:t>How customers use </a:t>
            </a:r>
            <a:br>
              <a:rPr lang="en-US" sz="4320" dirty="0"/>
            </a:br>
            <a:r>
              <a:rPr lang="en-US" sz="4320" b="1" dirty="0">
                <a:solidFill>
                  <a:srgbClr val="FFC000"/>
                </a:solidFill>
              </a:rPr>
              <a:t>AWS Glue</a:t>
            </a:r>
          </a:p>
        </p:txBody>
      </p:sp>
      <p:grpSp>
        <p:nvGrpSpPr>
          <p:cNvPr id="9" name="Group 8"/>
          <p:cNvGrpSpPr/>
          <p:nvPr/>
        </p:nvGrpSpPr>
        <p:grpSpPr>
          <a:xfrm>
            <a:off x="5357118" y="6400800"/>
            <a:ext cx="7520683" cy="1032158"/>
            <a:chOff x="3758708" y="3384541"/>
            <a:chExt cx="4700427" cy="645099"/>
          </a:xfrm>
        </p:grpSpPr>
        <p:grpSp>
          <p:nvGrpSpPr>
            <p:cNvPr id="8" name="Group 7"/>
            <p:cNvGrpSpPr/>
            <p:nvPr/>
          </p:nvGrpSpPr>
          <p:grpSpPr>
            <a:xfrm>
              <a:off x="3758708" y="3384541"/>
              <a:ext cx="4700427" cy="645099"/>
              <a:chOff x="3381266" y="3257944"/>
              <a:chExt cx="4700427" cy="645099"/>
            </a:xfrm>
          </p:grpSpPr>
          <p:sp>
            <p:nvSpPr>
              <p:cNvPr id="37" name="TextBox 36">
                <a:extLst>
                  <a:ext uri="{FF2B5EF4-FFF2-40B4-BE49-F238E27FC236}">
                    <a16:creationId xmlns:a16="http://schemas.microsoft.com/office/drawing/2014/main" id="{C8DA8DDE-B306-4CBF-8555-20C1142A0431}"/>
                  </a:ext>
                </a:extLst>
              </p:cNvPr>
              <p:cNvSpPr txBox="1"/>
              <p:nvPr/>
            </p:nvSpPr>
            <p:spPr>
              <a:xfrm>
                <a:off x="3910778" y="3286186"/>
                <a:ext cx="4170915" cy="616857"/>
              </a:xfrm>
              <a:prstGeom prst="rect">
                <a:avLst/>
              </a:prstGeom>
            </p:spPr>
            <p:txBody>
              <a:bodyPr vert="horz" lIns="292608"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240" dirty="0"/>
                  <a:t>Prepare data for analytics and Machine Learning</a:t>
                </a:r>
              </a:p>
            </p:txBody>
          </p:sp>
          <p:sp>
            <p:nvSpPr>
              <p:cNvPr id="124" name="Oval 123">
                <a:extLst>
                  <a:ext uri="{FF2B5EF4-FFF2-40B4-BE49-F238E27FC236}">
                    <a16:creationId xmlns:a16="http://schemas.microsoft.com/office/drawing/2014/main" id="{B8174A3B-35AE-4121-874A-D5B563C017C4}"/>
                  </a:ext>
                </a:extLst>
              </p:cNvPr>
              <p:cNvSpPr/>
              <p:nvPr/>
            </p:nvSpPr>
            <p:spPr>
              <a:xfrm>
                <a:off x="3381266" y="3257944"/>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1800" dirty="0" err="1">
                  <a:solidFill>
                    <a:schemeClr val="tx1"/>
                  </a:solidFill>
                </a:endParaRPr>
              </a:p>
            </p:txBody>
          </p:sp>
        </p:grpSp>
        <p:pic>
          <p:nvPicPr>
            <p:cNvPr id="12" name="Picture 11"/>
            <p:cNvPicPr>
              <a:picLocks noChangeAspect="1"/>
            </p:cNvPicPr>
            <p:nvPr/>
          </p:nvPicPr>
          <p:blipFill rotWithShape="1">
            <a:blip r:embed="rId3">
              <a:biLevel thresh="25000"/>
              <a:extLst>
                <a:ext uri="{28A0092B-C50C-407E-A947-70E740481C1C}">
                  <a14:useLocalDpi xmlns:a14="http://schemas.microsoft.com/office/drawing/2010/main" val="0"/>
                </a:ext>
              </a:extLst>
            </a:blip>
            <a:srcRect l="16956" t="9330" r="14759" b="10223"/>
            <a:stretch/>
          </p:blipFill>
          <p:spPr>
            <a:xfrm>
              <a:off x="3906618" y="3491801"/>
              <a:ext cx="341518" cy="402336"/>
            </a:xfrm>
            <a:prstGeom prst="rect">
              <a:avLst/>
            </a:prstGeom>
          </p:spPr>
        </p:pic>
      </p:grpSp>
      <p:grpSp>
        <p:nvGrpSpPr>
          <p:cNvPr id="6" name="Group 5"/>
          <p:cNvGrpSpPr/>
          <p:nvPr/>
        </p:nvGrpSpPr>
        <p:grpSpPr>
          <a:xfrm>
            <a:off x="5857750" y="1749208"/>
            <a:ext cx="7870613" cy="1326366"/>
            <a:chOff x="3869729" y="2190669"/>
            <a:chExt cx="4919133" cy="828979"/>
          </a:xfrm>
        </p:grpSpPr>
        <p:grpSp>
          <p:nvGrpSpPr>
            <p:cNvPr id="14" name="Group 13"/>
            <p:cNvGrpSpPr/>
            <p:nvPr/>
          </p:nvGrpSpPr>
          <p:grpSpPr>
            <a:xfrm>
              <a:off x="3958359" y="2288790"/>
              <a:ext cx="4830503" cy="626500"/>
              <a:chOff x="3752175" y="2450474"/>
              <a:chExt cx="4830503" cy="626500"/>
            </a:xfrm>
          </p:grpSpPr>
          <p:sp>
            <p:nvSpPr>
              <p:cNvPr id="107" name="Oval 106">
                <a:extLst>
                  <a:ext uri="{FF2B5EF4-FFF2-40B4-BE49-F238E27FC236}">
                    <a16:creationId xmlns:a16="http://schemas.microsoft.com/office/drawing/2014/main" id="{20B65945-BA9A-47AD-A7B5-1219010BAD75}"/>
                  </a:ext>
                </a:extLst>
              </p:cNvPr>
              <p:cNvSpPr/>
              <p:nvPr/>
            </p:nvSpPr>
            <p:spPr>
              <a:xfrm>
                <a:off x="3752175" y="2460117"/>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1800" dirty="0" err="1">
                  <a:solidFill>
                    <a:schemeClr val="tx1"/>
                  </a:solidFill>
                </a:endParaRPr>
              </a:p>
            </p:txBody>
          </p:sp>
          <p:sp>
            <p:nvSpPr>
              <p:cNvPr id="36" name="TextBox 35">
                <a:extLst>
                  <a:ext uri="{FF2B5EF4-FFF2-40B4-BE49-F238E27FC236}">
                    <a16:creationId xmlns:a16="http://schemas.microsoft.com/office/drawing/2014/main" id="{0EC45941-044C-470E-B803-C521D1505419}"/>
                  </a:ext>
                </a:extLst>
              </p:cNvPr>
              <p:cNvSpPr txBox="1"/>
              <p:nvPr/>
            </p:nvSpPr>
            <p:spPr>
              <a:xfrm>
                <a:off x="4334987" y="2450474"/>
                <a:ext cx="4247691" cy="616857"/>
              </a:xfrm>
              <a:prstGeom prst="rect">
                <a:avLst/>
              </a:prstGeom>
            </p:spPr>
            <p:txBody>
              <a:bodyPr vert="horz" lIns="292608"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240" dirty="0"/>
                  <a:t>Migrate from expensive traditional ETL solutions to gain flexibility and reduce costs</a:t>
                </a:r>
              </a:p>
            </p:txBody>
          </p:sp>
        </p:grpSp>
        <p:pic>
          <p:nvPicPr>
            <p:cNvPr id="2" name="Picture 1"/>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3869729" y="2190669"/>
              <a:ext cx="828979" cy="828979"/>
            </a:xfrm>
            <a:prstGeom prst="rect">
              <a:avLst/>
            </a:prstGeom>
          </p:spPr>
        </p:pic>
      </p:grpSp>
      <p:grpSp>
        <p:nvGrpSpPr>
          <p:cNvPr id="13" name="Group 12"/>
          <p:cNvGrpSpPr/>
          <p:nvPr/>
        </p:nvGrpSpPr>
        <p:grpSpPr>
          <a:xfrm>
            <a:off x="6075491" y="5255816"/>
            <a:ext cx="7736872" cy="1004046"/>
            <a:chOff x="3828951" y="1656952"/>
            <a:chExt cx="4835545" cy="627529"/>
          </a:xfrm>
        </p:grpSpPr>
        <p:sp>
          <p:nvSpPr>
            <p:cNvPr id="49" name="Oval 48">
              <a:extLst>
                <a:ext uri="{FF2B5EF4-FFF2-40B4-BE49-F238E27FC236}">
                  <a16:creationId xmlns:a16="http://schemas.microsoft.com/office/drawing/2014/main" id="{A01F1FE1-D272-48B8-8768-C379B3DBED57}"/>
                </a:ext>
              </a:extLst>
            </p:cNvPr>
            <p:cNvSpPr/>
            <p:nvPr/>
          </p:nvSpPr>
          <p:spPr>
            <a:xfrm>
              <a:off x="3828951" y="1662289"/>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1800" dirty="0" err="1">
                <a:solidFill>
                  <a:schemeClr val="tx1"/>
                </a:solidFill>
              </a:endParaRPr>
            </a:p>
          </p:txBody>
        </p:sp>
        <p:sp>
          <p:nvSpPr>
            <p:cNvPr id="38" name="TextBox 37">
              <a:extLst>
                <a:ext uri="{FF2B5EF4-FFF2-40B4-BE49-F238E27FC236}">
                  <a16:creationId xmlns:a16="http://schemas.microsoft.com/office/drawing/2014/main" id="{E5056E2D-7806-4F6B-9905-868A6A89DB26}"/>
                </a:ext>
              </a:extLst>
            </p:cNvPr>
            <p:cNvSpPr txBox="1"/>
            <p:nvPr/>
          </p:nvSpPr>
          <p:spPr>
            <a:xfrm>
              <a:off x="4415388" y="1657980"/>
              <a:ext cx="4249108" cy="616857"/>
            </a:xfrm>
            <a:prstGeom prst="rect">
              <a:avLst/>
            </a:prstGeom>
          </p:spPr>
          <p:txBody>
            <a:bodyPr vert="horz" lIns="292608"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240" dirty="0"/>
                <a:t>Process petabytes of data in batch, streaming, and real-time using Python and Apache Spark</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0033" y="1656952"/>
              <a:ext cx="627529" cy="627529"/>
            </a:xfrm>
            <a:prstGeom prst="rect">
              <a:avLst/>
            </a:prstGeom>
          </p:spPr>
        </p:pic>
      </p:grpSp>
      <p:grpSp>
        <p:nvGrpSpPr>
          <p:cNvPr id="10" name="Group 9"/>
          <p:cNvGrpSpPr/>
          <p:nvPr/>
        </p:nvGrpSpPr>
        <p:grpSpPr>
          <a:xfrm>
            <a:off x="5304237" y="595822"/>
            <a:ext cx="7126945" cy="1002401"/>
            <a:chOff x="3752175" y="854818"/>
            <a:chExt cx="4454341" cy="626500"/>
          </a:xfrm>
        </p:grpSpPr>
        <p:grpSp>
          <p:nvGrpSpPr>
            <p:cNvPr id="5" name="Group 4"/>
            <p:cNvGrpSpPr/>
            <p:nvPr/>
          </p:nvGrpSpPr>
          <p:grpSpPr>
            <a:xfrm>
              <a:off x="3752175" y="854818"/>
              <a:ext cx="4454341" cy="626500"/>
              <a:chOff x="3752175" y="854818"/>
              <a:chExt cx="4454341" cy="626500"/>
            </a:xfrm>
          </p:grpSpPr>
          <p:sp>
            <p:nvSpPr>
              <p:cNvPr id="122" name="TextBox 121">
                <a:extLst>
                  <a:ext uri="{FF2B5EF4-FFF2-40B4-BE49-F238E27FC236}">
                    <a16:creationId xmlns:a16="http://schemas.microsoft.com/office/drawing/2014/main" id="{4AE7376C-EDA0-4F67-821E-9AB5F2261B33}"/>
                  </a:ext>
                </a:extLst>
              </p:cNvPr>
              <p:cNvSpPr txBox="1"/>
              <p:nvPr/>
            </p:nvSpPr>
            <p:spPr>
              <a:xfrm>
                <a:off x="4310460" y="854818"/>
                <a:ext cx="3896056" cy="616857"/>
              </a:xfrm>
              <a:prstGeom prst="rect">
                <a:avLst/>
              </a:prstGeom>
            </p:spPr>
            <p:txBody>
              <a:bodyPr vert="horz" lIns="292608"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240" dirty="0"/>
                  <a:t>Execute modern data strategies (e.g. data lakes, data fabric) for scalable data analysis</a:t>
                </a:r>
              </a:p>
            </p:txBody>
          </p:sp>
          <p:sp>
            <p:nvSpPr>
              <p:cNvPr id="40" name="Oval 39">
                <a:extLst>
                  <a:ext uri="{FF2B5EF4-FFF2-40B4-BE49-F238E27FC236}">
                    <a16:creationId xmlns:a16="http://schemas.microsoft.com/office/drawing/2014/main" id="{A52463B3-FC56-4BDD-8610-B647520C375B}"/>
                  </a:ext>
                </a:extLst>
              </p:cNvPr>
              <p:cNvSpPr/>
              <p:nvPr/>
            </p:nvSpPr>
            <p:spPr>
              <a:xfrm>
                <a:off x="3752175" y="864461"/>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1800" dirty="0" err="1">
                  <a:solidFill>
                    <a:schemeClr val="tx1"/>
                  </a:solidFill>
                </a:endParaRPr>
              </a:p>
            </p:txBody>
          </p:sp>
        </p:gr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4295" y="929407"/>
              <a:ext cx="466165" cy="466165"/>
            </a:xfrm>
            <a:prstGeom prst="rect">
              <a:avLst/>
            </a:prstGeom>
          </p:spPr>
        </p:pic>
      </p:grpSp>
      <p:grpSp>
        <p:nvGrpSpPr>
          <p:cNvPr id="11" name="Group 10"/>
          <p:cNvGrpSpPr/>
          <p:nvPr/>
        </p:nvGrpSpPr>
        <p:grpSpPr>
          <a:xfrm>
            <a:off x="6291208" y="3538027"/>
            <a:ext cx="7566373" cy="1003133"/>
            <a:chOff x="3278383" y="4148103"/>
            <a:chExt cx="4728983" cy="626958"/>
          </a:xfrm>
        </p:grpSpPr>
        <p:grpSp>
          <p:nvGrpSpPr>
            <p:cNvPr id="26" name="Group 25"/>
            <p:cNvGrpSpPr/>
            <p:nvPr/>
          </p:nvGrpSpPr>
          <p:grpSpPr>
            <a:xfrm>
              <a:off x="3278383" y="4148103"/>
              <a:ext cx="4728983" cy="626958"/>
              <a:chOff x="3381266" y="3247843"/>
              <a:chExt cx="4728983" cy="626958"/>
            </a:xfrm>
          </p:grpSpPr>
          <p:sp>
            <p:nvSpPr>
              <p:cNvPr id="28" name="TextBox 27">
                <a:extLst>
                  <a:ext uri="{FF2B5EF4-FFF2-40B4-BE49-F238E27FC236}">
                    <a16:creationId xmlns:a16="http://schemas.microsoft.com/office/drawing/2014/main" id="{C8DA8DDE-B306-4CBF-8555-20C1142A0431}"/>
                  </a:ext>
                </a:extLst>
              </p:cNvPr>
              <p:cNvSpPr txBox="1"/>
              <p:nvPr/>
            </p:nvSpPr>
            <p:spPr>
              <a:xfrm>
                <a:off x="3939334" y="3247843"/>
                <a:ext cx="4170915" cy="616857"/>
              </a:xfrm>
              <a:prstGeom prst="rect">
                <a:avLst/>
              </a:prstGeom>
            </p:spPr>
            <p:txBody>
              <a:bodyPr vert="horz" lIns="292608"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240" dirty="0"/>
                  <a:t>Catalog data assets to make them available across a modern data architecture</a:t>
                </a:r>
              </a:p>
            </p:txBody>
          </p:sp>
          <p:sp>
            <p:nvSpPr>
              <p:cNvPr id="29" name="Oval 28">
                <a:extLst>
                  <a:ext uri="{FF2B5EF4-FFF2-40B4-BE49-F238E27FC236}">
                    <a16:creationId xmlns:a16="http://schemas.microsoft.com/office/drawing/2014/main" id="{B8174A3B-35AE-4121-874A-D5B563C017C4}"/>
                  </a:ext>
                </a:extLst>
              </p:cNvPr>
              <p:cNvSpPr/>
              <p:nvPr/>
            </p:nvSpPr>
            <p:spPr>
              <a:xfrm>
                <a:off x="3381266" y="3257944"/>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1800" dirty="0" err="1">
                  <a:solidFill>
                    <a:schemeClr val="tx1"/>
                  </a:solidFill>
                </a:endParaRPr>
              </a:p>
            </p:txBody>
          </p:sp>
        </p:grpSp>
        <p:pic>
          <p:nvPicPr>
            <p:cNvPr id="7" name="Picture 6">
              <a:extLst>
                <a:ext uri="{FF2B5EF4-FFF2-40B4-BE49-F238E27FC236}">
                  <a16:creationId xmlns:a16="http://schemas.microsoft.com/office/drawing/2014/main" id="{780AF6B4-1EFC-904A-9C0A-3974D3A47D06}"/>
                </a:ext>
              </a:extLst>
            </p:cNvPr>
            <p:cNvPicPr>
              <a:picLocks noChangeAspect="1"/>
            </p:cNvPicPr>
            <p:nvPr/>
          </p:nvPicPr>
          <p:blipFill>
            <a:blip r:embed="rId7">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3326108" y="4205929"/>
              <a:ext cx="521406" cy="521406"/>
            </a:xfrm>
            <a:prstGeom prst="rect">
              <a:avLst/>
            </a:prstGeom>
          </p:spPr>
        </p:pic>
      </p:grpSp>
    </p:spTree>
    <p:extLst>
      <p:ext uri="{BB962C8B-B14F-4D97-AF65-F5344CB8AC3E}">
        <p14:creationId xmlns:p14="http://schemas.microsoft.com/office/powerpoint/2010/main" val="114929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Custom 30">
      <a:dk1>
        <a:srgbClr val="000000"/>
      </a:dk1>
      <a:lt1>
        <a:srgbClr val="FFFFFF"/>
      </a:lt1>
      <a:dk2>
        <a:srgbClr val="232F3E"/>
      </a:dk2>
      <a:lt2>
        <a:srgbClr val="F1F3F3"/>
      </a:lt2>
      <a:accent1>
        <a:srgbClr val="FF9900"/>
      </a:accent1>
      <a:accent2>
        <a:srgbClr val="9293FF"/>
      </a:accent2>
      <a:accent3>
        <a:srgbClr val="5191FF"/>
      </a:accent3>
      <a:accent4>
        <a:srgbClr val="FF92DB"/>
      </a:accent4>
      <a:accent5>
        <a:srgbClr val="FF9481"/>
      </a:accent5>
      <a:accent6>
        <a:srgbClr val="6AF9AD"/>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OB_SpeakerTemplate_Non-Confidential_Dark_20220406" id="{31E8C057-4A11-EB4F-9A24-33739657D109}" vid="{7FDF6A8C-B356-714A-B956-839236AE8A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8033B47-1208-1248-A994-4A10C5D7DEA4}">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259D1020A215E46A9A62E9D3BF8056C" ma:contentTypeVersion="15" ma:contentTypeDescription="Create a new document." ma:contentTypeScope="" ma:versionID="111ad6206b3f6fed74d745f41a57153b">
  <xsd:schema xmlns:xsd="http://www.w3.org/2001/XMLSchema" xmlns:xs="http://www.w3.org/2001/XMLSchema" xmlns:p="http://schemas.microsoft.com/office/2006/metadata/properties" xmlns:ns2="98f296f2-2b8d-4f20-8e1f-76b3f02b8c4b" xmlns:ns3="954cbc93-4727-459f-a6cc-a6e75d500bef" targetNamespace="http://schemas.microsoft.com/office/2006/metadata/properties" ma:root="true" ma:fieldsID="6462e96cf9a9655cbe13754985cd3b50" ns2:_="" ns3:_="">
    <xsd:import namespace="98f296f2-2b8d-4f20-8e1f-76b3f02b8c4b"/>
    <xsd:import namespace="954cbc93-4727-459f-a6cc-a6e75d500be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f296f2-2b8d-4f20-8e1f-76b3f02b8c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0c0b379-5fe1-4cd1-8e92-c485b8ae240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54cbc93-4727-459f-a6cc-a6e75d500be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89d2cd8c-861f-4b36-ab26-f81db8a4de15}" ma:internalName="TaxCatchAll" ma:showField="CatchAllData" ma:web="954cbc93-4727-459f-a6cc-a6e75d500be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54cbc93-4727-459f-a6cc-a6e75d500bef" xsi:nil="true"/>
    <lcf76f155ced4ddcb4097134ff3c332f xmlns="98f296f2-2b8d-4f20-8e1f-76b3f02b8c4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8DF64CC-D816-47A1-B899-CC057D45A3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f296f2-2b8d-4f20-8e1f-76b3f02b8c4b"/>
    <ds:schemaRef ds:uri="954cbc93-4727-459f-a6cc-a6e75d500b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purl.org/dc/dcmitype/"/>
    <ds:schemaRef ds:uri="http://purl.org/dc/elements/1.1/"/>
    <ds:schemaRef ds:uri="954cbc93-4727-459f-a6cc-a6e75d500bef"/>
    <ds:schemaRef ds:uri="http://schemas.openxmlformats.org/package/2006/metadata/core-properties"/>
    <ds:schemaRef ds:uri="http://schemas.microsoft.com/office/2006/documentManagement/types"/>
    <ds:schemaRef ds:uri="98f296f2-2b8d-4f20-8e1f-76b3f02b8c4b"/>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reinvent20_Leadership-Track_Template_16x9_v1a</Template>
  <TotalTime>72310</TotalTime>
  <Words>7794</Words>
  <Application>Microsoft Office PowerPoint</Application>
  <PresentationFormat>Custom</PresentationFormat>
  <Paragraphs>566</Paragraphs>
  <Slides>38</Slides>
  <Notes>35</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맑은 고딕</vt:lpstr>
      <vt:lpstr>Amazon Ember</vt:lpstr>
      <vt:lpstr>Amazon Ember Display</vt:lpstr>
      <vt:lpstr>Amazon Ember Display Light</vt:lpstr>
      <vt:lpstr>Amazon Ember Heavy</vt:lpstr>
      <vt:lpstr>Amazon Ember Light</vt:lpstr>
      <vt:lpstr>Amazon Ember Regular</vt:lpstr>
      <vt:lpstr>Arial</vt:lpstr>
      <vt:lpstr>Calibri</vt:lpstr>
      <vt:lpstr>Georgia</vt:lpstr>
      <vt:lpstr>Helvetica</vt:lpstr>
      <vt:lpstr>Segoe UI</vt:lpstr>
      <vt:lpstr>Times New Roman</vt:lpstr>
      <vt:lpstr>-webkit-standard</vt:lpstr>
      <vt:lpstr>Wingdings</vt:lpstr>
      <vt:lpstr>AWS Confidential Dark</vt:lpstr>
      <vt:lpstr>Presentation Guidance – DO NOT PRESENT</vt:lpstr>
      <vt:lpstr>Discover, prepare, and integrate all your data  with AWS Glue</vt:lpstr>
      <vt:lpstr>Agenda</vt:lpstr>
      <vt:lpstr>PowerPoint Presentation</vt:lpstr>
      <vt:lpstr>Customers want more value from their data </vt:lpstr>
      <vt:lpstr>More demanding workloads</vt:lpstr>
      <vt:lpstr>Traditional ETL solutions can’t handle demands</vt:lpstr>
      <vt:lpstr>Introducing AWS Glue</vt:lpstr>
      <vt:lpstr>PowerPoint Presentation</vt:lpstr>
      <vt:lpstr>PowerPoint Presentation</vt:lpstr>
      <vt:lpstr>Break down data silos</vt:lpstr>
      <vt:lpstr>PowerPoint Presentation</vt:lpstr>
      <vt:lpstr>Designed for all data users</vt:lpstr>
      <vt:lpstr>PowerPoint Presentation</vt:lpstr>
      <vt:lpstr>Data integration engines options</vt:lpstr>
      <vt:lpstr>BMW powers self-service  Cloud HUB data platform with AWS Glue</vt:lpstr>
      <vt:lpstr>Jack in the Box improves performance and reduces costs with AWS Glue</vt:lpstr>
      <vt:lpstr>ENGIE builds Common Data Hub on AWS, accelerates zero-carbon transition </vt:lpstr>
      <vt:lpstr>PowerPoint Presentation</vt:lpstr>
      <vt:lpstr>Questions?</vt:lpstr>
      <vt:lpstr>PowerPoint Presentation</vt:lpstr>
      <vt:lpstr>Appendix</vt:lpstr>
      <vt:lpstr>PowerPoint Presentation</vt:lpstr>
      <vt:lpstr>PowerPoint Presentation</vt:lpstr>
      <vt:lpstr>How it works: Data Quality on AWS Glue Data Catalog</vt:lpstr>
      <vt:lpstr>How it works: Data Quality on AWS Glue ETL Pipelines</vt:lpstr>
      <vt:lpstr>PowerPoint Presentation</vt:lpstr>
      <vt:lpstr>AWS Glue for Ray</vt:lpstr>
      <vt:lpstr>How it works: AWS Glue for Ray</vt:lpstr>
      <vt:lpstr>Glue 4.0</vt:lpstr>
      <vt:lpstr>Native support for Hudi, Delta, and Iceberg</vt:lpstr>
      <vt:lpstr>Custom visual transforms</vt:lpstr>
      <vt:lpstr>AWS Glue Studio</vt:lpstr>
      <vt:lpstr>AWS Glue DataBrew</vt:lpstr>
      <vt:lpstr>AWS Glue Notebooks</vt:lpstr>
      <vt:lpstr>Interactive Sessions and Job Notebooks</vt:lpstr>
      <vt:lpstr>AWS Glue Autoscaling</vt:lpstr>
      <vt:lpstr>PowerPoint Presentation</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Chiu, Oliver</dc:creator>
  <cp:keywords>AWS RE:INVENT</cp:keywords>
  <cp:lastModifiedBy>Larson, Dana</cp:lastModifiedBy>
  <cp:revision>1335</cp:revision>
  <cp:lastPrinted>2020-10-16T21:15:56Z</cp:lastPrinted>
  <dcterms:created xsi:type="dcterms:W3CDTF">2020-09-28T21:41:19Z</dcterms:created>
  <dcterms:modified xsi:type="dcterms:W3CDTF">2023-01-06T21:12:30Z</dcterms:modified>
  <cp:category>AWS RE:INVENT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0x010100C259D1020A215E46A9A62E9D3BF8056C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